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6858000"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36"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84" d="100"/>
          <a:sy n="184" d="100"/>
        </p:scale>
        <p:origin x="810" y="-5898"/>
      </p:cViewPr>
      <p:guideLst>
        <p:guide orient="horz" pos="4536"/>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F1580-C8A2-44CD-BC09-9D1111EBEE37}" type="datetimeFigureOut">
              <a:rPr lang="zh-CN" altLang="en-US" smtClean="0"/>
              <a:t>2017/4/1</a:t>
            </a:fld>
            <a:endParaRPr lang="zh-CN" altLang="en-US"/>
          </a:p>
        </p:txBody>
      </p:sp>
      <p:sp>
        <p:nvSpPr>
          <p:cNvPr id="4" name="幻灯片图像占位符 3"/>
          <p:cNvSpPr>
            <a:spLocks noGrp="1" noRot="1" noChangeAspect="1"/>
          </p:cNvSpPr>
          <p:nvPr>
            <p:ph type="sldImg" idx="2"/>
          </p:nvPr>
        </p:nvSpPr>
        <p:spPr>
          <a:xfrm>
            <a:off x="2693988" y="1143000"/>
            <a:ext cx="14700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B0E56-30F2-4F0B-BA23-12CC8050FDBA}" type="slidenum">
              <a:rPr lang="zh-CN" altLang="en-US" smtClean="0"/>
              <a:t>‹#›</a:t>
            </a:fld>
            <a:endParaRPr lang="zh-CN" altLang="en-US"/>
          </a:p>
        </p:txBody>
      </p:sp>
    </p:spTree>
    <p:extLst>
      <p:ext uri="{BB962C8B-B14F-4D97-AF65-F5344CB8AC3E}">
        <p14:creationId xmlns:p14="http://schemas.microsoft.com/office/powerpoint/2010/main" val="49339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93988" y="1143000"/>
            <a:ext cx="14700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AB0E56-30F2-4F0B-BA23-12CC8050FDBA}" type="slidenum">
              <a:rPr lang="zh-CN" altLang="en-US" smtClean="0"/>
              <a:t>1</a:t>
            </a:fld>
            <a:endParaRPr lang="zh-CN" altLang="en-US"/>
          </a:p>
        </p:txBody>
      </p:sp>
    </p:spTree>
    <p:extLst>
      <p:ext uri="{BB962C8B-B14F-4D97-AF65-F5344CB8AC3E}">
        <p14:creationId xmlns:p14="http://schemas.microsoft.com/office/powerpoint/2010/main" val="131110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356703"/>
            <a:ext cx="5829300" cy="5013407"/>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57250" y="7563446"/>
            <a:ext cx="5143500" cy="34767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228344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280282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766678"/>
            <a:ext cx="1478756" cy="1220351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71488" y="766678"/>
            <a:ext cx="4350544" cy="1220351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228796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350368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3590057"/>
            <a:ext cx="5915025" cy="5990088"/>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67916" y="9636813"/>
            <a:ext cx="5915025" cy="315004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294719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71488" y="3833390"/>
            <a:ext cx="2914650" cy="913680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471863" y="3833390"/>
            <a:ext cx="2914650" cy="913680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364317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766681"/>
            <a:ext cx="5915025" cy="278337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2381" y="3530053"/>
            <a:ext cx="2901255" cy="17300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472381" y="5260078"/>
            <a:ext cx="2901255" cy="773678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471863" y="3530053"/>
            <a:ext cx="2915543" cy="17300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3471863" y="5260078"/>
            <a:ext cx="2915543" cy="773678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43239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407267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1395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960014"/>
            <a:ext cx="2211884" cy="33600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15543" y="2073367"/>
            <a:ext cx="3471863" cy="1023348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72381" y="4320064"/>
            <a:ext cx="2211884" cy="800345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307076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960014"/>
            <a:ext cx="2211884" cy="33600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915543" y="2073367"/>
            <a:ext cx="3471863" cy="1023348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381" y="4320064"/>
            <a:ext cx="2211884" cy="800345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8D4737-FB43-4024-A534-0BD7D7CF80ED}" type="datetimeFigureOut">
              <a:rPr lang="zh-CN" altLang="en-US" smtClean="0"/>
              <a:t>2017/4/1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163524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66681"/>
            <a:ext cx="5915025" cy="278337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1488" y="3833390"/>
            <a:ext cx="5915025" cy="913680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471488" y="13346867"/>
            <a:ext cx="1543050" cy="766678"/>
          </a:xfrm>
          <a:prstGeom prst="rect">
            <a:avLst/>
          </a:prstGeom>
        </p:spPr>
        <p:txBody>
          <a:bodyPr vert="horz" lIns="91440" tIns="45720" rIns="91440" bIns="45720" rtlCol="0" anchor="ctr"/>
          <a:lstStyle>
            <a:lvl1pPr algn="l">
              <a:defRPr sz="900">
                <a:solidFill>
                  <a:schemeClr val="tx1">
                    <a:tint val="75000"/>
                  </a:schemeClr>
                </a:solidFill>
              </a:defRPr>
            </a:lvl1pPr>
          </a:lstStyle>
          <a:p>
            <a:fld id="{E68D4737-FB43-4024-A534-0BD7D7CF80ED}" type="datetimeFigureOut">
              <a:rPr lang="zh-CN" altLang="en-US" smtClean="0"/>
              <a:t>2017/4/1</a:t>
            </a:fld>
            <a:endParaRPr lang="zh-CN" altLang="en-US"/>
          </a:p>
        </p:txBody>
      </p:sp>
      <p:sp>
        <p:nvSpPr>
          <p:cNvPr id="5" name="Footer Placeholder 4"/>
          <p:cNvSpPr>
            <a:spLocks noGrp="1"/>
          </p:cNvSpPr>
          <p:nvPr>
            <p:ph type="ftr" sz="quarter" idx="3"/>
          </p:nvPr>
        </p:nvSpPr>
        <p:spPr>
          <a:xfrm>
            <a:off x="2271713" y="13346867"/>
            <a:ext cx="2314575" cy="76667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13346867"/>
            <a:ext cx="1543050" cy="766678"/>
          </a:xfrm>
          <a:prstGeom prst="rect">
            <a:avLst/>
          </a:prstGeom>
        </p:spPr>
        <p:txBody>
          <a:bodyPr vert="horz" lIns="91440" tIns="45720" rIns="91440" bIns="45720" rtlCol="0" anchor="ctr"/>
          <a:lstStyle>
            <a:lvl1pPr algn="r">
              <a:defRPr sz="900">
                <a:solidFill>
                  <a:schemeClr val="tx1">
                    <a:tint val="75000"/>
                  </a:schemeClr>
                </a:solidFill>
              </a:defRPr>
            </a:lvl1pPr>
          </a:lstStyle>
          <a:p>
            <a:fld id="{D56CA9B1-29F5-43EC-BE89-C704DDFC68EB}" type="slidenum">
              <a:rPr lang="zh-CN" altLang="en-US" smtClean="0"/>
              <a:t>‹#›</a:t>
            </a:fld>
            <a:endParaRPr lang="zh-CN" altLang="en-US"/>
          </a:p>
        </p:txBody>
      </p:sp>
    </p:spTree>
    <p:extLst>
      <p:ext uri="{BB962C8B-B14F-4D97-AF65-F5344CB8AC3E}">
        <p14:creationId xmlns:p14="http://schemas.microsoft.com/office/powerpoint/2010/main" val="1040105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10" Type="http://schemas.openxmlformats.org/officeDocument/2006/relationships/image" Target="../media/image6.jpeg"/><Relationship Id="rId4" Type="http://schemas.openxmlformats.org/officeDocument/2006/relationships/image" Target="../media/image2.jpeg"/><Relationship Id="rId9"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29370" b="11953"/>
          <a:stretch/>
        </p:blipFill>
        <p:spPr>
          <a:xfrm>
            <a:off x="0" y="1084492"/>
            <a:ext cx="6858000" cy="2489163"/>
          </a:xfrm>
          <a:prstGeom prst="rect">
            <a:avLst/>
          </a:prstGeom>
        </p:spPr>
      </p:pic>
      <p:sp>
        <p:nvSpPr>
          <p:cNvPr id="12" name="文本框 11"/>
          <p:cNvSpPr txBox="1"/>
          <p:nvPr/>
        </p:nvSpPr>
        <p:spPr>
          <a:xfrm>
            <a:off x="0" y="-5724"/>
            <a:ext cx="4238952" cy="830997"/>
          </a:xfrm>
          <a:prstGeom prst="rect">
            <a:avLst/>
          </a:prstGeom>
          <a:noFill/>
        </p:spPr>
        <p:txBody>
          <a:bodyPr wrap="square" rtlCol="0">
            <a:spAutoFit/>
          </a:bodyPr>
          <a:lstStyle/>
          <a:p>
            <a:r>
              <a:rPr lang="en-US" altLang="zh-CN" sz="4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SFWICT</a:t>
            </a:r>
            <a:r>
              <a:rPr lang="en-US" altLang="zh-CN" sz="4800" b="1" dirty="0" smtClean="0">
                <a:latin typeface="Arial Unicode MS" panose="020B0604020202020204" pitchFamily="34" charset="-122"/>
                <a:ea typeface="Arial Unicode MS" panose="020B0604020202020204" pitchFamily="34" charset="-122"/>
                <a:cs typeface="Arial Unicode MS" panose="020B0604020202020204" pitchFamily="34" charset="-122"/>
              </a:rPr>
              <a:t> 2017</a:t>
            </a:r>
          </a:p>
        </p:txBody>
      </p:sp>
      <p:grpSp>
        <p:nvGrpSpPr>
          <p:cNvPr id="5" name="组合 4"/>
          <p:cNvGrpSpPr/>
          <p:nvPr/>
        </p:nvGrpSpPr>
        <p:grpSpPr>
          <a:xfrm>
            <a:off x="4290976" y="0"/>
            <a:ext cx="2659622" cy="996503"/>
            <a:chOff x="4290976" y="0"/>
            <a:chExt cx="2659622" cy="996503"/>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0976" y="142876"/>
              <a:ext cx="1564222" cy="848344"/>
            </a:xfrm>
            <a:prstGeom prst="rect">
              <a:avLst/>
            </a:prstGeom>
          </p:spPr>
        </p:pic>
        <p:pic>
          <p:nvPicPr>
            <p:cNvPr id="14"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17718" y="0"/>
              <a:ext cx="1232880" cy="99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22" name="文本框 21"/>
              <p:cNvSpPr txBox="1"/>
              <p:nvPr/>
            </p:nvSpPr>
            <p:spPr>
              <a:xfrm>
                <a:off x="2015650" y="1083491"/>
                <a:ext cx="3177154" cy="326180"/>
              </a:xfrm>
              <a:prstGeom prst="rect">
                <a:avLst/>
              </a:prstGeom>
              <a:noFill/>
            </p:spPr>
            <p:txBody>
              <a:bodyPr wrap="square" rtlCol="0">
                <a:spAutoFit/>
              </a:bodyPr>
              <a:lstStyle/>
              <a:p>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Qingdao, China | </a:t>
                </a:r>
                <a:r>
                  <a:rPr lang="en-US" altLang="zh-CN" sz="14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June </a:t>
                </a:r>
                <a14:m>
                  <m:oMath xmlns:m="http://schemas.openxmlformats.org/officeDocument/2006/math">
                    <m:sSup>
                      <m:sSupPr>
                        <m:ctrlPr>
                          <a:rPr lang="en-US" altLang="zh-CN" sz="1400" b="1" i="1">
                            <a:solidFill>
                              <a:srgbClr val="FF0000"/>
                            </a:solidFill>
                            <a:latin typeface="Cambria Math" panose="02040503050406030204" pitchFamily="18" charset="0"/>
                            <a:ea typeface="Arial Unicode MS" panose="020B0604020202020204" pitchFamily="34" charset="-122"/>
                            <a:cs typeface="Arial Unicode MS" panose="020B0604020202020204" pitchFamily="34" charset="-122"/>
                          </a:rPr>
                        </m:ctrlPr>
                      </m:sSupPr>
                      <m:e>
                        <m:r>
                          <a:rPr lang="en-US" altLang="zh-CN" sz="1400" b="1" i="1" smtClean="0">
                            <a:solidFill>
                              <a:srgbClr val="FF0000"/>
                            </a:solidFill>
                            <a:latin typeface="Cambria Math" panose="02040503050406030204" pitchFamily="18" charset="0"/>
                            <a:ea typeface="Arial Unicode MS" panose="020B0604020202020204" pitchFamily="34" charset="-122"/>
                            <a:cs typeface="Arial Unicode MS" panose="020B0604020202020204" pitchFamily="34" charset="-122"/>
                          </a:rPr>
                          <m:t>𝟔</m:t>
                        </m:r>
                        <m:r>
                          <a:rPr lang="en-US" altLang="zh-CN" sz="1400" b="1" i="1" smtClean="0">
                            <a:solidFill>
                              <a:srgbClr val="FF0000"/>
                            </a:solidFill>
                            <a:latin typeface="Cambria Math" panose="02040503050406030204" pitchFamily="18" charset="0"/>
                            <a:ea typeface="Arial Unicode MS" panose="020B0604020202020204" pitchFamily="34" charset="-122"/>
                            <a:cs typeface="Arial Unicode MS" panose="020B0604020202020204" pitchFamily="34" charset="-122"/>
                          </a:rPr>
                          <m:t>−</m:t>
                        </m:r>
                        <m:r>
                          <a:rPr lang="en-US" altLang="zh-CN" sz="1400" b="1" i="1" smtClean="0">
                            <a:solidFill>
                              <a:srgbClr val="FF0000"/>
                            </a:solidFill>
                            <a:latin typeface="Cambria Math" panose="02040503050406030204" pitchFamily="18" charset="0"/>
                            <a:ea typeface="Arial Unicode MS" panose="020B0604020202020204" pitchFamily="34" charset="-122"/>
                            <a:cs typeface="Arial Unicode MS" panose="020B0604020202020204" pitchFamily="34" charset="-122"/>
                          </a:rPr>
                          <m:t>𝟖</m:t>
                        </m:r>
                      </m:e>
                      <m:sup>
                        <m:r>
                          <a:rPr lang="en-US" altLang="zh-CN" sz="1400" b="1" i="1">
                            <a:solidFill>
                              <a:srgbClr val="FF0000"/>
                            </a:solidFill>
                            <a:latin typeface="Cambria Math" panose="02040503050406030204" pitchFamily="18" charset="0"/>
                            <a:ea typeface="Arial Unicode MS" panose="020B0604020202020204" pitchFamily="34" charset="-122"/>
                            <a:cs typeface="Arial Unicode MS" panose="020B0604020202020204" pitchFamily="34" charset="-122"/>
                          </a:rPr>
                          <m:t>𝒕𝒉</m:t>
                        </m:r>
                      </m:sup>
                    </m:sSup>
                  </m:oMath>
                </a14:m>
                <a:r>
                  <a:rPr lang="en-US" altLang="zh-CN" sz="1400" b="1" dirty="0">
                    <a:latin typeface="Arial Unicode MS" panose="020B0604020202020204" pitchFamily="34" charset="-122"/>
                    <a:ea typeface="Arial Unicode MS" panose="020B0604020202020204" pitchFamily="34" charset="-122"/>
                    <a:cs typeface="Arial Unicode MS" panose="020B0604020202020204" pitchFamily="34" charset="-122"/>
                  </a:rPr>
                  <a:t>, 2017</a:t>
                </a:r>
                <a:endParaRPr lang="zh-CN" altLang="en-US" sz="1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2015650" y="1083491"/>
                <a:ext cx="3177154" cy="326180"/>
              </a:xfrm>
              <a:prstGeom prst="rect">
                <a:avLst/>
              </a:prstGeom>
              <a:blipFill rotWithShape="0">
                <a:blip r:embed="rId7"/>
                <a:stretch>
                  <a:fillRect l="-576" t="-1887" b="-15094"/>
                </a:stretch>
              </a:blipFill>
            </p:spPr>
            <p:txBody>
              <a:bodyPr/>
              <a:lstStyle/>
              <a:p>
                <a:r>
                  <a:rPr lang="zh-CN" altLang="en-US">
                    <a:noFill/>
                  </a:rPr>
                  <a:t> </a:t>
                </a:r>
              </a:p>
            </p:txBody>
          </p:sp>
        </mc:Fallback>
      </mc:AlternateContent>
      <p:sp>
        <p:nvSpPr>
          <p:cNvPr id="24" name="矩形 23"/>
          <p:cNvSpPr/>
          <p:nvPr/>
        </p:nvSpPr>
        <p:spPr>
          <a:xfrm>
            <a:off x="249387" y="4436000"/>
            <a:ext cx="3989565" cy="2031325"/>
          </a:xfrm>
          <a:prstGeom prst="rect">
            <a:avLst/>
          </a:prstGeom>
        </p:spPr>
        <p:txBody>
          <a:bodyPr wrap="square">
            <a:spAutoFit/>
          </a:bodyPr>
          <a:lstStyle/>
          <a:p>
            <a:r>
              <a:rPr lang="en-US" altLang="zh-CN" sz="900" dirty="0" smtClean="0"/>
              <a:t>The 7th </a:t>
            </a:r>
            <a:r>
              <a:rPr lang="en-US" altLang="zh-CN" sz="900" dirty="0"/>
              <a:t>Sino-French </a:t>
            </a:r>
            <a:r>
              <a:rPr lang="en-US" altLang="zh-CN" sz="900" dirty="0" smtClean="0"/>
              <a:t>Workshop </a:t>
            </a:r>
            <a:r>
              <a:rPr lang="en-US" altLang="zh-CN" sz="900" dirty="0"/>
              <a:t>on information and communication technology (</a:t>
            </a:r>
            <a:r>
              <a:rPr lang="en-US" altLang="zh-CN" sz="900" dirty="0" smtClean="0"/>
              <a:t>SFWICT2017) </a:t>
            </a:r>
            <a:r>
              <a:rPr lang="en-US" altLang="zh-CN" sz="900" dirty="0"/>
              <a:t>will be held at ‘Ocean University of China’ on June </a:t>
            </a:r>
            <a:r>
              <a:rPr lang="en-US" altLang="zh-CN" sz="900" dirty="0" smtClean="0"/>
              <a:t>6^th</a:t>
            </a:r>
            <a:r>
              <a:rPr lang="en-US" altLang="zh-CN" sz="900" dirty="0"/>
              <a:t>, 2017. This workshop, specially oriented on research collaborations, aims at bringing together international researchers to discuss on the latest scientific and theoretical advances on information, communication, electronic and electrical systems in order to raise new ideas in the framework of the common Sino-French Research Center established since November 2010. The program will include keynote speakers, senior and junior presentations, and a general opening ceremony. In order to encourage fruitful discussions and future collaboration plans, part of the program will be largely dedicated to interactive sessions. The topics include information, communication, electronic and electrical technology</a:t>
            </a:r>
            <a:r>
              <a:rPr lang="en-US" altLang="zh-CN" sz="900" dirty="0" smtClean="0"/>
              <a:t>. </a:t>
            </a:r>
            <a:r>
              <a:rPr lang="en-US" altLang="zh-CN" sz="900" dirty="0" smtClean="0">
                <a:solidFill>
                  <a:srgbClr val="FF0000"/>
                </a:solidFill>
                <a:latin typeface="Lato-Regular"/>
              </a:rPr>
              <a:t>We </a:t>
            </a:r>
            <a:r>
              <a:rPr lang="en-US" altLang="zh-CN" sz="900" dirty="0">
                <a:solidFill>
                  <a:srgbClr val="FF0000"/>
                </a:solidFill>
                <a:latin typeface="Lato-Regular"/>
              </a:rPr>
              <a:t>hope you can contribute to this conference by submitting a </a:t>
            </a:r>
            <a:r>
              <a:rPr lang="en-US" altLang="zh-CN" sz="900">
                <a:solidFill>
                  <a:srgbClr val="FF0000"/>
                </a:solidFill>
                <a:latin typeface="Lato-Regular"/>
              </a:rPr>
              <a:t>paper </a:t>
            </a:r>
            <a:r>
              <a:rPr lang="en-US" altLang="zh-CN" sz="900" smtClean="0">
                <a:solidFill>
                  <a:srgbClr val="FF0000"/>
                </a:solidFill>
                <a:latin typeface="Lato-Regular"/>
              </a:rPr>
              <a:t>(</a:t>
            </a:r>
            <a:r>
              <a:rPr lang="en-US" altLang="zh-CN" sz="900">
                <a:solidFill>
                  <a:srgbClr val="FF0000"/>
                </a:solidFill>
                <a:latin typeface="Lato-Regular"/>
              </a:rPr>
              <a:t>5</a:t>
            </a:r>
            <a:r>
              <a:rPr lang="en-US" altLang="zh-CN" sz="900" smtClean="0">
                <a:solidFill>
                  <a:srgbClr val="FF0000"/>
                </a:solidFill>
                <a:latin typeface="Lato-Regular"/>
              </a:rPr>
              <a:t> </a:t>
            </a:r>
            <a:r>
              <a:rPr lang="en-US" altLang="zh-CN" sz="900" dirty="0">
                <a:solidFill>
                  <a:srgbClr val="FF0000"/>
                </a:solidFill>
                <a:latin typeface="Lato-Regular"/>
              </a:rPr>
              <a:t>pages) in English reflecting your current research in any of the following main topic areas (not limited) :</a:t>
            </a:r>
            <a:endParaRPr lang="zh-CN" altLang="en-US" sz="900" dirty="0">
              <a:solidFill>
                <a:srgbClr val="FF0000"/>
              </a:solidFill>
            </a:endParaRPr>
          </a:p>
        </p:txBody>
      </p:sp>
      <p:sp>
        <p:nvSpPr>
          <p:cNvPr id="25" name="矩形 24"/>
          <p:cNvSpPr/>
          <p:nvPr/>
        </p:nvSpPr>
        <p:spPr>
          <a:xfrm>
            <a:off x="317750" y="4052494"/>
            <a:ext cx="1390124" cy="369460"/>
          </a:xfrm>
          <a:prstGeom prst="rect">
            <a:avLst/>
          </a:prstGeom>
        </p:spPr>
        <p:txBody>
          <a:bodyPr wrap="none">
            <a:spAutoFit/>
          </a:bodyPr>
          <a:lstStyle/>
          <a:p>
            <a:pPr algn="just"/>
            <a:r>
              <a:rPr lang="en-US" altLang="zh-CN" sz="1801" b="1" dirty="0">
                <a:latin typeface="Arial Unicode MS" panose="020B0604020202020204" pitchFamily="34" charset="-122"/>
                <a:ea typeface="Arial Unicode MS" panose="020B0604020202020204" pitchFamily="34" charset="-122"/>
                <a:cs typeface="Arial Unicode MS" panose="020B0604020202020204" pitchFamily="34" charset="-122"/>
              </a:rPr>
              <a:t>Introduction</a:t>
            </a:r>
          </a:p>
        </p:txBody>
      </p:sp>
      <p:sp>
        <p:nvSpPr>
          <p:cNvPr id="26" name="矩形 25"/>
          <p:cNvSpPr/>
          <p:nvPr/>
        </p:nvSpPr>
        <p:spPr>
          <a:xfrm>
            <a:off x="4336819" y="4052494"/>
            <a:ext cx="1826141" cy="369460"/>
          </a:xfrm>
          <a:prstGeom prst="rect">
            <a:avLst/>
          </a:prstGeom>
        </p:spPr>
        <p:txBody>
          <a:bodyPr wrap="none">
            <a:spAutoFit/>
          </a:bodyPr>
          <a:lstStyle/>
          <a:p>
            <a:pPr algn="just"/>
            <a:r>
              <a:rPr lang="en-US" altLang="zh-CN" sz="1801" b="1" dirty="0">
                <a:latin typeface="Arial Unicode MS" panose="020B0604020202020204" pitchFamily="34" charset="-122"/>
                <a:ea typeface="Arial Unicode MS" panose="020B0604020202020204" pitchFamily="34" charset="-122"/>
                <a:cs typeface="Arial Unicode MS" panose="020B0604020202020204" pitchFamily="34" charset="-122"/>
              </a:rPr>
              <a:t>Important Dates</a:t>
            </a:r>
          </a:p>
        </p:txBody>
      </p:sp>
      <p:sp>
        <p:nvSpPr>
          <p:cNvPr id="27" name="矩形 26"/>
          <p:cNvSpPr/>
          <p:nvPr/>
        </p:nvSpPr>
        <p:spPr>
          <a:xfrm>
            <a:off x="4379950" y="4486199"/>
            <a:ext cx="2266949" cy="307777"/>
          </a:xfrm>
          <a:prstGeom prst="rect">
            <a:avLst/>
          </a:prstGeom>
        </p:spPr>
        <p:txBody>
          <a:bodyPr wrap="square">
            <a:spAutoFit/>
          </a:bodyPr>
          <a:lstStyle/>
          <a:p>
            <a:r>
              <a:rPr lang="en-US" altLang="zh-CN" sz="1400" b="1" dirty="0">
                <a:solidFill>
                  <a:srgbClr val="0000FF"/>
                </a:solidFill>
                <a:latin typeface="Times New Roman" panose="02020603050405020304" pitchFamily="18" charset="0"/>
                <a:cs typeface="Times New Roman" panose="02020603050405020304" pitchFamily="18" charset="0"/>
              </a:rPr>
              <a:t>Submission Deadline</a:t>
            </a: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sp>
        <p:nvSpPr>
          <p:cNvPr id="28" name="矩形 27"/>
          <p:cNvSpPr/>
          <p:nvPr/>
        </p:nvSpPr>
        <p:spPr>
          <a:xfrm>
            <a:off x="4379950" y="5189277"/>
            <a:ext cx="1689822" cy="307777"/>
          </a:xfrm>
          <a:prstGeom prst="rect">
            <a:avLst/>
          </a:prstGeom>
        </p:spPr>
        <p:txBody>
          <a:bodyPr wrap="none">
            <a:spAutoFit/>
          </a:bodyPr>
          <a:lstStyle/>
          <a:p>
            <a:r>
              <a:rPr lang="en-US" altLang="zh-CN" sz="1400" b="1" dirty="0">
                <a:solidFill>
                  <a:srgbClr val="0000FF"/>
                </a:solidFill>
                <a:latin typeface="Times New Roman" panose="02020603050405020304" pitchFamily="18" charset="0"/>
                <a:cs typeface="Times New Roman" panose="02020603050405020304" pitchFamily="18" charset="0"/>
              </a:rPr>
              <a:t>Author Notification</a:t>
            </a: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sp>
        <p:nvSpPr>
          <p:cNvPr id="29" name="矩形 28"/>
          <p:cNvSpPr/>
          <p:nvPr/>
        </p:nvSpPr>
        <p:spPr>
          <a:xfrm>
            <a:off x="4379948" y="5866386"/>
            <a:ext cx="1465466" cy="307777"/>
          </a:xfrm>
          <a:prstGeom prst="rect">
            <a:avLst/>
          </a:prstGeom>
        </p:spPr>
        <p:txBody>
          <a:bodyPr wrap="none">
            <a:spAutoFit/>
          </a:bodyPr>
          <a:lstStyle/>
          <a:p>
            <a:r>
              <a:rPr lang="en-US" altLang="zh-CN" sz="1400" b="1" dirty="0">
                <a:solidFill>
                  <a:srgbClr val="0000FF"/>
                </a:solidFill>
                <a:latin typeface="Times New Roman" panose="02020603050405020304" pitchFamily="18" charset="0"/>
                <a:cs typeface="Times New Roman" panose="02020603050405020304" pitchFamily="18" charset="0"/>
              </a:rPr>
              <a:t>Invitation Letter</a:t>
            </a: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sp>
        <p:nvSpPr>
          <p:cNvPr id="30" name="矩形 29"/>
          <p:cNvSpPr/>
          <p:nvPr/>
        </p:nvSpPr>
        <p:spPr>
          <a:xfrm>
            <a:off x="4379950" y="6607152"/>
            <a:ext cx="1059842" cy="307777"/>
          </a:xfrm>
          <a:prstGeom prst="rect">
            <a:avLst/>
          </a:prstGeom>
        </p:spPr>
        <p:txBody>
          <a:bodyPr wrap="none">
            <a:spAutoFit/>
          </a:bodyPr>
          <a:lstStyle/>
          <a:p>
            <a:r>
              <a:rPr lang="en-US" altLang="zh-CN" sz="1400" b="1" dirty="0">
                <a:solidFill>
                  <a:srgbClr val="0000FF"/>
                </a:solidFill>
                <a:latin typeface="Times New Roman" panose="02020603050405020304" pitchFamily="18" charset="0"/>
                <a:cs typeface="Times New Roman" panose="02020603050405020304" pitchFamily="18" charset="0"/>
              </a:rPr>
              <a:t>Conference</a:t>
            </a:r>
            <a:endParaRPr lang="zh-CN" altLang="en-US" sz="1400" dirty="0">
              <a:latin typeface="Times New Roman" panose="02020603050405020304" pitchFamily="18" charset="0"/>
              <a:cs typeface="Times New Roman" panose="02020603050405020304" pitchFamily="18" charset="0"/>
            </a:endParaRPr>
          </a:p>
        </p:txBody>
      </p:sp>
      <p:sp>
        <p:nvSpPr>
          <p:cNvPr id="31" name="矩形 30"/>
          <p:cNvSpPr/>
          <p:nvPr/>
        </p:nvSpPr>
        <p:spPr>
          <a:xfrm>
            <a:off x="285473" y="6744115"/>
            <a:ext cx="3429000" cy="3293209"/>
          </a:xfrm>
          <a:prstGeom prst="rect">
            <a:avLst/>
          </a:prstGeom>
        </p:spPr>
        <p:txBody>
          <a:bodyPr>
            <a:spAutoFit/>
          </a:bodyPr>
          <a:lstStyle/>
          <a:p>
            <a:r>
              <a:rPr lang="en-US" altLang="zh-CN" sz="800" b="1" dirty="0" smtClean="0">
                <a:solidFill>
                  <a:srgbClr val="0000FF"/>
                </a:solidFill>
                <a:latin typeface="Times New Roman" panose="02020603050405020304" pitchFamily="18" charset="0"/>
                <a:cs typeface="Times New Roman" panose="02020603050405020304" pitchFamily="18" charset="0"/>
              </a:rPr>
              <a:t>Data Intelligence and Communication</a:t>
            </a:r>
            <a:endParaRPr lang="en-US" altLang="zh-CN" sz="800" b="1" dirty="0">
              <a:solidFill>
                <a:srgbClr val="0000FF"/>
              </a:solidFill>
              <a:latin typeface="Times New Roman" panose="02020603050405020304" pitchFamily="18" charset="0"/>
              <a:cs typeface="Times New Roman" panose="02020603050405020304" pitchFamily="18" charset="0"/>
            </a:endParaRPr>
          </a:p>
          <a:p>
            <a:r>
              <a:rPr lang="en-US" altLang="zh-CN" sz="800" dirty="0">
                <a:solidFill>
                  <a:srgbClr val="FF0000"/>
                </a:solidFill>
                <a:latin typeface="Lato-Regular"/>
              </a:rPr>
              <a:t>— </a:t>
            </a:r>
            <a:r>
              <a:rPr lang="en-US" altLang="zh-CN" sz="800" dirty="0" smtClean="0">
                <a:solidFill>
                  <a:srgbClr val="FF0000"/>
                </a:solidFill>
                <a:latin typeface="Lato-Regular"/>
              </a:rPr>
              <a:t>Data Intelligence in Computer </a:t>
            </a:r>
            <a:r>
              <a:rPr lang="en-US" altLang="zh-CN" sz="800" dirty="0">
                <a:solidFill>
                  <a:srgbClr val="FF0000"/>
                </a:solidFill>
                <a:latin typeface="Lato-Regular"/>
              </a:rPr>
              <a:t>Vision, Pattern Recognition and Machine Learning</a:t>
            </a:r>
          </a:p>
          <a:p>
            <a:r>
              <a:rPr lang="en-US" altLang="zh-CN" sz="800" dirty="0">
                <a:solidFill>
                  <a:srgbClr val="FF0000"/>
                </a:solidFill>
                <a:latin typeface="Lato-Regular"/>
              </a:rPr>
              <a:t>— Computer Graph, Knowledge Management, Data Mining</a:t>
            </a:r>
          </a:p>
          <a:p>
            <a:r>
              <a:rPr lang="en-US" altLang="zh-CN" sz="800" dirty="0">
                <a:solidFill>
                  <a:srgbClr val="FF0000"/>
                </a:solidFill>
                <a:latin typeface="Lato-Regular"/>
              </a:rPr>
              <a:t>— Multimedia Applications, Image and Video Processing, Discrete Geometry</a:t>
            </a:r>
          </a:p>
          <a:p>
            <a:r>
              <a:rPr lang="en-US" altLang="zh-CN" sz="800" dirty="0">
                <a:solidFill>
                  <a:srgbClr val="FF0000"/>
                </a:solidFill>
                <a:latin typeface="Lato-Regular"/>
              </a:rPr>
              <a:t>— Affective Computing, Multimedia Quality Assessment and </a:t>
            </a:r>
            <a:r>
              <a:rPr lang="en-US" altLang="zh-CN" sz="800" dirty="0" err="1">
                <a:solidFill>
                  <a:srgbClr val="FF0000"/>
                </a:solidFill>
                <a:latin typeface="Lato-Regular"/>
              </a:rPr>
              <a:t>QoE</a:t>
            </a:r>
            <a:endParaRPr lang="en-US" altLang="zh-CN" sz="800" dirty="0">
              <a:solidFill>
                <a:srgbClr val="FF0000"/>
              </a:solidFill>
              <a:latin typeface="Lato-Regular"/>
            </a:endParaRPr>
          </a:p>
          <a:p>
            <a:r>
              <a:rPr lang="en-US" altLang="zh-CN" sz="800" dirty="0">
                <a:solidFill>
                  <a:srgbClr val="FF0000"/>
                </a:solidFill>
                <a:latin typeface="Lato-Regular"/>
              </a:rPr>
              <a:t>— Cloud Applications, Databases, Information Systems and Security, Multimedia Communication, Social</a:t>
            </a:r>
          </a:p>
          <a:p>
            <a:r>
              <a:rPr lang="en-US" altLang="zh-CN" sz="800" dirty="0">
                <a:solidFill>
                  <a:srgbClr val="FF0000"/>
                </a:solidFill>
                <a:latin typeface="Lato-Regular"/>
              </a:rPr>
              <a:t>Networks, Network Design, Analysis and Management</a:t>
            </a:r>
          </a:p>
          <a:p>
            <a:r>
              <a:rPr lang="en-US" altLang="zh-CN" sz="800" dirty="0">
                <a:solidFill>
                  <a:srgbClr val="FF0000"/>
                </a:solidFill>
                <a:latin typeface="Lato-Regular"/>
              </a:rPr>
              <a:t>— Human-Computer Interaction and Immersive Technologies (3D, HDR, UHD, Haptics. . . </a:t>
            </a:r>
            <a:r>
              <a:rPr lang="en-US" altLang="zh-CN" sz="800" dirty="0" smtClean="0">
                <a:solidFill>
                  <a:srgbClr val="FF0000"/>
                </a:solidFill>
                <a:latin typeface="Lato-Regular"/>
              </a:rPr>
              <a:t>)</a:t>
            </a:r>
          </a:p>
          <a:p>
            <a:r>
              <a:rPr lang="en-US" altLang="zh-CN" sz="800" dirty="0">
                <a:solidFill>
                  <a:srgbClr val="FF0000"/>
                </a:solidFill>
                <a:latin typeface="Lato-Regular"/>
              </a:rPr>
              <a:t>—</a:t>
            </a:r>
            <a:r>
              <a:rPr lang="en-US" altLang="zh-CN" sz="800" dirty="0">
                <a:latin typeface="Lato-Regular"/>
              </a:rPr>
              <a:t> </a:t>
            </a:r>
            <a:r>
              <a:rPr lang="en-US" altLang="zh-CN" sz="800" dirty="0">
                <a:solidFill>
                  <a:srgbClr val="FF0000"/>
                </a:solidFill>
                <a:latin typeface="Lato-Regular"/>
              </a:rPr>
              <a:t>Oceanographic data </a:t>
            </a:r>
            <a:r>
              <a:rPr lang="en-US" altLang="zh-CN" sz="800" dirty="0" smtClean="0">
                <a:solidFill>
                  <a:srgbClr val="FF0000"/>
                </a:solidFill>
                <a:latin typeface="Lato-Regular"/>
              </a:rPr>
              <a:t>processing</a:t>
            </a:r>
          </a:p>
          <a:p>
            <a:r>
              <a:rPr lang="en-US" altLang="zh-CN" sz="800" dirty="0">
                <a:solidFill>
                  <a:srgbClr val="FF0000"/>
                </a:solidFill>
                <a:latin typeface="Lato-Regular"/>
              </a:rPr>
              <a:t>—  </a:t>
            </a:r>
            <a:r>
              <a:rPr lang="en-US" altLang="zh-CN" sz="800" dirty="0" smtClean="0">
                <a:solidFill>
                  <a:srgbClr val="FF0000"/>
                </a:solidFill>
                <a:latin typeface="Lato-Regular"/>
              </a:rPr>
              <a:t>Network</a:t>
            </a:r>
          </a:p>
          <a:p>
            <a:r>
              <a:rPr lang="en-US" altLang="zh-CN" sz="800" b="1" dirty="0" smtClean="0">
                <a:solidFill>
                  <a:srgbClr val="0000FF"/>
                </a:solidFill>
                <a:latin typeface="Times New Roman" panose="02020603050405020304" pitchFamily="18" charset="0"/>
                <a:cs typeface="Times New Roman" panose="02020603050405020304" pitchFamily="18" charset="0"/>
              </a:rPr>
              <a:t>Smart Signal Processing </a:t>
            </a:r>
            <a:r>
              <a:rPr lang="en-US" altLang="zh-CN" sz="800" b="1" dirty="0">
                <a:solidFill>
                  <a:srgbClr val="0000FF"/>
                </a:solidFill>
                <a:latin typeface="Times New Roman" panose="02020603050405020304" pitchFamily="18" charset="0"/>
                <a:cs typeface="Times New Roman" panose="02020603050405020304" pitchFamily="18" charset="0"/>
              </a:rPr>
              <a:t>and Wireless Communications</a:t>
            </a:r>
          </a:p>
          <a:p>
            <a:r>
              <a:rPr lang="en-US" altLang="zh-CN" sz="800" dirty="0">
                <a:solidFill>
                  <a:srgbClr val="FF0000"/>
                </a:solidFill>
                <a:latin typeface="Lato-Regular"/>
              </a:rPr>
              <a:t>— </a:t>
            </a:r>
            <a:r>
              <a:rPr lang="en-US" altLang="zh-CN" sz="800" dirty="0" smtClean="0">
                <a:solidFill>
                  <a:srgbClr val="FF0000"/>
                </a:solidFill>
                <a:latin typeface="Lato-Regular"/>
              </a:rPr>
              <a:t>Smart Signal </a:t>
            </a:r>
            <a:r>
              <a:rPr lang="en-US" altLang="zh-CN" sz="800" dirty="0">
                <a:solidFill>
                  <a:srgbClr val="FF0000"/>
                </a:solidFill>
                <a:latin typeface="Lato-Regular"/>
              </a:rPr>
              <a:t>Processing for Communications and Radar</a:t>
            </a:r>
          </a:p>
          <a:p>
            <a:r>
              <a:rPr lang="en-US" altLang="zh-CN" sz="800" dirty="0">
                <a:solidFill>
                  <a:srgbClr val="FF0000"/>
                </a:solidFill>
                <a:latin typeface="Lato-Regular"/>
              </a:rPr>
              <a:t>— MIMO and Multi-Antenna Communications</a:t>
            </a:r>
          </a:p>
          <a:p>
            <a:r>
              <a:rPr lang="en-US" altLang="zh-CN" sz="800" dirty="0">
                <a:solidFill>
                  <a:srgbClr val="FF0000"/>
                </a:solidFill>
                <a:latin typeface="Lato-Regular"/>
              </a:rPr>
              <a:t>— Cooperative Communications</a:t>
            </a:r>
          </a:p>
          <a:p>
            <a:r>
              <a:rPr lang="en-US" altLang="zh-CN" sz="800" dirty="0">
                <a:solidFill>
                  <a:srgbClr val="FF0000"/>
                </a:solidFill>
                <a:latin typeface="Lato-Regular"/>
              </a:rPr>
              <a:t>— Wireless Sensor Network Systems</a:t>
            </a:r>
          </a:p>
          <a:p>
            <a:r>
              <a:rPr lang="en-US" altLang="zh-CN" sz="800" dirty="0">
                <a:solidFill>
                  <a:srgbClr val="FF0000"/>
                </a:solidFill>
                <a:latin typeface="Lato-Regular"/>
              </a:rPr>
              <a:t>— Cognitive Radio</a:t>
            </a:r>
          </a:p>
          <a:p>
            <a:r>
              <a:rPr lang="en-US" altLang="zh-CN" sz="800" dirty="0">
                <a:solidFill>
                  <a:srgbClr val="FF0000"/>
                </a:solidFill>
                <a:latin typeface="Lato-Regular"/>
              </a:rPr>
              <a:t>— Green Communications and Energy Efficiency in Communication</a:t>
            </a:r>
          </a:p>
          <a:p>
            <a:r>
              <a:rPr lang="en-US" altLang="zh-CN" sz="800" dirty="0">
                <a:solidFill>
                  <a:srgbClr val="FF0000"/>
                </a:solidFill>
                <a:latin typeface="Lato-Regular"/>
              </a:rPr>
              <a:t>— Control Theory</a:t>
            </a:r>
          </a:p>
          <a:p>
            <a:r>
              <a:rPr lang="en-US" altLang="zh-CN" sz="800" dirty="0">
                <a:solidFill>
                  <a:srgbClr val="FF0000"/>
                </a:solidFill>
                <a:latin typeface="Lato-Regular"/>
              </a:rPr>
              <a:t>— Electrical Systems</a:t>
            </a:r>
          </a:p>
          <a:p>
            <a:r>
              <a:rPr lang="en-US" altLang="zh-CN" sz="800" dirty="0">
                <a:solidFill>
                  <a:srgbClr val="FF0000"/>
                </a:solidFill>
                <a:latin typeface="Lato-Regular"/>
              </a:rPr>
              <a:t>— RF System </a:t>
            </a:r>
            <a:r>
              <a:rPr lang="en-US" altLang="zh-CN" sz="800" dirty="0" smtClean="0">
                <a:solidFill>
                  <a:srgbClr val="FF0000"/>
                </a:solidFill>
                <a:latin typeface="Lato-Regular"/>
              </a:rPr>
              <a:t>Design</a:t>
            </a:r>
          </a:p>
          <a:p>
            <a:r>
              <a:rPr lang="en-US" altLang="zh-CN" sz="800" dirty="0">
                <a:solidFill>
                  <a:srgbClr val="FF0000"/>
                </a:solidFill>
                <a:latin typeface="Lato-Regular"/>
              </a:rPr>
              <a:t>— Smart Energy</a:t>
            </a:r>
          </a:p>
        </p:txBody>
      </p:sp>
      <p:sp>
        <p:nvSpPr>
          <p:cNvPr id="32" name="矩形 31"/>
          <p:cNvSpPr/>
          <p:nvPr/>
        </p:nvSpPr>
        <p:spPr>
          <a:xfrm>
            <a:off x="4404796" y="4793977"/>
            <a:ext cx="1415772" cy="276999"/>
          </a:xfrm>
          <a:prstGeom prst="rect">
            <a:avLst/>
          </a:prstGeom>
        </p:spPr>
        <p:txBody>
          <a:bodyPr wrap="none">
            <a:spAutoFit/>
          </a:bodyPr>
          <a:lstStyle/>
          <a:p>
            <a:r>
              <a:rPr lang="en-US" altLang="zh-CN" sz="1200" dirty="0" smtClean="0">
                <a:solidFill>
                  <a:srgbClr val="FF0000"/>
                </a:solidFill>
                <a:latin typeface="Lato-Regular"/>
              </a:rPr>
              <a:t>April 15th</a:t>
            </a:r>
            <a:r>
              <a:rPr lang="en-US" altLang="zh-CN" sz="1200" dirty="0">
                <a:solidFill>
                  <a:srgbClr val="FF0000"/>
                </a:solidFill>
                <a:latin typeface="Lato-Regular"/>
              </a:rPr>
              <a:t>, </a:t>
            </a:r>
            <a:r>
              <a:rPr lang="en-US" altLang="zh-CN" sz="1200" dirty="0" smtClean="0">
                <a:solidFill>
                  <a:srgbClr val="FF0000"/>
                </a:solidFill>
                <a:latin typeface="Lato-Regular"/>
              </a:rPr>
              <a:t>2017</a:t>
            </a:r>
            <a:endParaRPr lang="zh-CN" altLang="en-US" sz="1200" dirty="0">
              <a:solidFill>
                <a:srgbClr val="FF0000"/>
              </a:solidFill>
            </a:endParaRPr>
          </a:p>
        </p:txBody>
      </p:sp>
      <p:sp>
        <p:nvSpPr>
          <p:cNvPr id="33" name="矩形 32"/>
          <p:cNvSpPr/>
          <p:nvPr/>
        </p:nvSpPr>
        <p:spPr>
          <a:xfrm>
            <a:off x="4379949" y="5504490"/>
            <a:ext cx="1415772" cy="276999"/>
          </a:xfrm>
          <a:prstGeom prst="rect">
            <a:avLst/>
          </a:prstGeom>
        </p:spPr>
        <p:txBody>
          <a:bodyPr wrap="none">
            <a:spAutoFit/>
          </a:bodyPr>
          <a:lstStyle/>
          <a:p>
            <a:r>
              <a:rPr lang="en-US" altLang="zh-CN" sz="1200" dirty="0" smtClean="0">
                <a:solidFill>
                  <a:srgbClr val="FF0000"/>
                </a:solidFill>
                <a:latin typeface="Lato-Regular"/>
              </a:rPr>
              <a:t>April 30th</a:t>
            </a:r>
            <a:r>
              <a:rPr lang="en-US" altLang="zh-CN" sz="1200" dirty="0">
                <a:solidFill>
                  <a:srgbClr val="FF0000"/>
                </a:solidFill>
                <a:latin typeface="Lato-Regular"/>
              </a:rPr>
              <a:t>, </a:t>
            </a:r>
            <a:r>
              <a:rPr lang="en-US" altLang="zh-CN" sz="1200" dirty="0" smtClean="0">
                <a:solidFill>
                  <a:srgbClr val="FF0000"/>
                </a:solidFill>
                <a:latin typeface="Lato-Regular"/>
              </a:rPr>
              <a:t>2017</a:t>
            </a:r>
            <a:endParaRPr lang="zh-CN" altLang="en-US" sz="1200" dirty="0">
              <a:solidFill>
                <a:srgbClr val="FF0000"/>
              </a:solidFill>
            </a:endParaRPr>
          </a:p>
        </p:txBody>
      </p:sp>
      <p:sp>
        <p:nvSpPr>
          <p:cNvPr id="34" name="矩形 33"/>
          <p:cNvSpPr/>
          <p:nvPr/>
        </p:nvSpPr>
        <p:spPr>
          <a:xfrm>
            <a:off x="4400122" y="6174163"/>
            <a:ext cx="1261884" cy="276999"/>
          </a:xfrm>
          <a:prstGeom prst="rect">
            <a:avLst/>
          </a:prstGeom>
        </p:spPr>
        <p:txBody>
          <a:bodyPr wrap="none">
            <a:spAutoFit/>
          </a:bodyPr>
          <a:lstStyle/>
          <a:p>
            <a:r>
              <a:rPr lang="en-US" altLang="zh-CN" sz="1200" dirty="0" smtClean="0">
                <a:solidFill>
                  <a:srgbClr val="FF0000"/>
                </a:solidFill>
                <a:latin typeface="Lato-Regular"/>
              </a:rPr>
              <a:t>May </a:t>
            </a:r>
            <a:r>
              <a:rPr lang="en-US" altLang="zh-CN" sz="1200" dirty="0">
                <a:solidFill>
                  <a:srgbClr val="FF0000"/>
                </a:solidFill>
                <a:latin typeface="Lato-Regular"/>
              </a:rPr>
              <a:t>15th, </a:t>
            </a:r>
            <a:r>
              <a:rPr lang="en-US" altLang="zh-CN" sz="1200" dirty="0" smtClean="0">
                <a:solidFill>
                  <a:srgbClr val="FF0000"/>
                </a:solidFill>
                <a:latin typeface="Lato-Regular"/>
              </a:rPr>
              <a:t>2017</a:t>
            </a:r>
            <a:endParaRPr lang="zh-CN" altLang="en-US" sz="1200" dirty="0">
              <a:solidFill>
                <a:srgbClr val="FF0000"/>
              </a:solidFill>
            </a:endParaRPr>
          </a:p>
        </p:txBody>
      </p:sp>
      <p:sp>
        <p:nvSpPr>
          <p:cNvPr id="35" name="矩形 34"/>
          <p:cNvSpPr/>
          <p:nvPr/>
        </p:nvSpPr>
        <p:spPr>
          <a:xfrm>
            <a:off x="4379949" y="6950051"/>
            <a:ext cx="1415772" cy="276999"/>
          </a:xfrm>
          <a:prstGeom prst="rect">
            <a:avLst/>
          </a:prstGeom>
        </p:spPr>
        <p:txBody>
          <a:bodyPr wrap="none">
            <a:spAutoFit/>
          </a:bodyPr>
          <a:lstStyle/>
          <a:p>
            <a:r>
              <a:rPr lang="en-US" altLang="zh-CN" sz="1200" dirty="0" smtClean="0">
                <a:solidFill>
                  <a:srgbClr val="FF0000"/>
                </a:solidFill>
                <a:latin typeface="Lato-Regular"/>
              </a:rPr>
              <a:t>June 6-8th</a:t>
            </a:r>
            <a:r>
              <a:rPr lang="en-US" altLang="zh-CN" sz="1200" dirty="0">
                <a:solidFill>
                  <a:srgbClr val="FF0000"/>
                </a:solidFill>
                <a:latin typeface="Lato-Regular"/>
              </a:rPr>
              <a:t>, </a:t>
            </a:r>
            <a:r>
              <a:rPr lang="en-US" altLang="zh-CN" sz="1200" dirty="0" smtClean="0">
                <a:solidFill>
                  <a:srgbClr val="FF0000"/>
                </a:solidFill>
                <a:latin typeface="Lato-Regular"/>
              </a:rPr>
              <a:t>2017</a:t>
            </a:r>
            <a:endParaRPr lang="zh-CN" altLang="en-US" sz="1200" dirty="0">
              <a:solidFill>
                <a:srgbClr val="FF0000"/>
              </a:solidFill>
            </a:endParaRPr>
          </a:p>
        </p:txBody>
      </p:sp>
      <p:sp>
        <p:nvSpPr>
          <p:cNvPr id="37" name="矩形 36"/>
          <p:cNvSpPr/>
          <p:nvPr/>
        </p:nvSpPr>
        <p:spPr>
          <a:xfrm>
            <a:off x="0" y="3558265"/>
            <a:ext cx="6858000" cy="457723"/>
          </a:xfrm>
          <a:prstGeom prst="rect">
            <a:avLst/>
          </a:prstGeom>
        </p:spPr>
        <p:txBody>
          <a:bodyPr wrap="square">
            <a:spAutoFit/>
          </a:bodyPr>
          <a:lstStyle/>
          <a:p>
            <a:pPr algn="ctr"/>
            <a:r>
              <a:rPr lang="en-US" altLang="zh-CN" sz="2400" b="1" spc="500" dirty="0">
                <a:latin typeface="Arial Unicode MS" panose="020B0604020202020204" pitchFamily="34" charset="-122"/>
                <a:ea typeface="Arial Unicode MS" panose="020B0604020202020204" pitchFamily="34" charset="-122"/>
                <a:cs typeface="Arial Unicode MS" panose="020B0604020202020204" pitchFamily="34" charset="-122"/>
              </a:rPr>
              <a:t>CALL FOR PAPERS</a:t>
            </a:r>
          </a:p>
        </p:txBody>
      </p:sp>
      <p:sp>
        <p:nvSpPr>
          <p:cNvPr id="38" name="矩形 37"/>
          <p:cNvSpPr/>
          <p:nvPr/>
        </p:nvSpPr>
        <p:spPr>
          <a:xfrm>
            <a:off x="4379949" y="7752065"/>
            <a:ext cx="2478051" cy="307777"/>
          </a:xfrm>
          <a:prstGeom prst="rect">
            <a:avLst/>
          </a:prstGeom>
        </p:spPr>
        <p:txBody>
          <a:bodyPr wrap="none">
            <a:spAutoFit/>
          </a:bodyPr>
          <a:lstStyle/>
          <a:p>
            <a:r>
              <a:rPr lang="en-US" altLang="zh-CN" sz="1400" b="1" dirty="0">
                <a:solidFill>
                  <a:srgbClr val="0000FF"/>
                </a:solidFill>
                <a:latin typeface="Times New Roman" panose="02020603050405020304" pitchFamily="18" charset="0"/>
                <a:cs typeface="Times New Roman" panose="02020603050405020304" pitchFamily="18" charset="0"/>
              </a:rPr>
              <a:t>Technical program committee</a:t>
            </a: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sp>
        <p:nvSpPr>
          <p:cNvPr id="39" name="矩形 38"/>
          <p:cNvSpPr/>
          <p:nvPr/>
        </p:nvSpPr>
        <p:spPr>
          <a:xfrm>
            <a:off x="4404796" y="8146801"/>
            <a:ext cx="1576016" cy="6355586"/>
          </a:xfrm>
          <a:prstGeom prst="rect">
            <a:avLst/>
          </a:prstGeom>
        </p:spPr>
        <p:txBody>
          <a:bodyPr wrap="square">
            <a:spAutoFit/>
          </a:bodyPr>
          <a:lstStyle/>
          <a:p>
            <a:r>
              <a:rPr lang="en-US" altLang="zh-CN" sz="1100" dirty="0" err="1">
                <a:latin typeface="Times New Roman" panose="02020603050405020304" pitchFamily="18" charset="0"/>
                <a:cs typeface="Times New Roman" panose="02020603050405020304" pitchFamily="18" charset="0"/>
              </a:rPr>
              <a:t>Mourad</a:t>
            </a:r>
            <a:r>
              <a:rPr lang="en-US" altLang="zh-CN" sz="1100" dirty="0">
                <a:latin typeface="Times New Roman" panose="02020603050405020304" pitchFamily="18" charset="0"/>
                <a:cs typeface="Times New Roman" panose="02020603050405020304" pitchFamily="18" charset="0"/>
              </a:rPr>
              <a:t> </a:t>
            </a:r>
            <a:r>
              <a:rPr lang="en-US" altLang="zh-CN" sz="1100" dirty="0" err="1">
                <a:latin typeface="Times New Roman" panose="02020603050405020304" pitchFamily="18" charset="0"/>
                <a:cs typeface="Times New Roman" panose="02020603050405020304" pitchFamily="18" charset="0"/>
              </a:rPr>
              <a:t>Ait</a:t>
            </a:r>
            <a:r>
              <a:rPr lang="en-US" altLang="zh-CN" sz="1100" dirty="0">
                <a:latin typeface="Times New Roman" panose="02020603050405020304" pitchFamily="18" charset="0"/>
                <a:cs typeface="Times New Roman" panose="02020603050405020304" pitchFamily="18" charset="0"/>
              </a:rPr>
              <a:t> Ahmed</a:t>
            </a:r>
            <a:endParaRPr lang="en-US" altLang="zh-CN" sz="1100" dirty="0" smtClean="0">
              <a:latin typeface="Times New Roman" panose="02020603050405020304" pitchFamily="18" charset="0"/>
              <a:cs typeface="Times New Roman" panose="02020603050405020304" pitchFamily="18" charset="0"/>
            </a:endParaRPr>
          </a:p>
          <a:p>
            <a:r>
              <a:rPr lang="en-US" altLang="zh-CN" sz="1100" dirty="0" smtClean="0">
                <a:latin typeface="Times New Roman" panose="02020603050405020304" pitchFamily="18" charset="0"/>
                <a:cs typeface="Times New Roman" panose="02020603050405020304" pitchFamily="18" charset="0"/>
              </a:rPr>
              <a:t>Guillaume </a:t>
            </a:r>
            <a:r>
              <a:rPr lang="en-US" altLang="zh-CN" sz="1100" dirty="0" err="1" smtClean="0">
                <a:latin typeface="Times New Roman" panose="02020603050405020304" pitchFamily="18" charset="0"/>
                <a:cs typeface="Times New Roman" panose="02020603050405020304" pitchFamily="18" charset="0"/>
              </a:rPr>
              <a:t>Andrieux</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Marcus </a:t>
            </a:r>
            <a:r>
              <a:rPr lang="en-US" altLang="zh-CN" sz="1100" dirty="0" err="1" smtClean="0">
                <a:latin typeface="Times New Roman" panose="02020603050405020304" pitchFamily="18" charset="0"/>
                <a:cs typeface="Times New Roman" panose="02020603050405020304" pitchFamily="18" charset="0"/>
              </a:rPr>
              <a:t>Barkowsky</a:t>
            </a:r>
            <a:endParaRPr lang="en-US" altLang="zh-CN" sz="1100" dirty="0" smtClean="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Jean-Yves </a:t>
            </a:r>
            <a:r>
              <a:rPr lang="en-US" altLang="zh-CN" sz="1100" dirty="0" err="1">
                <a:latin typeface="Times New Roman" panose="02020603050405020304" pitchFamily="18" charset="0"/>
                <a:cs typeface="Times New Roman" panose="02020603050405020304" pitchFamily="18" charset="0"/>
              </a:rPr>
              <a:t>Baudais</a:t>
            </a:r>
            <a:endParaRPr lang="en-US" altLang="zh-CN" sz="1100" dirty="0" smtClean="0">
              <a:latin typeface="Times New Roman" panose="02020603050405020304" pitchFamily="18" charset="0"/>
              <a:cs typeface="Times New Roman" panose="02020603050405020304" pitchFamily="18" charset="0"/>
            </a:endParaRPr>
          </a:p>
          <a:p>
            <a:r>
              <a:rPr lang="en-US" altLang="zh-CN" sz="1100" dirty="0" smtClean="0">
                <a:latin typeface="Times New Roman" panose="02020603050405020304" pitchFamily="18" charset="0"/>
                <a:cs typeface="Times New Roman" panose="02020603050405020304" pitchFamily="18" charset="0"/>
              </a:rPr>
              <a:t>Salah </a:t>
            </a:r>
            <a:r>
              <a:rPr lang="en-US" altLang="zh-CN" sz="1100" dirty="0">
                <a:latin typeface="Times New Roman" panose="02020603050405020304" pitchFamily="18" charset="0"/>
                <a:cs typeface="Times New Roman" panose="02020603050405020304" pitchFamily="18" charset="0"/>
              </a:rPr>
              <a:t>BOURENNANE</a:t>
            </a:r>
          </a:p>
          <a:p>
            <a:r>
              <a:rPr lang="en-US" altLang="zh-CN" sz="1100" dirty="0">
                <a:latin typeface="Times New Roman" panose="02020603050405020304" pitchFamily="18" charset="0"/>
                <a:cs typeface="Times New Roman" panose="02020603050405020304" pitchFamily="18" charset="0"/>
              </a:rPr>
              <a:t>Patrick Le </a:t>
            </a:r>
            <a:r>
              <a:rPr lang="en-US" altLang="zh-CN" sz="1100" dirty="0" err="1" smtClean="0">
                <a:latin typeface="Times New Roman" panose="02020603050405020304" pitchFamily="18" charset="0"/>
                <a:cs typeface="Times New Roman" panose="02020603050405020304" pitchFamily="18" charset="0"/>
              </a:rPr>
              <a:t>Callet</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Pascal Chargé </a:t>
            </a:r>
            <a:r>
              <a:rPr lang="en-US" altLang="zh-CN" sz="1100" dirty="0" smtClean="0">
                <a:latin typeface="Times New Roman" panose="02020603050405020304" pitchFamily="18" charset="0"/>
                <a:cs typeface="Times New Roman" panose="02020603050405020304" pitchFamily="18" charset="0"/>
              </a:rPr>
              <a:t> </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Anne </a:t>
            </a:r>
            <a:r>
              <a:rPr lang="en-US" altLang="zh-CN" sz="1100" dirty="0" err="1" smtClean="0">
                <a:latin typeface="Times New Roman" panose="02020603050405020304" pitchFamily="18" charset="0"/>
                <a:cs typeface="Times New Roman" panose="02020603050405020304" pitchFamily="18" charset="0"/>
              </a:rPr>
              <a:t>Chousseaud</a:t>
            </a:r>
            <a:endParaRPr lang="en-US" altLang="zh-CN" sz="1100" dirty="0" smtClean="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Matthieu</a:t>
            </a:r>
            <a:r>
              <a:rPr lang="en-US" altLang="zh-CN" sz="1100" dirty="0">
                <a:latin typeface="Times New Roman" panose="02020603050405020304" pitchFamily="18" charset="0"/>
                <a:cs typeface="Times New Roman" panose="02020603050405020304" pitchFamily="18" charset="0"/>
              </a:rPr>
              <a:t> </a:t>
            </a:r>
            <a:r>
              <a:rPr lang="en-US" altLang="zh-CN" sz="1100" dirty="0" err="1">
                <a:latin typeface="Times New Roman" panose="02020603050405020304" pitchFamily="18" charset="0"/>
                <a:cs typeface="Times New Roman" panose="02020603050405020304" pitchFamily="18" charset="0"/>
              </a:rPr>
              <a:t>Crussière</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Jean François </a:t>
            </a:r>
            <a:r>
              <a:rPr lang="en-US" altLang="zh-CN" sz="1100" dirty="0" err="1" smtClean="0">
                <a:latin typeface="Times New Roman" panose="02020603050405020304" pitchFamily="18" charset="0"/>
                <a:cs typeface="Times New Roman" panose="02020603050405020304" pitchFamily="18" charset="0"/>
              </a:rPr>
              <a:t>Diouris</a:t>
            </a:r>
            <a:endParaRPr lang="en-US" altLang="zh-CN" sz="1100" dirty="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Xinghui</a:t>
            </a:r>
            <a:r>
              <a:rPr lang="en-US" altLang="zh-CN" sz="1100" dirty="0">
                <a:latin typeface="Times New Roman" panose="02020603050405020304" pitchFamily="18" charset="0"/>
                <a:cs typeface="Times New Roman" panose="02020603050405020304" pitchFamily="18" charset="0"/>
              </a:rPr>
              <a:t> </a:t>
            </a:r>
            <a:r>
              <a:rPr lang="en-US" altLang="zh-CN" sz="1100" dirty="0" smtClean="0">
                <a:latin typeface="Times New Roman" panose="02020603050405020304" pitchFamily="18" charset="0"/>
                <a:cs typeface="Times New Roman" panose="02020603050405020304" pitchFamily="18" charset="0"/>
              </a:rPr>
              <a:t>Dong</a:t>
            </a:r>
            <a:endParaRPr lang="en-US" altLang="zh-CN" sz="1100" dirty="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Xinbo</a:t>
            </a:r>
            <a:r>
              <a:rPr lang="en-US" altLang="zh-CN" sz="1100" dirty="0">
                <a:latin typeface="Times New Roman" panose="02020603050405020304" pitchFamily="18" charset="0"/>
                <a:cs typeface="Times New Roman" panose="02020603050405020304" pitchFamily="18" charset="0"/>
              </a:rPr>
              <a:t> </a:t>
            </a:r>
            <a:r>
              <a:rPr lang="en-US" altLang="zh-CN" sz="1100" dirty="0" err="1" smtClean="0">
                <a:latin typeface="Times New Roman" panose="02020603050405020304" pitchFamily="18" charset="0"/>
                <a:cs typeface="Times New Roman" panose="02020603050405020304" pitchFamily="18" charset="0"/>
              </a:rPr>
              <a:t>Gao</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Christian </a:t>
            </a:r>
            <a:r>
              <a:rPr lang="en-US" altLang="zh-CN" sz="1100" dirty="0" err="1">
                <a:latin typeface="Times New Roman" panose="02020603050405020304" pitchFamily="18" charset="0"/>
                <a:cs typeface="Times New Roman" panose="02020603050405020304" pitchFamily="18" charset="0"/>
              </a:rPr>
              <a:t>Viard</a:t>
            </a:r>
            <a:r>
              <a:rPr lang="en-US" altLang="zh-CN" sz="1100" dirty="0">
                <a:latin typeface="Times New Roman" panose="02020603050405020304" pitchFamily="18" charset="0"/>
                <a:cs typeface="Times New Roman" panose="02020603050405020304" pitchFamily="18" charset="0"/>
              </a:rPr>
              <a:t> </a:t>
            </a:r>
            <a:r>
              <a:rPr lang="en-US" altLang="zh-CN" sz="1100" dirty="0" err="1" smtClean="0">
                <a:latin typeface="Times New Roman" panose="02020603050405020304" pitchFamily="18" charset="0"/>
                <a:cs typeface="Times New Roman" panose="02020603050405020304" pitchFamily="18" charset="0"/>
              </a:rPr>
              <a:t>Gaudin</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Marc </a:t>
            </a:r>
            <a:r>
              <a:rPr lang="en-US" altLang="zh-CN" sz="1100" dirty="0" err="1" smtClean="0">
                <a:latin typeface="Times New Roman" panose="02020603050405020304" pitchFamily="18" charset="0"/>
                <a:cs typeface="Times New Roman" panose="02020603050405020304" pitchFamily="18" charset="0"/>
              </a:rPr>
              <a:t>Gelgon</a:t>
            </a:r>
            <a:endParaRPr lang="en-US" altLang="zh-CN" sz="1100" dirty="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Maoguo</a:t>
            </a:r>
            <a:r>
              <a:rPr lang="en-US" altLang="zh-CN" sz="1100" dirty="0">
                <a:latin typeface="Times New Roman" panose="02020603050405020304" pitchFamily="18" charset="0"/>
                <a:cs typeface="Times New Roman" panose="02020603050405020304" pitchFamily="18" charset="0"/>
              </a:rPr>
              <a:t> </a:t>
            </a:r>
            <a:r>
              <a:rPr lang="en-US" altLang="zh-CN" sz="1100" dirty="0" smtClean="0">
                <a:latin typeface="Times New Roman" panose="02020603050405020304" pitchFamily="18" charset="0"/>
                <a:cs typeface="Times New Roman" panose="02020603050405020304" pitchFamily="18" charset="0"/>
              </a:rPr>
              <a:t>Gong</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Jean Pierre </a:t>
            </a:r>
            <a:r>
              <a:rPr lang="en-US" altLang="zh-CN" sz="1100" dirty="0" err="1" smtClean="0">
                <a:latin typeface="Times New Roman" panose="02020603050405020304" pitchFamily="18" charset="0"/>
                <a:cs typeface="Times New Roman" panose="02020603050405020304" pitchFamily="18" charset="0"/>
              </a:rPr>
              <a:t>Guedon</a:t>
            </a:r>
            <a:endParaRPr lang="en-US" altLang="zh-CN" sz="1100" dirty="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Hansheng</a:t>
            </a:r>
            <a:r>
              <a:rPr lang="en-US" altLang="zh-CN" sz="1100" dirty="0">
                <a:latin typeface="Times New Roman" panose="02020603050405020304" pitchFamily="18" charset="0"/>
                <a:cs typeface="Times New Roman" panose="02020603050405020304" pitchFamily="18" charset="0"/>
              </a:rPr>
              <a:t> </a:t>
            </a:r>
            <a:r>
              <a:rPr lang="en-US" altLang="zh-CN" sz="1100" dirty="0" smtClean="0">
                <a:latin typeface="Times New Roman" panose="02020603050405020304" pitchFamily="18" charset="0"/>
                <a:cs typeface="Times New Roman" panose="02020603050405020304" pitchFamily="18" charset="0"/>
              </a:rPr>
              <a:t>Lei</a:t>
            </a:r>
          </a:p>
          <a:p>
            <a:r>
              <a:rPr lang="en-US" altLang="zh-CN" sz="1100" dirty="0">
                <a:latin typeface="Times New Roman" panose="02020603050405020304" pitchFamily="18" charset="0"/>
                <a:cs typeface="Times New Roman" panose="02020603050405020304" pitchFamily="18" charset="0"/>
              </a:rPr>
              <a:t>Mohamed </a:t>
            </a:r>
            <a:r>
              <a:rPr lang="en-US" altLang="zh-CN" sz="1100" dirty="0" err="1">
                <a:latin typeface="Times New Roman" panose="02020603050405020304" pitchFamily="18" charset="0"/>
                <a:cs typeface="Times New Roman" panose="02020603050405020304" pitchFamily="18" charset="0"/>
              </a:rPr>
              <a:t>Machmoum</a:t>
            </a:r>
            <a:endParaRPr lang="en-US" altLang="zh-CN" sz="1100" dirty="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Yann</a:t>
            </a:r>
            <a:r>
              <a:rPr lang="en-US" altLang="zh-CN" sz="1100" dirty="0">
                <a:latin typeface="Times New Roman" panose="02020603050405020304" pitchFamily="18" charset="0"/>
                <a:cs typeface="Times New Roman" panose="02020603050405020304" pitchFamily="18" charset="0"/>
              </a:rPr>
              <a:t> </a:t>
            </a:r>
            <a:r>
              <a:rPr lang="en-US" altLang="zh-CN" sz="1100" dirty="0" err="1" smtClean="0">
                <a:latin typeface="Times New Roman" panose="02020603050405020304" pitchFamily="18" charset="0"/>
                <a:cs typeface="Times New Roman" panose="02020603050405020304" pitchFamily="18" charset="0"/>
              </a:rPr>
              <a:t>Mahe</a:t>
            </a:r>
            <a:endParaRPr lang="en-US" altLang="zh-CN" sz="1100" dirty="0">
              <a:latin typeface="Times New Roman" panose="02020603050405020304" pitchFamily="18" charset="0"/>
              <a:cs typeface="Times New Roman" panose="02020603050405020304" pitchFamily="18" charset="0"/>
            </a:endParaRPr>
          </a:p>
          <a:p>
            <a:r>
              <a:rPr lang="en-US" altLang="zh-CN" sz="1100" dirty="0" err="1" smtClean="0">
                <a:latin typeface="Times New Roman" panose="02020603050405020304" pitchFamily="18" charset="0"/>
                <a:cs typeface="Times New Roman" panose="02020603050405020304" pitchFamily="18" charset="0"/>
              </a:rPr>
              <a:t>Qiguang</a:t>
            </a:r>
            <a:r>
              <a:rPr lang="en-US" altLang="zh-CN" sz="1100" dirty="0" smtClean="0">
                <a:latin typeface="Times New Roman" panose="02020603050405020304" pitchFamily="18" charset="0"/>
                <a:cs typeface="Times New Roman" panose="02020603050405020304" pitchFamily="18" charset="0"/>
              </a:rPr>
              <a:t> Miao</a:t>
            </a:r>
          </a:p>
          <a:p>
            <a:r>
              <a:rPr lang="en-US" altLang="zh-CN" sz="1100" dirty="0" smtClean="0">
                <a:latin typeface="Times New Roman" panose="02020603050405020304" pitchFamily="18" charset="0"/>
                <a:cs typeface="Times New Roman" panose="02020603050405020304" pitchFamily="18" charset="0"/>
              </a:rPr>
              <a:t>Harold </a:t>
            </a:r>
            <a:r>
              <a:rPr lang="en-US" altLang="zh-CN" sz="1100" dirty="0" err="1" smtClean="0">
                <a:latin typeface="Times New Roman" panose="02020603050405020304" pitchFamily="18" charset="0"/>
                <a:cs typeface="Times New Roman" panose="02020603050405020304" pitchFamily="18" charset="0"/>
              </a:rPr>
              <a:t>Mouchère</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Nicolas </a:t>
            </a:r>
            <a:r>
              <a:rPr lang="en-US" altLang="zh-CN" sz="1100" dirty="0" smtClean="0">
                <a:latin typeface="Times New Roman" panose="02020603050405020304" pitchFamily="18" charset="0"/>
                <a:cs typeface="Times New Roman" panose="02020603050405020304" pitchFamily="18" charset="0"/>
              </a:rPr>
              <a:t>Normand</a:t>
            </a:r>
          </a:p>
          <a:p>
            <a:r>
              <a:rPr lang="en-US" altLang="zh-CN" sz="1100" dirty="0">
                <a:latin typeface="Times New Roman" panose="02020603050405020304" pitchFamily="18" charset="0"/>
                <a:cs typeface="Times New Roman" panose="02020603050405020304" pitchFamily="18" charset="0"/>
              </a:rPr>
              <a:t>Jean Christophe </a:t>
            </a:r>
            <a:r>
              <a:rPr lang="en-US" altLang="zh-CN" sz="1100" dirty="0" smtClean="0">
                <a:latin typeface="Times New Roman" panose="02020603050405020304" pitchFamily="18" charset="0"/>
                <a:cs typeface="Times New Roman" panose="02020603050405020304" pitchFamily="18" charset="0"/>
              </a:rPr>
              <a:t>Olivier</a:t>
            </a:r>
          </a:p>
          <a:p>
            <a:r>
              <a:rPr lang="en-US" altLang="zh-CN" sz="1100" dirty="0" err="1" smtClean="0">
                <a:latin typeface="Times New Roman" panose="02020603050405020304" pitchFamily="18" charset="0"/>
                <a:cs typeface="Times New Roman" panose="02020603050405020304" pitchFamily="18" charset="0"/>
              </a:rPr>
              <a:t>Sebastien</a:t>
            </a:r>
            <a:r>
              <a:rPr lang="en-US" altLang="zh-CN" sz="1100" dirty="0" smtClean="0">
                <a:latin typeface="Times New Roman" panose="02020603050405020304" pitchFamily="18" charset="0"/>
                <a:cs typeface="Times New Roman" panose="02020603050405020304" pitchFamily="18" charset="0"/>
              </a:rPr>
              <a:t> </a:t>
            </a:r>
            <a:r>
              <a:rPr lang="en-US" altLang="zh-CN" sz="1100" dirty="0" err="1">
                <a:latin typeface="Times New Roman" panose="02020603050405020304" pitchFamily="18" charset="0"/>
                <a:cs typeface="Times New Roman" panose="02020603050405020304" pitchFamily="18" charset="0"/>
              </a:rPr>
              <a:t>Pillement</a:t>
            </a:r>
            <a:r>
              <a:rPr lang="en-US" altLang="zh-CN" sz="1100" dirty="0">
                <a:latin typeface="Times New Roman" panose="02020603050405020304" pitchFamily="18" charset="0"/>
                <a:cs typeface="Times New Roman" panose="02020603050405020304" pitchFamily="18" charset="0"/>
              </a:rPr>
              <a:t> </a:t>
            </a:r>
          </a:p>
          <a:p>
            <a:r>
              <a:rPr lang="en-US" altLang="zh-CN" sz="1100" dirty="0">
                <a:latin typeface="Times New Roman" panose="02020603050405020304" pitchFamily="18" charset="0"/>
                <a:cs typeface="Times New Roman" panose="02020603050405020304" pitchFamily="18" charset="0"/>
              </a:rPr>
              <a:t>Guillaume </a:t>
            </a:r>
            <a:r>
              <a:rPr lang="en-US" altLang="zh-CN" sz="1100" dirty="0" err="1" smtClean="0">
                <a:latin typeface="Times New Roman" panose="02020603050405020304" pitchFamily="18" charset="0"/>
                <a:cs typeface="Times New Roman" panose="02020603050405020304" pitchFamily="18" charset="0"/>
              </a:rPr>
              <a:t>Raschia</a:t>
            </a:r>
            <a:endParaRPr lang="en-US" altLang="zh-CN" sz="1100" dirty="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Tchanguiz</a:t>
            </a:r>
            <a:r>
              <a:rPr lang="en-US" altLang="zh-CN" sz="1100" dirty="0">
                <a:latin typeface="Times New Roman" panose="02020603050405020304" pitchFamily="18" charset="0"/>
                <a:cs typeface="Times New Roman" panose="02020603050405020304" pitchFamily="18" charset="0"/>
              </a:rPr>
              <a:t> </a:t>
            </a:r>
            <a:r>
              <a:rPr lang="en-US" altLang="zh-CN" sz="1100" dirty="0" smtClean="0">
                <a:latin typeface="Times New Roman" panose="02020603050405020304" pitchFamily="18" charset="0"/>
                <a:cs typeface="Times New Roman" panose="02020603050405020304" pitchFamily="18" charset="0"/>
              </a:rPr>
              <a:t>RAZBAN</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Vincent </a:t>
            </a:r>
            <a:r>
              <a:rPr lang="en-US" altLang="zh-CN" sz="1100" dirty="0" err="1" smtClean="0">
                <a:latin typeface="Times New Roman" panose="02020603050405020304" pitchFamily="18" charset="0"/>
                <a:cs typeface="Times New Roman" panose="02020603050405020304" pitchFamily="18" charset="0"/>
              </a:rPr>
              <a:t>Ricordel</a:t>
            </a:r>
            <a:endParaRPr lang="en-US" altLang="zh-CN" sz="1100" dirty="0" smtClean="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Matthieu</a:t>
            </a:r>
            <a:r>
              <a:rPr lang="en-US" altLang="zh-CN" sz="1100" dirty="0">
                <a:latin typeface="Times New Roman" panose="02020603050405020304" pitchFamily="18" charset="0"/>
                <a:cs typeface="Times New Roman" panose="02020603050405020304" pitchFamily="18" charset="0"/>
              </a:rPr>
              <a:t> </a:t>
            </a:r>
            <a:r>
              <a:rPr lang="en-US" altLang="zh-CN" sz="1100" dirty="0" err="1">
                <a:latin typeface="Times New Roman" panose="02020603050405020304" pitchFamily="18" charset="0"/>
                <a:cs typeface="Times New Roman" panose="02020603050405020304" pitchFamily="18" charset="0"/>
              </a:rPr>
              <a:t>Perreira</a:t>
            </a:r>
            <a:r>
              <a:rPr lang="en-US" altLang="zh-CN" sz="1100" dirty="0">
                <a:latin typeface="Times New Roman" panose="02020603050405020304" pitchFamily="18" charset="0"/>
                <a:cs typeface="Times New Roman" panose="02020603050405020304" pitchFamily="18" charset="0"/>
              </a:rPr>
              <a:t> Da  </a:t>
            </a:r>
            <a:r>
              <a:rPr lang="en-US" altLang="zh-CN" sz="1100" dirty="0" smtClean="0">
                <a:latin typeface="Times New Roman" panose="02020603050405020304" pitchFamily="18" charset="0"/>
                <a:cs typeface="Times New Roman" panose="02020603050405020304" pitchFamily="18" charset="0"/>
              </a:rPr>
              <a:t>Silva</a:t>
            </a:r>
            <a:endParaRPr lang="en-US" altLang="zh-CN" sz="1100" dirty="0">
              <a:latin typeface="Times New Roman" panose="02020603050405020304" pitchFamily="18" charset="0"/>
              <a:cs typeface="Times New Roman" panose="02020603050405020304" pitchFamily="18" charset="0"/>
            </a:endParaRPr>
          </a:p>
          <a:p>
            <a:r>
              <a:rPr lang="en-US" altLang="zh-CN" sz="1100" dirty="0" smtClean="0">
                <a:latin typeface="Times New Roman" panose="02020603050405020304" pitchFamily="18" charset="0"/>
                <a:cs typeface="Times New Roman" panose="02020603050405020304" pitchFamily="18" charset="0"/>
              </a:rPr>
              <a:t>Didier </a:t>
            </a:r>
            <a:r>
              <a:rPr lang="en-US" altLang="zh-CN" sz="1100" dirty="0" err="1">
                <a:latin typeface="Times New Roman" panose="02020603050405020304" pitchFamily="18" charset="0"/>
                <a:cs typeface="Times New Roman" panose="02020603050405020304" pitchFamily="18" charset="0"/>
              </a:rPr>
              <a:t>Trichet</a:t>
            </a:r>
            <a:endParaRPr lang="en-US" altLang="zh-CN" sz="1100" dirty="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Yide</a:t>
            </a:r>
            <a:r>
              <a:rPr lang="en-US" altLang="zh-CN" sz="1100" dirty="0">
                <a:latin typeface="Times New Roman" panose="02020603050405020304" pitchFamily="18" charset="0"/>
                <a:cs typeface="Times New Roman" panose="02020603050405020304" pitchFamily="18" charset="0"/>
              </a:rPr>
              <a:t> </a:t>
            </a:r>
            <a:r>
              <a:rPr lang="en-US" altLang="zh-CN" sz="1100" dirty="0" smtClean="0">
                <a:latin typeface="Times New Roman" panose="02020603050405020304" pitchFamily="18" charset="0"/>
                <a:cs typeface="Times New Roman" panose="02020603050405020304" pitchFamily="18" charset="0"/>
              </a:rPr>
              <a:t>WANG</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Gang </a:t>
            </a:r>
            <a:r>
              <a:rPr lang="en-US" altLang="zh-CN" sz="1100" dirty="0" smtClean="0">
                <a:latin typeface="Times New Roman" panose="02020603050405020304" pitchFamily="18" charset="0"/>
                <a:cs typeface="Times New Roman" panose="02020603050405020304" pitchFamily="18" charset="0"/>
              </a:rPr>
              <a:t>Wei</a:t>
            </a:r>
            <a:endParaRPr lang="en-US" altLang="zh-CN" sz="1100" dirty="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Xiangmin</a:t>
            </a:r>
            <a:r>
              <a:rPr lang="en-US" altLang="zh-CN" sz="1100" dirty="0">
                <a:latin typeface="Times New Roman" panose="02020603050405020304" pitchFamily="18" charset="0"/>
                <a:cs typeface="Times New Roman" panose="02020603050405020304" pitchFamily="18" charset="0"/>
              </a:rPr>
              <a:t> </a:t>
            </a:r>
            <a:r>
              <a:rPr lang="en-US" altLang="zh-CN" sz="1100" dirty="0" err="1" smtClean="0">
                <a:latin typeface="Times New Roman" panose="02020603050405020304" pitchFamily="18" charset="0"/>
                <a:cs typeface="Times New Roman" panose="02020603050405020304" pitchFamily="18" charset="0"/>
              </a:rPr>
              <a:t>Xu</a:t>
            </a:r>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Yong </a:t>
            </a:r>
            <a:r>
              <a:rPr lang="en-US" altLang="zh-CN" sz="1100" dirty="0" err="1" smtClean="0">
                <a:latin typeface="Times New Roman" panose="02020603050405020304" pitchFamily="18" charset="0"/>
                <a:cs typeface="Times New Roman" panose="02020603050405020304" pitchFamily="18" charset="0"/>
              </a:rPr>
              <a:t>Xu</a:t>
            </a:r>
            <a:endParaRPr lang="en-US" altLang="zh-CN" sz="1100" dirty="0">
              <a:latin typeface="Times New Roman" panose="02020603050405020304" pitchFamily="18" charset="0"/>
              <a:cs typeface="Times New Roman" panose="02020603050405020304" pitchFamily="18" charset="0"/>
            </a:endParaRPr>
          </a:p>
          <a:p>
            <a:r>
              <a:rPr lang="en-US" altLang="zh-CN" sz="1100" dirty="0" err="1">
                <a:latin typeface="Times New Roman" panose="02020603050405020304" pitchFamily="18" charset="0"/>
                <a:cs typeface="Times New Roman" panose="02020603050405020304" pitchFamily="18" charset="0"/>
              </a:rPr>
              <a:t>Hui</a:t>
            </a:r>
            <a:r>
              <a:rPr lang="en-US" altLang="zh-CN" sz="1100" dirty="0">
                <a:latin typeface="Times New Roman" panose="02020603050405020304" pitchFamily="18" charset="0"/>
                <a:cs typeface="Times New Roman" panose="02020603050405020304" pitchFamily="18" charset="0"/>
              </a:rPr>
              <a:t> Yu </a:t>
            </a:r>
          </a:p>
          <a:p>
            <a:r>
              <a:rPr lang="en-US" altLang="zh-CN" sz="1100" dirty="0">
                <a:latin typeface="Times New Roman" panose="02020603050405020304" pitchFamily="18" charset="0"/>
                <a:cs typeface="Times New Roman" panose="02020603050405020304" pitchFamily="18" charset="0"/>
              </a:rPr>
              <a:t>Yong </a:t>
            </a:r>
            <a:r>
              <a:rPr lang="en-US" altLang="zh-CN" sz="1100" dirty="0" err="1" smtClean="0">
                <a:latin typeface="Times New Roman" panose="02020603050405020304" pitchFamily="18" charset="0"/>
                <a:cs typeface="Times New Roman" panose="02020603050405020304" pitchFamily="18" charset="0"/>
              </a:rPr>
              <a:t>Xu</a:t>
            </a:r>
            <a:endParaRPr lang="zh-CN" altLang="en-US" sz="1100"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285473" y="10549179"/>
            <a:ext cx="3810739" cy="2508507"/>
          </a:xfrm>
          <a:prstGeom prst="rect">
            <a:avLst/>
          </a:prstGeom>
          <a:noFill/>
        </p:spPr>
        <p:txBody>
          <a:bodyPr wrap="square" rtlCol="0">
            <a:spAutoFit/>
          </a:bodyPr>
          <a:lstStyle/>
          <a:p>
            <a:pPr lvl="0"/>
            <a:r>
              <a:rPr lang="en-US" altLang="zh-CN" sz="1801"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Conference Organization</a:t>
            </a:r>
          </a:p>
          <a:p>
            <a:pPr lvl="0"/>
            <a:r>
              <a:rPr lang="en-US" altLang="zh-CN" sz="1100" b="1" dirty="0">
                <a:solidFill>
                  <a:srgbClr val="0000FF"/>
                </a:solidFill>
                <a:latin typeface="Times New Roman" panose="02020603050405020304" pitchFamily="18" charset="0"/>
                <a:cs typeface="Times New Roman" panose="02020603050405020304" pitchFamily="18" charset="0"/>
              </a:rPr>
              <a:t>Steering Committee</a:t>
            </a:r>
          </a:p>
          <a:p>
            <a:pPr lvl="0"/>
            <a:r>
              <a:rPr lang="en-US" altLang="zh-CN" sz="1100" dirty="0">
                <a:solidFill>
                  <a:prstClr val="black"/>
                </a:solidFill>
                <a:latin typeface="Times New Roman" panose="02020603050405020304" pitchFamily="18" charset="0"/>
                <a:cs typeface="Times New Roman" panose="02020603050405020304" pitchFamily="18" charset="0"/>
              </a:rPr>
              <a:t>Jean François </a:t>
            </a:r>
            <a:r>
              <a:rPr lang="en-US" altLang="zh-CN" sz="1100" dirty="0" err="1">
                <a:solidFill>
                  <a:prstClr val="black"/>
                </a:solidFill>
                <a:latin typeface="Times New Roman" panose="02020603050405020304" pitchFamily="18" charset="0"/>
                <a:cs typeface="Times New Roman" panose="02020603050405020304" pitchFamily="18" charset="0"/>
              </a:rPr>
              <a:t>Diouris</a:t>
            </a:r>
            <a:r>
              <a:rPr lang="en-US" altLang="zh-CN" sz="1100" dirty="0">
                <a:solidFill>
                  <a:prstClr val="black"/>
                </a:solidFill>
                <a:latin typeface="Times New Roman" panose="02020603050405020304" pitchFamily="18" charset="0"/>
                <a:cs typeface="Times New Roman" panose="02020603050405020304" pitchFamily="18" charset="0"/>
              </a:rPr>
              <a:t>  | Nicolas Normand | </a:t>
            </a:r>
            <a:r>
              <a:rPr lang="en-US" altLang="zh-CN" sz="1100" dirty="0" err="1">
                <a:solidFill>
                  <a:prstClr val="black"/>
                </a:solidFill>
                <a:latin typeface="Times New Roman" panose="02020603050405020304" pitchFamily="18" charset="0"/>
                <a:cs typeface="Times New Roman" panose="02020603050405020304" pitchFamily="18" charset="0"/>
              </a:rPr>
              <a:t>Yide</a:t>
            </a:r>
            <a:r>
              <a:rPr lang="en-US" altLang="zh-CN" sz="1100" dirty="0">
                <a:solidFill>
                  <a:prstClr val="black"/>
                </a:solidFill>
                <a:latin typeface="Times New Roman" panose="02020603050405020304" pitchFamily="18" charset="0"/>
                <a:cs typeface="Times New Roman" panose="02020603050405020304" pitchFamily="18" charset="0"/>
              </a:rPr>
              <a:t> WANG</a:t>
            </a:r>
          </a:p>
          <a:p>
            <a:pPr lvl="0"/>
            <a:r>
              <a:rPr lang="en-US" altLang="zh-CN" sz="1100" dirty="0">
                <a:solidFill>
                  <a:prstClr val="black"/>
                </a:solidFill>
                <a:latin typeface="Times New Roman" panose="02020603050405020304" pitchFamily="18" charset="0"/>
                <a:cs typeface="Times New Roman" panose="02020603050405020304" pitchFamily="18" charset="0"/>
              </a:rPr>
              <a:t>Ge Chen | </a:t>
            </a:r>
            <a:r>
              <a:rPr lang="en-US" altLang="zh-CN" sz="1100" dirty="0" err="1">
                <a:solidFill>
                  <a:prstClr val="black"/>
                </a:solidFill>
                <a:latin typeface="Times New Roman" panose="02020603050405020304" pitchFamily="18" charset="0"/>
                <a:cs typeface="Times New Roman" panose="02020603050405020304" pitchFamily="18" charset="0"/>
              </a:rPr>
              <a:t>Xinbo</a:t>
            </a:r>
            <a:r>
              <a:rPr lang="en-US" altLang="zh-CN" sz="1100" dirty="0">
                <a:solidFill>
                  <a:prstClr val="black"/>
                </a:solidFill>
                <a:latin typeface="Times New Roman" panose="02020603050405020304" pitchFamily="18" charset="0"/>
                <a:cs typeface="Times New Roman" panose="02020603050405020304" pitchFamily="18" charset="0"/>
              </a:rPr>
              <a:t> Gao | Gang Wei</a:t>
            </a:r>
          </a:p>
          <a:p>
            <a:pPr lvl="0"/>
            <a:r>
              <a:rPr lang="en-US" altLang="zh-CN" sz="1100" b="1" dirty="0">
                <a:solidFill>
                  <a:srgbClr val="0000FF"/>
                </a:solidFill>
                <a:latin typeface="Times New Roman" panose="02020603050405020304" pitchFamily="18" charset="0"/>
                <a:cs typeface="Times New Roman" panose="02020603050405020304" pitchFamily="18" charset="0"/>
              </a:rPr>
              <a:t>General Chairs</a:t>
            </a:r>
          </a:p>
          <a:p>
            <a:pPr lvl="0"/>
            <a:r>
              <a:rPr lang="en-US" altLang="zh-CN" sz="1100" dirty="0" err="1">
                <a:solidFill>
                  <a:prstClr val="black"/>
                </a:solidFill>
                <a:latin typeface="Times New Roman" panose="02020603050405020304" pitchFamily="18" charset="0"/>
                <a:cs typeface="Times New Roman" panose="02020603050405020304" pitchFamily="18" charset="0"/>
              </a:rPr>
              <a:t>Zhongwen</a:t>
            </a:r>
            <a:r>
              <a:rPr lang="en-US" altLang="zh-CN" sz="1100" dirty="0">
                <a:solidFill>
                  <a:prstClr val="black"/>
                </a:solidFill>
                <a:latin typeface="Times New Roman" panose="02020603050405020304" pitchFamily="18" charset="0"/>
                <a:cs typeface="Times New Roman" panose="02020603050405020304" pitchFamily="18" charset="0"/>
              </a:rPr>
              <a:t> </a:t>
            </a:r>
            <a:r>
              <a:rPr lang="en-US" altLang="zh-CN" sz="1100" dirty="0" err="1">
                <a:solidFill>
                  <a:prstClr val="black"/>
                </a:solidFill>
                <a:latin typeface="Times New Roman" panose="02020603050405020304" pitchFamily="18" charset="0"/>
                <a:cs typeface="Times New Roman" panose="02020603050405020304" pitchFamily="18" charset="0"/>
              </a:rPr>
              <a:t>Guo</a:t>
            </a:r>
            <a:r>
              <a:rPr lang="en-US" altLang="zh-CN" sz="1100" dirty="0">
                <a:solidFill>
                  <a:prstClr val="black"/>
                </a:solidFill>
                <a:latin typeface="Times New Roman" panose="02020603050405020304" pitchFamily="18" charset="0"/>
                <a:cs typeface="Times New Roman" panose="02020603050405020304" pitchFamily="18" charset="0"/>
              </a:rPr>
              <a:t> | Patrick Le </a:t>
            </a:r>
            <a:r>
              <a:rPr lang="en-US" altLang="zh-CN" sz="1100" dirty="0" err="1">
                <a:solidFill>
                  <a:prstClr val="black"/>
                </a:solidFill>
                <a:latin typeface="Times New Roman" panose="02020603050405020304" pitchFamily="18" charset="0"/>
                <a:cs typeface="Times New Roman" panose="02020603050405020304" pitchFamily="18" charset="0"/>
              </a:rPr>
              <a:t>Callet</a:t>
            </a:r>
            <a:endParaRPr lang="zh-CN" altLang="zh-CN" sz="1100" dirty="0">
              <a:solidFill>
                <a:prstClr val="black"/>
              </a:solidFill>
              <a:latin typeface="Times New Roman" panose="02020603050405020304" pitchFamily="18" charset="0"/>
              <a:cs typeface="Times New Roman" panose="02020603050405020304" pitchFamily="18" charset="0"/>
            </a:endParaRPr>
          </a:p>
          <a:p>
            <a:pPr lvl="0"/>
            <a:r>
              <a:rPr lang="en-US" altLang="zh-CN" sz="1100" b="1" dirty="0">
                <a:solidFill>
                  <a:srgbClr val="0000FF"/>
                </a:solidFill>
                <a:latin typeface="Times New Roman" panose="02020603050405020304" pitchFamily="18" charset="0"/>
                <a:cs typeface="Times New Roman" panose="02020603050405020304" pitchFamily="18" charset="0"/>
              </a:rPr>
              <a:t>Technical Program Chairs</a:t>
            </a:r>
          </a:p>
          <a:p>
            <a:pPr lvl="0"/>
            <a:r>
              <a:rPr lang="en-US" altLang="zh-CN" sz="1100" dirty="0" err="1">
                <a:solidFill>
                  <a:prstClr val="black"/>
                </a:solidFill>
                <a:latin typeface="Times New Roman" panose="02020603050405020304" pitchFamily="18" charset="0"/>
                <a:cs typeface="Times New Roman" panose="02020603050405020304" pitchFamily="18" charset="0"/>
              </a:rPr>
              <a:t>Junyu</a:t>
            </a:r>
            <a:r>
              <a:rPr lang="en-US" altLang="zh-CN" sz="1100" dirty="0">
                <a:solidFill>
                  <a:prstClr val="black"/>
                </a:solidFill>
                <a:latin typeface="Times New Roman" panose="02020603050405020304" pitchFamily="18" charset="0"/>
                <a:cs typeface="Times New Roman" panose="02020603050405020304" pitchFamily="18" charset="0"/>
              </a:rPr>
              <a:t> Dong</a:t>
            </a:r>
            <a:endParaRPr lang="zh-CN" altLang="en-US" sz="1100" dirty="0">
              <a:solidFill>
                <a:prstClr val="black"/>
              </a:solidFill>
              <a:latin typeface="Times New Roman" panose="02020603050405020304" pitchFamily="18" charset="0"/>
              <a:cs typeface="Times New Roman" panose="02020603050405020304" pitchFamily="18" charset="0"/>
            </a:endParaRPr>
          </a:p>
          <a:p>
            <a:pPr lvl="0"/>
            <a:r>
              <a:rPr lang="en-US" altLang="zh-CN" sz="1100" b="1" dirty="0">
                <a:solidFill>
                  <a:srgbClr val="0000FF"/>
                </a:solidFill>
                <a:latin typeface="Times New Roman" panose="02020603050405020304" pitchFamily="18" charset="0"/>
                <a:cs typeface="Times New Roman" panose="02020603050405020304" pitchFamily="18" charset="0"/>
              </a:rPr>
              <a:t>Publicity Chairs</a:t>
            </a:r>
          </a:p>
          <a:p>
            <a:pPr lvl="0"/>
            <a:r>
              <a:rPr lang="en-US" altLang="zh-CN" sz="1100" dirty="0" err="1">
                <a:solidFill>
                  <a:prstClr val="black"/>
                </a:solidFill>
                <a:latin typeface="Times New Roman" panose="02020603050405020304" pitchFamily="18" charset="0"/>
                <a:cs typeface="Times New Roman" panose="02020603050405020304" pitchFamily="18" charset="0"/>
              </a:rPr>
              <a:t>Guoqiang</a:t>
            </a:r>
            <a:r>
              <a:rPr lang="en-US" altLang="zh-CN" sz="1100" dirty="0">
                <a:solidFill>
                  <a:prstClr val="black"/>
                </a:solidFill>
                <a:latin typeface="Times New Roman" panose="02020603050405020304" pitchFamily="18" charset="0"/>
                <a:cs typeface="Times New Roman" panose="02020603050405020304" pitchFamily="18" charset="0"/>
              </a:rPr>
              <a:t> </a:t>
            </a:r>
            <a:r>
              <a:rPr lang="en-US" altLang="zh-CN" sz="1100" dirty="0" err="1">
                <a:solidFill>
                  <a:prstClr val="black"/>
                </a:solidFill>
                <a:latin typeface="Times New Roman" panose="02020603050405020304" pitchFamily="18" charset="0"/>
                <a:cs typeface="Times New Roman" panose="02020603050405020304" pitchFamily="18" charset="0"/>
              </a:rPr>
              <a:t>Zhong</a:t>
            </a:r>
            <a:endParaRPr lang="en-US" altLang="zh-CN" sz="1100" b="1" dirty="0">
              <a:solidFill>
                <a:srgbClr val="0000FF"/>
              </a:solidFill>
              <a:latin typeface="Times New Roman" panose="02020603050405020304" pitchFamily="18" charset="0"/>
              <a:cs typeface="Times New Roman" panose="02020603050405020304" pitchFamily="18" charset="0"/>
            </a:endParaRPr>
          </a:p>
          <a:p>
            <a:pPr lvl="0"/>
            <a:r>
              <a:rPr lang="en-US" altLang="zh-CN" sz="1100" b="1" dirty="0">
                <a:solidFill>
                  <a:srgbClr val="0000FF"/>
                </a:solidFill>
                <a:latin typeface="Times New Roman" panose="02020603050405020304" pitchFamily="18" charset="0"/>
                <a:cs typeface="Times New Roman" panose="02020603050405020304" pitchFamily="18" charset="0"/>
              </a:rPr>
              <a:t>Organizing Chairs</a:t>
            </a:r>
          </a:p>
          <a:p>
            <a:pPr lvl="0"/>
            <a:r>
              <a:rPr lang="en-US" altLang="zh-CN" sz="1100" dirty="0">
                <a:solidFill>
                  <a:prstClr val="black"/>
                </a:solidFill>
                <a:latin typeface="Times New Roman" panose="02020603050405020304" pitchFamily="18" charset="0"/>
                <a:cs typeface="Times New Roman" panose="02020603050405020304" pitchFamily="18" charset="0"/>
              </a:rPr>
              <a:t>Bo Yu | Shanghai Qin | </a:t>
            </a:r>
            <a:r>
              <a:rPr lang="en-US" altLang="zh-CN" sz="1100" dirty="0" err="1">
                <a:solidFill>
                  <a:prstClr val="black"/>
                </a:solidFill>
                <a:latin typeface="Times New Roman" panose="02020603050405020304" pitchFamily="18" charset="0"/>
                <a:cs typeface="Times New Roman" panose="02020603050405020304" pitchFamily="18" charset="0"/>
              </a:rPr>
              <a:t>Junyu</a:t>
            </a:r>
            <a:r>
              <a:rPr lang="en-US" altLang="zh-CN" sz="1100" dirty="0">
                <a:solidFill>
                  <a:prstClr val="black"/>
                </a:solidFill>
                <a:latin typeface="Times New Roman" panose="02020603050405020304" pitchFamily="18" charset="0"/>
                <a:cs typeface="Times New Roman" panose="02020603050405020304" pitchFamily="18" charset="0"/>
              </a:rPr>
              <a:t> Dong | Bing Zheng</a:t>
            </a:r>
            <a:endParaRPr lang="zh-CN" altLang="zh-CN" sz="1100" dirty="0">
              <a:solidFill>
                <a:prstClr val="black"/>
              </a:solidFill>
              <a:latin typeface="Times New Roman" panose="02020603050405020304" pitchFamily="18" charset="0"/>
              <a:cs typeface="Times New Roman" panose="02020603050405020304" pitchFamily="18" charset="0"/>
            </a:endParaRPr>
          </a:p>
          <a:p>
            <a:endParaRPr lang="zh-CN" altLang="en-US" dirty="0"/>
          </a:p>
        </p:txBody>
      </p:sp>
      <p:sp>
        <p:nvSpPr>
          <p:cNvPr id="2" name="文本框 1"/>
          <p:cNvSpPr txBox="1"/>
          <p:nvPr/>
        </p:nvSpPr>
        <p:spPr>
          <a:xfrm>
            <a:off x="-10886" y="684250"/>
            <a:ext cx="4477591" cy="246221"/>
          </a:xfrm>
          <a:prstGeom prst="rect">
            <a:avLst/>
          </a:prstGeom>
          <a:noFill/>
        </p:spPr>
        <p:txBody>
          <a:bodyPr wrap="square" rtlCol="0">
            <a:spAutoFit/>
          </a:bodyPr>
          <a:lstStyle/>
          <a:p>
            <a:r>
              <a:rPr lang="en-US" altLang="zh-CN" sz="1000" b="1" dirty="0" smtClean="0">
                <a:latin typeface="Arial Unicode MS" panose="020B0604020202020204" pitchFamily="34" charset="-122"/>
                <a:ea typeface="Arial Unicode MS" panose="020B0604020202020204" pitchFamily="34" charset="-122"/>
                <a:cs typeface="Arial Unicode MS" panose="020B0604020202020204" pitchFamily="34" charset="-122"/>
              </a:rPr>
              <a:t>Sino-French workshop on information and communication technology</a:t>
            </a:r>
            <a:endParaRPr lang="zh-CN" altLang="en-US" sz="10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3" name="图片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949" y="13179457"/>
            <a:ext cx="684666" cy="904190"/>
          </a:xfrm>
          <a:prstGeom prst="rect">
            <a:avLst/>
          </a:prstGeom>
        </p:spPr>
      </p:pic>
      <p:pic>
        <p:nvPicPr>
          <p:cNvPr id="4" name="图片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45018" y="13208032"/>
            <a:ext cx="819362" cy="813768"/>
          </a:xfrm>
          <a:prstGeom prst="rect">
            <a:avLst/>
          </a:prstGeom>
        </p:spPr>
      </p:pic>
      <p:pic>
        <p:nvPicPr>
          <p:cNvPr id="6" name="图片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22544" y="13331798"/>
            <a:ext cx="1896208" cy="589302"/>
          </a:xfrm>
          <a:prstGeom prst="rect">
            <a:avLst/>
          </a:prstGeom>
        </p:spPr>
      </p:pic>
    </p:spTree>
    <p:extLst>
      <p:ext uri="{BB962C8B-B14F-4D97-AF65-F5344CB8AC3E}">
        <p14:creationId xmlns:p14="http://schemas.microsoft.com/office/powerpoint/2010/main" val="278084299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TotalTime>
  <Words>488</Words>
  <Application>Microsoft Office PowerPoint</Application>
  <PresentationFormat>自定义</PresentationFormat>
  <Paragraphs>85</Paragraphs>
  <Slides>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 Unicode MS</vt:lpstr>
      <vt:lpstr>Lato-Regular</vt:lpstr>
      <vt:lpstr>宋体</vt:lpstr>
      <vt:lpstr>Arial</vt:lpstr>
      <vt:lpstr>Calibri</vt:lpstr>
      <vt:lpstr>Calibri Light</vt:lpstr>
      <vt:lpstr>Cambria Math</vt:lpstr>
      <vt:lpstr>Times New Roman</vt:lpstr>
      <vt:lpstr>Office 主题</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li</dc:creator>
  <cp:lastModifiedBy>zhengyan</cp:lastModifiedBy>
  <cp:revision>41</cp:revision>
  <dcterms:created xsi:type="dcterms:W3CDTF">2017-01-03T08:51:22Z</dcterms:created>
  <dcterms:modified xsi:type="dcterms:W3CDTF">2017-04-01T13:47:20Z</dcterms:modified>
</cp:coreProperties>
</file>