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1" r:id="rId1"/>
  </p:sldMasterIdLst>
  <p:notesMasterIdLst>
    <p:notesMasterId r:id="rId12"/>
  </p:notesMasterIdLst>
  <p:handoutMasterIdLst>
    <p:handoutMasterId r:id="rId13"/>
  </p:handoutMasterIdLst>
  <p:sldIdLst>
    <p:sldId id="1336" r:id="rId2"/>
    <p:sldId id="1396" r:id="rId3"/>
    <p:sldId id="1387" r:id="rId4"/>
    <p:sldId id="1399" r:id="rId5"/>
    <p:sldId id="1389" r:id="rId6"/>
    <p:sldId id="1390" r:id="rId7"/>
    <p:sldId id="1391" r:id="rId8"/>
    <p:sldId id="1400" r:id="rId9"/>
    <p:sldId id="1393" r:id="rId10"/>
    <p:sldId id="905" r:id="rId1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隶书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FF7"/>
    <a:srgbClr val="EBFFEB"/>
    <a:srgbClr val="0070C0"/>
    <a:srgbClr val="FFFFFF"/>
    <a:srgbClr val="0000FF"/>
    <a:srgbClr val="A00000"/>
    <a:srgbClr val="860000"/>
    <a:srgbClr val="FABE90"/>
    <a:srgbClr val="00279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2826" autoAdjust="0"/>
  </p:normalViewPr>
  <p:slideViewPr>
    <p:cSldViewPr>
      <p:cViewPr>
        <p:scale>
          <a:sx n="100" d="100"/>
          <a:sy n="100" d="100"/>
        </p:scale>
        <p:origin x="-1932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019FF45-E2A4-4629-8461-234D53CAD9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335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3F04040-514E-4BC0-A4CC-DDE5F73F4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34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04040-514E-4BC0-A4CC-DDE5F73F4C7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8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所获资助项目均为近</a:t>
            </a:r>
            <a:r>
              <a:rPr lang="en-US" altLang="zh-CN" dirty="0" smtClean="0"/>
              <a:t>2</a:t>
            </a:r>
            <a:r>
              <a:rPr lang="zh-CN" altLang="en-US" dirty="0" smtClean="0"/>
              <a:t>年获得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04040-514E-4BC0-A4CC-DDE5F73F4C7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8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F04040-514E-4BC0-A4CC-DDE5F73F4C7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8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defRPr>
            </a:lvl9pPr>
          </a:lstStyle>
          <a:p>
            <a:pPr eaLnBrk="1" hangingPunct="1"/>
            <a:fld id="{6B3698E5-CB88-4136-8787-D3FB154246FF}" type="slidenum">
              <a:rPr lang="en-US" altLang="zh-CN" sz="1300" smtClean="0"/>
              <a:pPr eaLnBrk="1" hangingPunct="1"/>
              <a:t>10</a:t>
            </a:fld>
            <a:endParaRPr lang="en-US" altLang="zh-CN" sz="13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5" y="4077072"/>
            <a:ext cx="6401270" cy="12021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t" anchorCtr="0" compatLnSpc="1">
            <a:prstTxWarp prst="textNoShape">
              <a:avLst/>
            </a:prstTxWarp>
          </a:bodyPr>
          <a:lstStyle>
            <a:lvl1pPr marL="342900" indent="-342900" algn="l" hangingPunct="0">
              <a:buNone/>
              <a:defRPr lang="zh-CN" altLang="en-US" sz="2400"/>
            </a:lvl1pPr>
          </a:lstStyle>
          <a:p>
            <a:pPr marL="0" lvl="0" indent="0" algn="r"/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848"/>
            <a:ext cx="9144000" cy="1512000"/>
          </a:xfrm>
          <a:solidFill>
            <a:srgbClr val="0070C0"/>
          </a:solidFill>
          <a:effectLst/>
        </p:spPr>
        <p:txBody>
          <a:bodyPr anchor="ctr"/>
          <a:lstStyle>
            <a:lvl1pPr algn="ctr">
              <a:lnSpc>
                <a:spcPct val="130000"/>
              </a:lnSpc>
              <a:defRPr sz="3600">
                <a:solidFill>
                  <a:srgbClr val="FFFFFF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7" name="Picture 8" descr="E:\海大资料\中国海洋大学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" y="7754"/>
            <a:ext cx="1382573" cy="13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r="3159"/>
          <a:stretch/>
        </p:blipFill>
        <p:spPr>
          <a:xfrm>
            <a:off x="1517206" y="246297"/>
            <a:ext cx="2314576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2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2" y="272566"/>
            <a:ext cx="3008863" cy="116232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68" y="272566"/>
            <a:ext cx="5111310" cy="58538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2" y="1434886"/>
            <a:ext cx="3008863" cy="4691574"/>
          </a:xfrm>
        </p:spPr>
        <p:txBody>
          <a:bodyPr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81" y="4801227"/>
            <a:ext cx="5485460" cy="56549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81" y="612490"/>
            <a:ext cx="5485460" cy="4115113"/>
          </a:xfrm>
        </p:spPr>
        <p:txBody>
          <a:bodyPr/>
          <a:lstStyle>
            <a:lvl1pPr marL="0" indent="0">
              <a:buNone/>
              <a:defRPr sz="3200"/>
            </a:lvl1pPr>
            <a:lvl2pPr marL="450936" indent="0">
              <a:buNone/>
              <a:defRPr sz="2800"/>
            </a:lvl2pPr>
            <a:lvl3pPr marL="901873" indent="0">
              <a:buNone/>
              <a:defRPr sz="2400"/>
            </a:lvl3pPr>
            <a:lvl4pPr marL="1352809" indent="0">
              <a:buNone/>
              <a:defRPr sz="2000"/>
            </a:lvl4pPr>
            <a:lvl5pPr marL="1803745" indent="0">
              <a:buNone/>
              <a:defRPr sz="2000"/>
            </a:lvl5pPr>
            <a:lvl6pPr marL="2254682" indent="0">
              <a:buNone/>
              <a:defRPr sz="2000"/>
            </a:lvl6pPr>
            <a:lvl7pPr marL="2705618" indent="0">
              <a:buNone/>
              <a:defRPr sz="2000"/>
            </a:lvl7pPr>
            <a:lvl8pPr marL="3156555" indent="0">
              <a:buNone/>
              <a:defRPr sz="2000"/>
            </a:lvl8pPr>
            <a:lvl9pPr marL="3607491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81" y="5366722"/>
            <a:ext cx="5485460" cy="805165"/>
          </a:xfrm>
        </p:spPr>
        <p:txBody>
          <a:bodyPr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5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94497"/>
            <a:ext cx="9144000" cy="687680"/>
          </a:xfrm>
          <a:solidFill>
            <a:srgbClr val="0070C0"/>
          </a:solidFill>
          <a:ln>
            <a:noFill/>
          </a:ln>
          <a:effectLst/>
          <a:extLst/>
        </p:spPr>
        <p:txBody>
          <a:bodyPr anchor="ctr"/>
          <a:lstStyle>
            <a:lvl1pPr marL="1440000">
              <a:lnSpc>
                <a:spcPct val="100000"/>
              </a:lnSpc>
              <a:defRPr kumimoji="1" lang="zh-CN" altLang="en-US" sz="3200" kern="1200">
                <a:solidFill>
                  <a:srgbClr val="FFFFFF"/>
                </a:solidFill>
                <a:latin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717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764" y="294496"/>
            <a:ext cx="2038262" cy="59760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0413" y="294496"/>
            <a:ext cx="5966064" cy="59760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28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0414" y="1203048"/>
            <a:ext cx="4001380" cy="5067527"/>
          </a:xfrm>
        </p:spPr>
        <p:txBody>
          <a:bodyPr/>
          <a:lstStyle>
            <a:lvl1pPr>
              <a:defRPr>
                <a:solidFill>
                  <a:srgbClr val="00824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2081" y="1203048"/>
            <a:ext cx="4002945" cy="5067527"/>
          </a:xfrm>
        </p:spPr>
        <p:txBody>
          <a:bodyPr/>
          <a:lstStyle>
            <a:lvl1pPr>
              <a:defRPr>
                <a:solidFill>
                  <a:srgbClr val="00824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294497"/>
            <a:ext cx="9144000" cy="687680"/>
          </a:xfrm>
          <a:solidFill>
            <a:srgbClr val="0070C0"/>
          </a:solidFill>
          <a:ln>
            <a:noFill/>
          </a:ln>
          <a:effectLst/>
          <a:extLst/>
        </p:spPr>
        <p:txBody>
          <a:bodyPr anchor="ctr"/>
          <a:lstStyle>
            <a:lvl1pPr marL="1440000">
              <a:lnSpc>
                <a:spcPct val="100000"/>
              </a:lnSpc>
              <a:defRPr kumimoji="1" lang="zh-CN" altLang="en-US" sz="3200" kern="1200">
                <a:solidFill>
                  <a:srgbClr val="FFFFFF"/>
                </a:solidFill>
                <a:latin typeface="微软雅黑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6755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196975"/>
            <a:ext cx="4038600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196975"/>
            <a:ext cx="4038600" cy="2300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649663"/>
            <a:ext cx="4038600" cy="2300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11279-30FB-4D7C-BDE6-15ADB6FC2C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0" y="294497"/>
            <a:ext cx="9144000" cy="687680"/>
          </a:xfr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ctr" anchorCtr="0" compatLnSpc="1">
            <a:prstTxWarp prst="textNoShape">
              <a:avLst/>
            </a:prstTxWarp>
          </a:bodyPr>
          <a:lstStyle>
            <a:lvl1pPr>
              <a:defRPr kumimoji="1" lang="zh-CN" altLang="en-US" sz="3200" kern="1200" dirty="0">
                <a:solidFill>
                  <a:srgbClr val="FFFFFF"/>
                </a:solidFill>
                <a:latin typeface="微软雅黑" pitchFamily="34" charset="-122"/>
                <a:cs typeface="+mn-cs"/>
              </a:defRPr>
            </a:lvl1pPr>
          </a:lstStyle>
          <a:p>
            <a:pPr marL="1440000" lvl="0">
              <a:lnSpc>
                <a:spcPct val="10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07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16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295400" y="1905000"/>
            <a:ext cx="7239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dt" sz="half" idx="10"/>
          </p:nvPr>
        </p:nvSpPr>
        <p:spPr>
          <a:xfrm>
            <a:off x="2209800" y="637698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xfrm>
            <a:off x="4233863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3EAA2-691D-4ADA-8D86-CBDE0B65E7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57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365" y="4077072"/>
            <a:ext cx="6401270" cy="120217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t" anchorCtr="0" compatLnSpc="1">
            <a:prstTxWarp prst="textNoShape">
              <a:avLst/>
            </a:prstTxWarp>
          </a:bodyPr>
          <a:lstStyle>
            <a:lvl1pPr marL="342900" indent="-342900" algn="l" hangingPunct="0">
              <a:buNone/>
              <a:defRPr lang="zh-CN" altLang="en-US" sz="2400"/>
            </a:lvl1pPr>
          </a:lstStyle>
          <a:p>
            <a:pPr marL="0" lvl="0" indent="0" algn="r"/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060848"/>
            <a:ext cx="9144000" cy="1512000"/>
          </a:xfrm>
          <a:solidFill>
            <a:srgbClr val="0070C0"/>
          </a:solidFill>
          <a:effectLst/>
        </p:spPr>
        <p:txBody>
          <a:bodyPr anchor="ctr"/>
          <a:lstStyle>
            <a:lvl1pPr algn="ctr">
              <a:lnSpc>
                <a:spcPct val="130000"/>
              </a:lnSpc>
              <a:defRPr sz="3600">
                <a:solidFill>
                  <a:srgbClr val="FFFFFF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7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4497"/>
            <a:ext cx="9144000" cy="68768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0471" tIns="44442" rIns="90471" bIns="44442" numCol="1" anchor="ctr" anchorCtr="0" compatLnSpc="1">
            <a:prstTxWarp prst="textNoShape">
              <a:avLst/>
            </a:prstTxWarp>
          </a:bodyPr>
          <a:lstStyle>
            <a:lvl1pPr>
              <a:defRPr kumimoji="1" lang="zh-CN" altLang="en-US" sz="3200" kern="1200" dirty="0">
                <a:solidFill>
                  <a:srgbClr val="FFFFFF"/>
                </a:solidFill>
                <a:latin typeface="微软雅黑" pitchFamily="34" charset="-122"/>
                <a:cs typeface="+mn-cs"/>
              </a:defRPr>
            </a:lvl1pPr>
          </a:lstStyle>
          <a:p>
            <a:pPr marL="0" lvl="0" algn="ctr">
              <a:lnSpc>
                <a:spcPct val="10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414" y="1052736"/>
            <a:ext cx="8154612" cy="565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marL="338202" lvl="0" indent="-338202" algn="l" defTabSz="914399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dirty="0" smtClean="0"/>
              <a:t>First bullet sentence case</a:t>
            </a:r>
          </a:p>
          <a:p>
            <a:pPr lvl="1"/>
            <a:r>
              <a:rPr lang="en-US" altLang="zh-CN" dirty="0" smtClean="0"/>
              <a:t>Second bullet sentence case</a:t>
            </a:r>
          </a:p>
          <a:p>
            <a:pPr lvl="2"/>
            <a:r>
              <a:rPr lang="en-US" altLang="zh-CN" dirty="0" smtClean="0"/>
              <a:t>Third Bullet</a:t>
            </a:r>
          </a:p>
          <a:p>
            <a:pPr lvl="3"/>
            <a:r>
              <a:rPr lang="en-US" altLang="zh-CN" dirty="0" smtClean="0"/>
              <a:t>Fourth bullet</a:t>
            </a: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76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正文版式-大字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4497"/>
            <a:ext cx="9144000" cy="687680"/>
          </a:xfr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0471" tIns="44442" rIns="90471" bIns="44442" numCol="1" anchor="ctr" anchorCtr="0" compatLnSpc="1">
            <a:prstTxWarp prst="textNoShape">
              <a:avLst/>
            </a:prstTxWarp>
          </a:bodyPr>
          <a:lstStyle>
            <a:lvl1pPr>
              <a:defRPr kumimoji="1" lang="zh-CN" altLang="en-US" sz="3200" kern="1200" dirty="0">
                <a:solidFill>
                  <a:srgbClr val="FFFFFF"/>
                </a:solidFill>
                <a:latin typeface="微软雅黑" pitchFamily="34" charset="-122"/>
                <a:cs typeface="+mn-cs"/>
              </a:defRPr>
            </a:lvl1pPr>
          </a:lstStyle>
          <a:p>
            <a:pPr marL="0" lvl="0" algn="ctr">
              <a:lnSpc>
                <a:spcPct val="10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414" y="1052736"/>
            <a:ext cx="8154612" cy="565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</a:lstStyle>
          <a:p>
            <a:pPr marL="338202" lvl="0" indent="-338202" algn="l" defTabSz="914399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dirty="0" smtClean="0"/>
              <a:t>First bullet sentence case</a:t>
            </a:r>
          </a:p>
          <a:p>
            <a:pPr lvl="1"/>
            <a:r>
              <a:rPr lang="en-US" altLang="zh-CN" dirty="0" smtClean="0"/>
              <a:t>Second bullet sentence case</a:t>
            </a:r>
          </a:p>
          <a:p>
            <a:pPr lvl="2"/>
            <a:r>
              <a:rPr lang="en-US" altLang="zh-CN" dirty="0" smtClean="0"/>
              <a:t>Third Bullet</a:t>
            </a:r>
          </a:p>
          <a:p>
            <a:pPr lvl="3"/>
            <a:r>
              <a:rPr lang="en-US" altLang="zh-CN" dirty="0" smtClean="0"/>
              <a:t>Fourth bullet</a:t>
            </a: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27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38202" indent="-28405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lang="zh-CN" altLang="en-US" sz="2000" b="1" dirty="0" smtClean="0">
                <a:solidFill>
                  <a:srgbClr val="00824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338202" lvl="0" indent="-338202" algn="l" defTabSz="914399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dirty="0" smtClean="0"/>
              <a:t>单击此处编辑母版文本样式</a:t>
            </a:r>
          </a:p>
          <a:p>
            <a:pPr marL="338202" lvl="1" indent="-338202" algn="l" defTabSz="914399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dirty="0" smtClean="0"/>
              <a:t>第二级</a:t>
            </a:r>
          </a:p>
          <a:p>
            <a:pPr marL="338202" lvl="2" indent="-338202" algn="l" defTabSz="914399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dirty="0" smtClean="0"/>
              <a:t>第三级</a:t>
            </a:r>
          </a:p>
          <a:p>
            <a:pPr marL="338202" lvl="3" indent="-338202" algn="l" defTabSz="914399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dirty="0" smtClean="0"/>
              <a:t>第四级</a:t>
            </a:r>
          </a:p>
          <a:p>
            <a:pPr marL="338202" lvl="4" indent="-338202" algn="l" defTabSz="914399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94497"/>
            <a:ext cx="9144000" cy="687680"/>
          </a:xfrm>
          <a:solidFill>
            <a:srgbClr val="0070C0"/>
          </a:solidFill>
          <a:ln>
            <a:noFill/>
          </a:ln>
          <a:effectLst/>
          <a:extLst/>
        </p:spPr>
        <p:txBody>
          <a:bodyPr anchor="ctr"/>
          <a:lstStyle>
            <a:lvl1pPr marL="1440000">
              <a:lnSpc>
                <a:spcPct val="100000"/>
              </a:lnSpc>
              <a:defRPr kumimoji="1" lang="zh-CN" altLang="en-US" sz="3200" b="1" kern="120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ctr" defTabSz="914399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030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90" y="1532620"/>
            <a:ext cx="7772634" cy="1362828"/>
          </a:xfrm>
        </p:spPr>
        <p:txBody>
          <a:bodyPr anchor="ctr"/>
          <a:lstStyle>
            <a:lvl1pPr algn="l">
              <a:defRPr sz="39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90" y="2907366"/>
            <a:ext cx="7772634" cy="149911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0936" indent="0">
              <a:buNone/>
              <a:defRPr sz="1800"/>
            </a:lvl2pPr>
            <a:lvl3pPr marL="901873" indent="0">
              <a:buNone/>
              <a:defRPr sz="1600"/>
            </a:lvl3pPr>
            <a:lvl4pPr marL="1352809" indent="0">
              <a:buNone/>
              <a:defRPr sz="1400"/>
            </a:lvl4pPr>
            <a:lvl5pPr marL="1803745" indent="0">
              <a:buNone/>
              <a:defRPr sz="1400"/>
            </a:lvl5pPr>
            <a:lvl6pPr marL="2254682" indent="0">
              <a:buNone/>
              <a:defRPr sz="1400"/>
            </a:lvl6pPr>
            <a:lvl7pPr marL="2705618" indent="0">
              <a:buNone/>
              <a:defRPr sz="1400"/>
            </a:lvl7pPr>
            <a:lvl8pPr marL="3156555" indent="0">
              <a:buNone/>
              <a:defRPr sz="1400"/>
            </a:lvl8pPr>
            <a:lvl9pPr marL="360749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529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0414" y="1203048"/>
            <a:ext cx="4001380" cy="5067527"/>
          </a:xfrm>
        </p:spPr>
        <p:txBody>
          <a:bodyPr/>
          <a:lstStyle>
            <a:lvl1pPr marL="338202" indent="-28405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lang="zh-CN" altLang="en-US" sz="2000" b="1" dirty="0" smtClean="0">
                <a:solidFill>
                  <a:srgbClr val="00824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2081" y="1203048"/>
            <a:ext cx="4002945" cy="5067527"/>
          </a:xfrm>
        </p:spPr>
        <p:txBody>
          <a:bodyPr/>
          <a:lstStyle>
            <a:lvl1pPr marL="338202" indent="-28405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lang="zh-CN" altLang="en-US" sz="2000" b="1" dirty="0" smtClean="0">
                <a:solidFill>
                  <a:srgbClr val="00824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294497"/>
            <a:ext cx="9144000" cy="687680"/>
          </a:xfrm>
          <a:solidFill>
            <a:srgbClr val="0070C0"/>
          </a:solidFill>
          <a:ln>
            <a:noFill/>
          </a:ln>
          <a:effectLst/>
          <a:extLst/>
        </p:spPr>
        <p:txBody>
          <a:bodyPr anchor="ctr"/>
          <a:lstStyle>
            <a:lvl1pPr marL="1440000">
              <a:lnSpc>
                <a:spcPct val="100000"/>
              </a:lnSpc>
              <a:defRPr kumimoji="1" lang="zh-CN" altLang="en-US" sz="3200" b="1" kern="120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ctr" defTabSz="914399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28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2" y="274133"/>
            <a:ext cx="8229757" cy="11435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2" y="1535139"/>
            <a:ext cx="4040518" cy="6391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2" y="2174259"/>
            <a:ext cx="4040518" cy="3952201"/>
          </a:xfrm>
        </p:spPr>
        <p:txBody>
          <a:bodyPr/>
          <a:lstStyle>
            <a:lvl1pPr>
              <a:defRPr sz="2400">
                <a:solidFill>
                  <a:srgbClr val="00824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96" y="1535139"/>
            <a:ext cx="4042083" cy="6391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96" y="2174259"/>
            <a:ext cx="4042083" cy="3952201"/>
          </a:xfrm>
        </p:spPr>
        <p:txBody>
          <a:bodyPr/>
          <a:lstStyle>
            <a:lvl1pPr>
              <a:defRPr sz="2400">
                <a:solidFill>
                  <a:srgbClr val="00824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058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94497"/>
            <a:ext cx="9144000" cy="687680"/>
          </a:xfrm>
          <a:solidFill>
            <a:srgbClr val="0070C0"/>
          </a:solidFill>
          <a:ln>
            <a:noFill/>
          </a:ln>
          <a:effectLst/>
          <a:extLst/>
        </p:spPr>
        <p:txBody>
          <a:bodyPr anchor="ctr"/>
          <a:lstStyle>
            <a:lvl1pPr marL="1440000">
              <a:lnSpc>
                <a:spcPct val="100000"/>
              </a:lnSpc>
              <a:defRPr kumimoji="1" lang="zh-CN" altLang="en-US" sz="3200" b="1" kern="120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ctr" defTabSz="914399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6155" y="6391192"/>
            <a:ext cx="679421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1" tIns="44442" rIns="90471" bIns="44442">
            <a:spAutoFit/>
          </a:bodyPr>
          <a:lstStyle/>
          <a:p>
            <a:pPr algn="l" defTabSz="914399"/>
            <a:fld id="{9247CCC4-C985-40BE-B46B-7179F30ACD3F}" type="slidenum">
              <a:rPr lang="en-US" altLang="zh-CN" sz="1000" smtClean="0">
                <a:solidFill>
                  <a:schemeClr val="bg1"/>
                </a:solidFill>
                <a:ea typeface="宋体" pitchFamily="2" charset="-122"/>
              </a:rPr>
              <a:pPr algn="l" defTabSz="914399"/>
              <a:t>‹#›</a:t>
            </a:fld>
            <a:endParaRPr lang="en-US" altLang="zh-CN" sz="1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54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0" y="686113"/>
            <a:ext cx="9306810" cy="3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0414" y="294497"/>
            <a:ext cx="8154612" cy="6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 Holder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414" y="1052736"/>
            <a:ext cx="8154612" cy="565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t" anchorCtr="0" compatLnSpc="1">
            <a:prstTxWarp prst="textNoShape">
              <a:avLst/>
            </a:prstTxWarp>
          </a:bodyPr>
          <a:lstStyle/>
          <a:p>
            <a:pPr marL="338202" lvl="0" indent="-338202" algn="l" defTabSz="914399" rtl="0" eaLnBrk="1" fontAlgn="base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dirty="0" smtClean="0"/>
              <a:t>First bullet sentence case</a:t>
            </a:r>
          </a:p>
          <a:p>
            <a:pPr lvl="1"/>
            <a:r>
              <a:rPr lang="en-US" altLang="zh-CN" dirty="0" smtClean="0"/>
              <a:t>Second bullet sentence case</a:t>
            </a:r>
          </a:p>
          <a:p>
            <a:pPr lvl="2"/>
            <a:r>
              <a:rPr lang="en-US" altLang="zh-CN" dirty="0" smtClean="0"/>
              <a:t>Third Bullet</a:t>
            </a:r>
          </a:p>
          <a:p>
            <a:pPr lvl="3"/>
            <a:r>
              <a:rPr lang="en-US" altLang="zh-CN" dirty="0" smtClean="0"/>
              <a:t>Fourth bullet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47" r:id="rId2"/>
    <p:sldLayoutId id="2147484044" r:id="rId3"/>
    <p:sldLayoutId id="2147484048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5" r:id="rId16"/>
    <p:sldLayoutId id="214748404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800" b="1" baseline="0">
          <a:solidFill>
            <a:schemeClr val="tx2"/>
          </a:solidFill>
          <a:latin typeface="Times New Roman" pitchFamily="18" charset="0"/>
          <a:ea typeface="微软雅黑" pitchFamily="34" charset="-122"/>
          <a:cs typeface="+mj-cs"/>
        </a:defRPr>
      </a:lvl1pPr>
      <a:lvl2pPr algn="l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0936" algn="l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01873" algn="l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52809" algn="l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03745" algn="l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38202" indent="-284054" algn="l" defTabSz="914399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lang="en-US" altLang="zh-CN" sz="2000" b="1" baseline="0" dirty="0" smtClean="0">
          <a:solidFill>
            <a:srgbClr val="00279F"/>
          </a:solidFill>
          <a:latin typeface="Times New Roman" pitchFamily="18" charset="0"/>
          <a:ea typeface="微软雅黑" pitchFamily="34" charset="-122"/>
          <a:cs typeface="Times New Roman" pitchFamily="18" charset="0"/>
        </a:defRPr>
      </a:lvl1pPr>
      <a:lvl2pPr marL="745643" indent="-278704" algn="l" defTabSz="914399" rtl="0" eaLnBrk="1" fontAlgn="base" hangingPunct="1">
        <a:lnSpc>
          <a:spcPct val="150000"/>
        </a:lnSpc>
        <a:spcBef>
          <a:spcPts val="0"/>
        </a:spcBef>
        <a:spcAft>
          <a:spcPts val="0"/>
        </a:spcAft>
        <a:buClr>
          <a:schemeClr val="tx2"/>
        </a:buClr>
        <a:buSzPct val="80000"/>
        <a:buFont typeface="Monotype Sorts" pitchFamily="2" charset="2"/>
        <a:buChar char="u"/>
        <a:defRPr lang="en-US" altLang="zh-CN" sz="2000" b="1" baseline="0" dirty="0" smtClean="0">
          <a:solidFill>
            <a:schemeClr val="bg1"/>
          </a:solidFill>
          <a:latin typeface="Times New Roman" pitchFamily="18" charset="0"/>
          <a:ea typeface="微软雅黑" pitchFamily="34" charset="-122"/>
          <a:cs typeface="+mn-cs"/>
        </a:defRPr>
      </a:lvl2pPr>
      <a:lvl3pPr marL="1100711" indent="-286533" algn="l" defTabSz="914399" rtl="0" eaLnBrk="1" fontAlgn="base" hangingPunct="1">
        <a:lnSpc>
          <a:spcPct val="150000"/>
        </a:lnSpc>
        <a:spcBef>
          <a:spcPts val="0"/>
        </a:spcBef>
        <a:spcAft>
          <a:spcPts val="0"/>
        </a:spcAft>
        <a:buClr>
          <a:schemeClr val="tx2"/>
        </a:buClr>
        <a:buChar char="–"/>
        <a:defRPr lang="en-US" altLang="zh-CN" sz="2000" b="1" baseline="0" dirty="0" smtClean="0">
          <a:solidFill>
            <a:schemeClr val="bg1"/>
          </a:solidFill>
          <a:latin typeface="Times New Roman" pitchFamily="18" charset="0"/>
          <a:ea typeface="微软雅黑" pitchFamily="34" charset="-122"/>
          <a:cs typeface="+mn-cs"/>
        </a:defRPr>
      </a:lvl3pPr>
      <a:lvl4pPr marL="1420272" indent="-228600" algn="l" defTabSz="914399" rtl="0" eaLnBrk="1" fontAlgn="base" hangingPunct="1">
        <a:lnSpc>
          <a:spcPct val="150000"/>
        </a:lnSpc>
        <a:spcBef>
          <a:spcPts val="0"/>
        </a:spcBef>
        <a:spcAft>
          <a:spcPts val="0"/>
        </a:spcAft>
        <a:buClr>
          <a:schemeClr val="tx2"/>
        </a:buClr>
        <a:buChar char="•"/>
        <a:defRPr lang="en-US" altLang="zh-CN" sz="2000" b="1" baseline="0" dirty="0" smtClean="0">
          <a:solidFill>
            <a:schemeClr val="bg1"/>
          </a:solidFill>
          <a:latin typeface="Times New Roman" pitchFamily="18" charset="0"/>
          <a:ea typeface="微软雅黑" pitchFamily="34" charset="-122"/>
          <a:cs typeface="+mn-cs"/>
        </a:defRPr>
      </a:lvl4pPr>
      <a:lvl5pPr marL="1714498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5pPr>
      <a:lvl6pPr marL="216543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6pPr>
      <a:lvl7pPr marL="2616371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7pPr>
      <a:lvl8pPr marL="3067307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8pPr>
      <a:lvl9pPr marL="351824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</a:defRPr>
      </a:lvl9pPr>
    </p:bodyStyle>
    <p:otherStyle>
      <a:defPPr>
        <a:defRPr lang="zh-CN"/>
      </a:defPPr>
      <a:lvl1pPr marL="0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55676" y="3973126"/>
            <a:ext cx="5832648" cy="2048162"/>
          </a:xfrm>
        </p:spPr>
        <p:txBody>
          <a:bodyPr/>
          <a:lstStyle/>
          <a:p>
            <a:pPr algn="ctr"/>
            <a:r>
              <a:rPr lang="zh-CN" altLang="en-US" sz="2800" dirty="0"/>
              <a:t>徐文</a:t>
            </a:r>
            <a:r>
              <a:rPr lang="zh-CN" altLang="en-US" sz="2800" dirty="0" smtClean="0"/>
              <a:t>华</a:t>
            </a:r>
            <a:endParaRPr lang="zh-CN" altLang="en-US" sz="2800" dirty="0"/>
          </a:p>
          <a:p>
            <a:r>
              <a:rPr lang="zh-CN" altLang="en-US" sz="2800" dirty="0" smtClean="0"/>
              <a:t>中国海洋大学 信息科学与工程学院</a:t>
            </a:r>
            <a:endParaRPr lang="en-US" altLang="zh-CN" sz="2800" dirty="0" smtClean="0"/>
          </a:p>
          <a:p>
            <a:r>
              <a:rPr lang="zh-CN" altLang="en-US" sz="2800" dirty="0"/>
              <a:t>计算机科学与技术系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1728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4000" spc="300" dirty="0" smtClean="0"/>
              <a:t>“师资博士后”聘期</a:t>
            </a:r>
            <a:r>
              <a:rPr lang="zh-CN" altLang="en-US" sz="4000" spc="300" dirty="0"/>
              <a:t>考核</a:t>
            </a:r>
            <a:r>
              <a:rPr lang="en-US" altLang="zh-CN" sz="4000" spc="300" dirty="0" smtClean="0"/>
              <a:t/>
            </a:r>
            <a:br>
              <a:rPr lang="en-US" altLang="zh-CN" sz="4000" spc="300" dirty="0" smtClean="0"/>
            </a:br>
            <a:r>
              <a:rPr lang="zh-CN" altLang="en-US" sz="4000" spc="300" dirty="0" smtClean="0"/>
              <a:t>个人工作汇报</a:t>
            </a:r>
            <a:endParaRPr lang="zh-CN" altLang="en-US" sz="4000" spc="300" dirty="0"/>
          </a:p>
        </p:txBody>
      </p:sp>
      <p:sp>
        <p:nvSpPr>
          <p:cNvPr id="40965" name="TextBox 7"/>
          <p:cNvSpPr txBox="1">
            <a:spLocks noChangeArrowheads="1"/>
          </p:cNvSpPr>
          <p:nvPr/>
        </p:nvSpPr>
        <p:spPr bwMode="auto">
          <a:xfrm>
            <a:off x="3581986" y="6309320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spc="100" dirty="0" smtClean="0">
                <a:solidFill>
                  <a:srgbClr val="00279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000" b="1" spc="100" dirty="0" smtClean="0">
                <a:solidFill>
                  <a:srgbClr val="00279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spc="100" dirty="0" smtClean="0">
                <a:solidFill>
                  <a:srgbClr val="00279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000" b="1" spc="100" dirty="0" smtClean="0">
                <a:solidFill>
                  <a:srgbClr val="00279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000" b="1" spc="100" dirty="0" smtClean="0">
                <a:solidFill>
                  <a:srgbClr val="00279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spc="100" dirty="0" smtClean="0">
                <a:solidFill>
                  <a:srgbClr val="00279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endParaRPr lang="zh-CN" altLang="en-US" sz="2000" b="1" spc="100" dirty="0">
              <a:solidFill>
                <a:srgbClr val="00279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36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汇报结束，请专家指导</a:t>
            </a:r>
          </a:p>
        </p:txBody>
      </p:sp>
    </p:spTree>
    <p:extLst>
      <p:ext uri="{BB962C8B-B14F-4D97-AF65-F5344CB8AC3E}">
        <p14:creationId xmlns:p14="http://schemas.microsoft.com/office/powerpoint/2010/main" val="18212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1502295" y="1412776"/>
            <a:ext cx="6139411" cy="717550"/>
            <a:chOff x="0" y="0"/>
            <a:chExt cx="6139527" cy="718590"/>
          </a:xfrm>
        </p:grpSpPr>
        <p:sp>
          <p:nvSpPr>
            <p:cNvPr id="41987" name="TextBox 18"/>
            <p:cNvSpPr>
              <a:spLocks noChangeArrowheads="1"/>
            </p:cNvSpPr>
            <p:nvPr/>
          </p:nvSpPr>
          <p:spPr bwMode="auto">
            <a:xfrm>
              <a:off x="379419" y="71542"/>
              <a:ext cx="5760108" cy="575508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个人基本信息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88" name="椭圆 21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FFFF"/>
                  </a:solidFill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1502302" y="2239467"/>
            <a:ext cx="6139397" cy="719138"/>
            <a:chOff x="0" y="0"/>
            <a:chExt cx="6139518" cy="718590"/>
          </a:xfrm>
        </p:grpSpPr>
        <p:sp>
          <p:nvSpPr>
            <p:cNvPr id="41992" name="TextBox 25"/>
            <p:cNvSpPr>
              <a:spLocks noChangeArrowheads="1"/>
            </p:cNvSpPr>
            <p:nvPr/>
          </p:nvSpPr>
          <p:spPr bwMode="auto">
            <a:xfrm>
              <a:off x="379404" y="71384"/>
              <a:ext cx="5760114" cy="575823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chemeClr val="bg1"/>
                  </a:solidFill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chemeClr val="bg1"/>
                  </a:solidFill>
                  <a:ea typeface="微软雅黑" pitchFamily="34" charset="-122"/>
                </a:rPr>
                <a:t>研究方向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3" name="椭圆 26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FFFF"/>
                  </a:solidFill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1502302" y="3067746"/>
            <a:ext cx="6139397" cy="719137"/>
            <a:chOff x="0" y="0"/>
            <a:chExt cx="6139518" cy="718590"/>
          </a:xfrm>
        </p:grpSpPr>
        <p:sp>
          <p:nvSpPr>
            <p:cNvPr id="41995" name="TextBox 28"/>
            <p:cNvSpPr>
              <a:spLocks noChangeArrowheads="1"/>
            </p:cNvSpPr>
            <p:nvPr/>
          </p:nvSpPr>
          <p:spPr bwMode="auto">
            <a:xfrm>
              <a:off x="379405" y="71383"/>
              <a:ext cx="5760113" cy="575825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chemeClr val="bg1"/>
                  </a:solidFill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chemeClr val="bg1"/>
                  </a:solidFill>
                  <a:ea typeface="微软雅黑" pitchFamily="34" charset="-122"/>
                </a:rPr>
                <a:t>承担科研项目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6" name="椭圆 29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FFFF"/>
                  </a:solidFill>
                  <a:ea typeface="微软雅黑" pitchFamily="34" charset="-122"/>
                </a:rPr>
                <a:t>3</a:t>
              </a:r>
              <a:endParaRPr lang="zh-CN" altLang="en-US" b="1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1502295" y="3896024"/>
            <a:ext cx="6139411" cy="719137"/>
            <a:chOff x="0" y="0"/>
            <a:chExt cx="6139527" cy="718590"/>
          </a:xfrm>
        </p:grpSpPr>
        <p:sp>
          <p:nvSpPr>
            <p:cNvPr id="41998" name="TextBox 31"/>
            <p:cNvSpPr>
              <a:spLocks noChangeArrowheads="1"/>
            </p:cNvSpPr>
            <p:nvPr/>
          </p:nvSpPr>
          <p:spPr bwMode="auto">
            <a:xfrm>
              <a:off x="379419" y="71383"/>
              <a:ext cx="5760108" cy="575825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chemeClr val="bg1"/>
                  </a:solidFill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chemeClr val="bg1"/>
                  </a:solidFill>
                  <a:ea typeface="微软雅黑" pitchFamily="34" charset="-122"/>
                </a:rPr>
                <a:t>发表科研论文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9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FFFF"/>
                  </a:solidFill>
                  <a:ea typeface="微软雅黑" pitchFamily="34" charset="-122"/>
                </a:rPr>
                <a:t>4</a:t>
              </a:r>
              <a:endParaRPr lang="zh-CN" altLang="en-US" b="1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pPr marL="0" algn="ctr"/>
            <a:r>
              <a:rPr lang="zh-CN" altLang="en-US" dirty="0" smtClean="0"/>
              <a:t>汇报内容</a:t>
            </a:r>
            <a:endParaRPr lang="zh-CN" altLang="en-US" dirty="0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1502295" y="4723168"/>
            <a:ext cx="6139411" cy="719137"/>
            <a:chOff x="0" y="0"/>
            <a:chExt cx="6139527" cy="718590"/>
          </a:xfrm>
        </p:grpSpPr>
        <p:sp>
          <p:nvSpPr>
            <p:cNvPr id="16" name="TextBox 31"/>
            <p:cNvSpPr>
              <a:spLocks noChangeArrowheads="1"/>
            </p:cNvSpPr>
            <p:nvPr/>
          </p:nvSpPr>
          <p:spPr bwMode="auto">
            <a:xfrm>
              <a:off x="379419" y="71383"/>
              <a:ext cx="5760108" cy="575825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chemeClr val="bg1"/>
                  </a:solidFill>
                  <a:ea typeface="微软雅黑" pitchFamily="34" charset="-122"/>
                </a:rPr>
                <a:t>        </a:t>
              </a:r>
              <a:r>
                <a:rPr lang="zh-CN" altLang="en-US" b="1" dirty="0" smtClean="0">
                  <a:solidFill>
                    <a:schemeClr val="bg1"/>
                  </a:solidFill>
                  <a:ea typeface="微软雅黑" pitchFamily="34" charset="-122"/>
                </a:rPr>
                <a:t>承担教学任务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FFFFFF"/>
                  </a:solidFill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1502295" y="5551168"/>
            <a:ext cx="6139411" cy="719137"/>
            <a:chOff x="0" y="0"/>
            <a:chExt cx="6139527" cy="718590"/>
          </a:xfrm>
        </p:grpSpPr>
        <p:sp>
          <p:nvSpPr>
            <p:cNvPr id="19" name="TextBox 31"/>
            <p:cNvSpPr>
              <a:spLocks noChangeArrowheads="1"/>
            </p:cNvSpPr>
            <p:nvPr/>
          </p:nvSpPr>
          <p:spPr bwMode="auto">
            <a:xfrm>
              <a:off x="379419" y="71383"/>
              <a:ext cx="5760108" cy="575825"/>
            </a:xfrm>
            <a:prstGeom prst="roundRect">
              <a:avLst>
                <a:gd name="adj" fmla="val 8176"/>
              </a:avLst>
            </a:prstGeom>
            <a:noFill/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chemeClr val="bg1"/>
                  </a:solidFill>
                  <a:ea typeface="微软雅黑" pitchFamily="34" charset="-122"/>
                </a:rPr>
                <a:t>        </a:t>
              </a:r>
              <a:r>
                <a:rPr lang="zh-CN" altLang="en-US" b="1" dirty="0">
                  <a:solidFill>
                    <a:schemeClr val="bg1"/>
                  </a:solidFill>
                  <a:ea typeface="微软雅黑" pitchFamily="34" charset="-122"/>
                </a:rPr>
                <a:t>下一聘期</a:t>
              </a:r>
              <a:r>
                <a:rPr lang="zh-CN" altLang="en-US" b="1" dirty="0" smtClean="0">
                  <a:solidFill>
                    <a:schemeClr val="bg1"/>
                  </a:solidFill>
                  <a:ea typeface="微软雅黑" pitchFamily="34" charset="-122"/>
                </a:rPr>
                <a:t>工作思路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FFFFFF"/>
                  </a:solidFill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5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个人基本信息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教育经历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latin typeface="微软雅黑" panose="020B0503020204020204" pitchFamily="34" charset="-122"/>
              </a:rPr>
              <a:t>师资博士后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/>
              <a:t> 第二聘期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2014.9 – 2016.8</a:t>
            </a:r>
          </a:p>
          <a:p>
            <a:pPr lvl="1"/>
            <a:r>
              <a:rPr lang="zh-CN" altLang="en-US" dirty="0" smtClean="0"/>
              <a:t>达到了副教授</a:t>
            </a:r>
            <a:r>
              <a:rPr lang="zh-CN" altLang="en-US" dirty="0"/>
              <a:t>申报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2015 </a:t>
            </a:r>
            <a:r>
              <a:rPr lang="zh-CN" altLang="en-US" dirty="0" smtClean="0"/>
              <a:t>年通过了学校</a:t>
            </a:r>
            <a:r>
              <a:rPr lang="zh-CN" altLang="en-US" dirty="0"/>
              <a:t>组织</a:t>
            </a:r>
            <a:r>
              <a:rPr lang="zh-CN" altLang="en-US" dirty="0" smtClean="0"/>
              <a:t>的同行</a:t>
            </a:r>
            <a:r>
              <a:rPr lang="zh-CN" altLang="en-US" dirty="0"/>
              <a:t>专家外</a:t>
            </a:r>
            <a:r>
              <a:rPr lang="zh-CN" altLang="en-US" dirty="0" smtClean="0"/>
              <a:t>审</a:t>
            </a:r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522409" y="332337"/>
            <a:ext cx="504000" cy="612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12184"/>
              </p:ext>
            </p:extLst>
          </p:nvPr>
        </p:nvGraphicFramePr>
        <p:xfrm>
          <a:off x="1439652" y="1789048"/>
          <a:ext cx="6264696" cy="13519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296144"/>
                <a:gridCol w="1584176"/>
                <a:gridCol w="2088232"/>
                <a:gridCol w="1296144"/>
              </a:tblGrid>
              <a:tr h="234000"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起止日期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学  校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  业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学  位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1996 - 2000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8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浙江大学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计算机科学与技术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工学学士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2000 - 2003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8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浙江大学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计算机应用技术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工学硕士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6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2007 - 2012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8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清华大学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计算机科学与技术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工学博士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9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个人基本信息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专家外审的反馈意见</a:t>
            </a:r>
            <a:endParaRPr lang="zh-CN" altLang="en-US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522409" y="332337"/>
            <a:ext cx="504000" cy="61200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40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8553"/>
              </p:ext>
            </p:extLst>
          </p:nvPr>
        </p:nvGraphicFramePr>
        <p:xfrm>
          <a:off x="287524" y="1607264"/>
          <a:ext cx="8568952" cy="491808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720080"/>
                <a:gridCol w="6696744"/>
                <a:gridCol w="1152128"/>
              </a:tblGrid>
              <a:tr h="234000"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专家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反馈意见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结论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专家 </a:t>
                      </a: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8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申报人主要在机器学习、大数据分析领域开展研究，从高速数据流的半监督分类、非确定与进化数据流的分类集成模型，到非确定数据流挖掘，再到大数据挖掘分析算法与技术等方向，研究方向立足学科前沿，有一定系统性。</a:t>
                      </a:r>
                    </a:p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申报人针对现有数据流分类算法的局限，研究提出了一种聚类特征决策树模型（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CFDT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），利用无标签和少量有标签样本进行分类，具有高效率、高精度和高扩展性。针对非确定数据流，建立</a:t>
                      </a:r>
                      <a:r>
                        <a:rPr lang="en-US" altLang="zh-CN" sz="1000" b="1" kern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CFDTu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模型，通过一次扫描数据流获取统计特征，用于增量决策树归纳。针对非确定与进化数据流，构建分类集成模型</a:t>
                      </a:r>
                      <a:r>
                        <a:rPr lang="en-US" altLang="zh-CN" sz="1000" b="1" kern="0" dirty="0" err="1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ECluds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，在可扩展性和效率方面优于现有方法。部分研究成果具有创新性。</a:t>
                      </a:r>
                    </a:p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在大数据分析方面，通过承担相关项目，结合企业私有云计算中心、老年慢性非传染性疾病防治、机载对地雷达海量目标模拟与跟踪等应用，对大数据分析技术、大数据挖掘分析算法开展了研究。</a:t>
                      </a:r>
                    </a:p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上述研究工作表明申报人在机器学习、大数据分析方面已有很好的基础和积累，学术水平较高，已达到所申报专业技术资格的任职水平。</a:t>
                      </a:r>
                      <a:endParaRPr lang="en-US" altLang="zh-CN" sz="1000" b="1" kern="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达到申报专家技术职务要求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专家 </a:t>
                      </a: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8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申请人在计算机科学和计算机应用技术领域受过系统的专业训练，早期有在软件企业工作的经历，后转入大学从事教学与科研工作，主讲本科专业基础课的授课，有较丰富的教学经历。在科研项目方面，主持过省自然科学基金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项和市级科技计划项目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项，还有一项有关大数据分析平台的科技开发项目，其项目既有研究性的，也有开发性的，兼有理论研究与应用开发。从呈报表上所列出的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篇科研论文和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篇代表作来看，申请者有一定的创新能力，能够较好地把握本领域国内外现状和发展趋势，并能跟踪其研究方向的发展前沿。</a:t>
                      </a:r>
                      <a:endParaRPr lang="en-US" altLang="zh-CN" sz="10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综上，申请者具有扎实的从事本专业教学、科研工作的理论知识，有较为丰富的工作经验，达到副教授技术职务要求。</a:t>
                      </a:r>
                      <a:endParaRPr lang="en-US" altLang="zh-CN" sz="1000" b="1" kern="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达到申报专家技术职务要求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6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专家 </a:t>
                      </a: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8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申请人均为计算机科学与技术专业的学历学习，基础较好。教学方面，一直承担程序语言、软件设计方面的课程，与他曾经的软件开发经历，比较适宜从事软件工程方面的教学工作。科研方面，主要从事机器学习、数据挖掘研究，属于人工智能的热门研究方向，也是目前大数据研究的主要方法与手段。</a:t>
                      </a:r>
                      <a:endParaRPr lang="en-US" altLang="zh-CN" sz="10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具体地：（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）科研项目方面，承担“主动学习”方面的省自然科学基金，表明他具有较好的基础研究能力；（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）学术论文方面，围绕决策树算法、半监督学习、聚类分析发表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SCI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篇、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</a:t>
                      </a:r>
                      <a:r>
                        <a:rPr lang="en-US" altLang="zh-CN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0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篇，表现出一定的科研创新能力。</a:t>
                      </a:r>
                      <a:endParaRPr lang="en-US" altLang="zh-CN" sz="10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21600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000" b="1" kern="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以上表明申请人综合能力较强，具有较好的发展潜力。</a:t>
                      </a:r>
                      <a:endParaRPr lang="en-US" altLang="zh-CN" sz="1000" b="1" kern="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lnSpc>
                          <a:spcPct val="120000"/>
                        </a:lnSpc>
                      </a:pP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达到申报专家技术职务要求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3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研究方向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380414" y="1052736"/>
            <a:ext cx="8440058" cy="5654952"/>
          </a:xfrm>
        </p:spPr>
        <p:txBody>
          <a:bodyPr/>
          <a:lstStyle/>
          <a:p>
            <a:r>
              <a:rPr lang="zh-CN" altLang="en-US" dirty="0" smtClean="0"/>
              <a:t>数据挖掘，机器学习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云存储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云计算技术，大</a:t>
            </a:r>
            <a:r>
              <a:rPr lang="zh-CN" altLang="en-US" dirty="0" smtClean="0"/>
              <a:t>数据分析</a:t>
            </a:r>
            <a:r>
              <a:rPr lang="zh-CN" altLang="en-US" dirty="0" smtClean="0"/>
              <a:t>技术的研究与应用</a:t>
            </a:r>
            <a:endParaRPr lang="en-US" altLang="zh-CN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522000" y="332337"/>
            <a:ext cx="5040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40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0"/>
          <a:stretch/>
        </p:blipFill>
        <p:spPr>
          <a:xfrm>
            <a:off x="107504" y="3969859"/>
            <a:ext cx="2811000" cy="205142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35364"/>
              </p:ext>
            </p:extLst>
          </p:nvPr>
        </p:nvGraphicFramePr>
        <p:xfrm>
          <a:off x="6354724" y="3969859"/>
          <a:ext cx="2681772" cy="196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5" imgW="6704429" imgH="4901660" progId="Visio.Drawing.11">
                  <p:embed/>
                </p:oleObj>
              </mc:Choice>
              <mc:Fallback>
                <p:oleObj name="Visio" r:id="rId5" imgW="6704429" imgH="49016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24" y="3969859"/>
                        <a:ext cx="2681772" cy="1960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标注 16"/>
          <p:cNvSpPr/>
          <p:nvPr/>
        </p:nvSpPr>
        <p:spPr>
          <a:xfrm>
            <a:off x="215808" y="2780928"/>
            <a:ext cx="2628000" cy="724726"/>
          </a:xfrm>
          <a:prstGeom prst="wedgeRectCallout">
            <a:avLst>
              <a:gd name="adj1" fmla="val 4579"/>
              <a:gd name="adj2" fmla="val 107059"/>
            </a:avLst>
          </a:prstGeom>
          <a:noFill/>
          <a:ln w="12700">
            <a:solidFill>
              <a:schemeClr val="bg1"/>
            </a:solidFill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构建云存储 </a:t>
            </a:r>
            <a:r>
              <a:rPr lang="en-US" altLang="zh-CN" sz="1800" b="1" dirty="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/ </a:t>
            </a:r>
            <a:r>
              <a:rPr lang="zh-CN" altLang="en-US" sz="1800" b="1" dirty="0" smtClean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云计算平台</a:t>
            </a:r>
            <a:endParaRPr lang="zh-CN" altLang="en-US" sz="1800" b="1" dirty="0">
              <a:solidFill>
                <a:schemeClr val="bg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3546634" y="2780928"/>
            <a:ext cx="2304256" cy="724726"/>
          </a:xfrm>
          <a:prstGeom prst="wedgeRectCallout">
            <a:avLst>
              <a:gd name="adj1" fmla="val 4579"/>
              <a:gd name="adj2" fmla="val 107059"/>
            </a:avLst>
          </a:prstGeom>
          <a:noFill/>
          <a:ln w="12700">
            <a:solidFill>
              <a:schemeClr val="bg1"/>
            </a:solidFill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 sz="1800" b="1" dirty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数据流分类算法研究</a:t>
            </a:r>
          </a:p>
        </p:txBody>
      </p:sp>
      <p:sp>
        <p:nvSpPr>
          <p:cNvPr id="20" name="矩形标注 19"/>
          <p:cNvSpPr/>
          <p:nvPr/>
        </p:nvSpPr>
        <p:spPr>
          <a:xfrm>
            <a:off x="6543482" y="2780928"/>
            <a:ext cx="2304256" cy="724726"/>
          </a:xfrm>
          <a:prstGeom prst="wedgeRectCallout">
            <a:avLst>
              <a:gd name="adj1" fmla="val 4579"/>
              <a:gd name="adj2" fmla="val 107059"/>
            </a:avLst>
          </a:prstGeom>
          <a:noFill/>
          <a:ln w="12700">
            <a:solidFill>
              <a:schemeClr val="bg1"/>
            </a:solidFill>
            <a:headEnd/>
            <a:tailEnd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 sz="1800" b="1" dirty="0">
                <a:solidFill>
                  <a:schemeClr val="bg1"/>
                </a:solidFill>
                <a:ea typeface="微软雅黑" pitchFamily="34" charset="-122"/>
                <a:cs typeface="Times New Roman" pitchFamily="18" charset="0"/>
              </a:rPr>
              <a:t>大数据分析技术应用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2752"/>
            <a:ext cx="2804160" cy="1874520"/>
          </a:xfrm>
          <a:prstGeom prst="rect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8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承担科研项目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0414" y="1052736"/>
            <a:ext cx="8512066" cy="5654952"/>
          </a:xfrm>
        </p:spPr>
        <p:txBody>
          <a:bodyPr/>
          <a:lstStyle/>
          <a:p>
            <a:r>
              <a:rPr lang="zh-CN" altLang="en-US" dirty="0" smtClean="0"/>
              <a:t>主持科研项目 </a:t>
            </a:r>
            <a:r>
              <a:rPr lang="en-US" altLang="zh-CN" dirty="0" smtClean="0"/>
              <a:t>3 </a:t>
            </a:r>
            <a:r>
              <a:rPr lang="zh-CN" altLang="en-US" dirty="0" smtClean="0"/>
              <a:t>项，参与科研项目 </a:t>
            </a:r>
            <a:r>
              <a:rPr lang="en-US" altLang="zh-CN" dirty="0" smtClean="0"/>
              <a:t>1 </a:t>
            </a:r>
            <a:r>
              <a:rPr lang="zh-CN" altLang="en-US" dirty="0" smtClean="0"/>
              <a:t>项，个人经费 </a:t>
            </a:r>
            <a:r>
              <a:rPr lang="en-US" altLang="zh-CN" dirty="0" smtClean="0"/>
              <a:t>78 </a:t>
            </a:r>
            <a:r>
              <a:rPr lang="zh-CN" altLang="en-US" dirty="0" smtClean="0"/>
              <a:t>万元</a:t>
            </a:r>
          </a:p>
          <a:p>
            <a:r>
              <a:rPr lang="zh-CN" altLang="en-US" dirty="0"/>
              <a:t>纵向科研项目 </a:t>
            </a:r>
            <a:r>
              <a:rPr lang="en-US" altLang="zh-CN" dirty="0" smtClean="0"/>
              <a:t>3 </a:t>
            </a:r>
            <a:r>
              <a:rPr lang="zh-CN" altLang="en-US" dirty="0"/>
              <a:t>项，横向项目 </a:t>
            </a:r>
            <a:r>
              <a:rPr lang="en-US" altLang="zh-CN" dirty="0"/>
              <a:t>1 </a:t>
            </a:r>
            <a:r>
              <a:rPr lang="zh-CN" altLang="en-US" dirty="0"/>
              <a:t>项</a:t>
            </a:r>
            <a:endParaRPr lang="en-US" altLang="zh-CN" dirty="0"/>
          </a:p>
          <a:p>
            <a:r>
              <a:rPr lang="zh-CN" altLang="en-US" dirty="0" smtClean="0"/>
              <a:t>项目</a:t>
            </a:r>
            <a:r>
              <a:rPr lang="zh-CN" altLang="en-US" dirty="0"/>
              <a:t>紧密围绕数据挖掘、大数据分析的研究方向</a:t>
            </a:r>
            <a:r>
              <a:rPr lang="zh-CN" altLang="en-US" dirty="0" smtClean="0"/>
              <a:t>，涵盖算法</a:t>
            </a:r>
            <a:r>
              <a:rPr lang="zh-CN" altLang="en-US" dirty="0"/>
              <a:t>理论、系统平台研制、</a:t>
            </a:r>
            <a:r>
              <a:rPr lang="zh-CN" altLang="zh-CN" dirty="0"/>
              <a:t>大数据分析技术应用</a:t>
            </a:r>
            <a:r>
              <a:rPr lang="zh-CN" altLang="en-US" dirty="0" smtClean="0"/>
              <a:t>等多个分支</a:t>
            </a:r>
            <a:endParaRPr lang="en-US" altLang="zh-CN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522000" y="332337"/>
            <a:ext cx="5040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40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53358"/>
              </p:ext>
            </p:extLst>
          </p:nvPr>
        </p:nvGraphicFramePr>
        <p:xfrm>
          <a:off x="468000" y="3140968"/>
          <a:ext cx="8208000" cy="333576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792000"/>
                <a:gridCol w="3564000"/>
                <a:gridCol w="190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时间</a:t>
                      </a:r>
                      <a:endParaRPr lang="zh-CN" sz="14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项目名称与编号</a:t>
                      </a:r>
                      <a:endParaRPr lang="zh-CN" sz="14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项目类别</a:t>
                      </a:r>
                      <a:endParaRPr lang="zh-CN" sz="14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本人位次</a:t>
                      </a:r>
                      <a:endParaRPr lang="zh-CN" sz="14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01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项目经费</a:t>
                      </a:r>
                      <a:endParaRPr lang="zh-CN" altLang="zh-CN" sz="1400" b="1" kern="0" dirty="0" smtClean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本人经费</a:t>
                      </a:r>
                      <a:endParaRPr lang="zh-CN" sz="14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2015.05</a:t>
                      </a:r>
                    </a:p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-</a:t>
                      </a:r>
                    </a:p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2017.12</a:t>
                      </a:r>
                      <a:endParaRPr lang="en-US" alt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UIT File System</a:t>
                      </a: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上的基于</a:t>
                      </a: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Apache </a:t>
                      </a:r>
                      <a:r>
                        <a:rPr 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Hadoop 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Spark</a:t>
                      </a: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并行计算框架的大数据分析平台的技术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</a:t>
                      </a:r>
                      <a:endParaRPr lang="en-US" altLang="zh-CN" sz="12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20150226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科技开发与协作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fontAlgn="ctr" latinLnBrk="0" hangingPunct="1"/>
                      <a:r>
                        <a:rPr lang="en-US" altLang="zh-CN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200" b="1" kern="0" spc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200" b="1" kern="0" spc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2015.07</a:t>
                      </a:r>
                    </a:p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-</a:t>
                      </a:r>
                    </a:p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2017.12</a:t>
                      </a:r>
                      <a:endParaRPr lang="en-US" alt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0187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基于主动学习的复杂概念漂移数据流分类算法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研究（</a:t>
                      </a: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ZR2015FM025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2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山东省自然科学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基金</a:t>
                      </a:r>
                      <a:endParaRPr lang="zh-CN" altLang="en-US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fontAlgn="ctr" latinLnBrk="0" hangingPunct="1"/>
                      <a:r>
                        <a:rPr lang="en-US" altLang="zh-CN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200" b="1" kern="0" spc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200" b="1" kern="0" spc="1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2014.09</a:t>
                      </a:r>
                    </a:p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-</a:t>
                      </a:r>
                      <a:endParaRPr lang="en-US" altLang="zh-CN" sz="12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2016.08</a:t>
                      </a:r>
                      <a:endParaRPr lang="en-US" alt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大数据驱动的老年慢性非传染性疾病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预测</a:t>
                      </a:r>
                      <a:endParaRPr lang="en-US" altLang="zh-CN" sz="12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关键</a:t>
                      </a:r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技术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</a:t>
                      </a:r>
                      <a:endParaRPr lang="en-US" altLang="zh-CN" sz="12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0187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14-2-4-25-jch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12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青岛市科技发展计划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fontAlgn="ctr" latinLnBrk="0" hangingPunct="1"/>
                      <a:r>
                        <a:rPr lang="en-US" altLang="zh-CN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200" b="1" kern="0" spc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200" b="1" kern="0" spc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6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2013.09</a:t>
                      </a:r>
                    </a:p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0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  -</a:t>
                      </a:r>
                      <a:endParaRPr lang="en-US" altLang="zh-CN" sz="12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01873" rtl="0" eaLnBrk="1" fontAlgn="ctr" latinLnBrk="0" hangingPunct="1">
                        <a:lnSpc>
                          <a:spcPts val="1200"/>
                        </a:lnSpc>
                      </a:pP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2015.09</a:t>
                      </a:r>
                      <a:endParaRPr lang="en-US" alt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海洋物联网关键共性技术及公共服务平台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研发</a:t>
                      </a:r>
                      <a:endParaRPr lang="en-US" altLang="zh-CN" sz="12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13-4-1-45-hy</a:t>
                      </a:r>
                      <a:r>
                        <a:rPr lang="zh-CN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青岛市科技发展计划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endParaRPr lang="zh-CN" altLang="en-US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200" b="1" kern="0" spc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200" b="1" kern="0" spc="1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08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76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fontAlgn="ctr" latinLnBrk="0" hangingPunct="1"/>
                      <a:r>
                        <a:rPr lang="zh-CN" altLang="en-US" sz="1400" b="1" kern="0" spc="1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总计</a:t>
                      </a:r>
                      <a:endParaRPr lang="en-US" altLang="zh-CN" sz="1400" b="1" kern="0" spc="1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01873" rtl="0" eaLnBrk="1" fontAlgn="ctr" latinLnBrk="0" hangingPunct="1"/>
                      <a:r>
                        <a:rPr lang="en-US" altLang="zh-CN" sz="1400" b="1" kern="0" spc="1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78</a:t>
                      </a:r>
                      <a:endParaRPr lang="en-US" altLang="zh-CN" sz="1400" b="1" kern="0" spc="100" baseline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252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发表科研论文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发表科研论文 </a:t>
            </a:r>
            <a:r>
              <a:rPr lang="en-US" altLang="zh-CN" dirty="0" smtClean="0"/>
              <a:t>6 </a:t>
            </a:r>
            <a:r>
              <a:rPr lang="zh-CN" altLang="en-US" dirty="0" smtClean="0"/>
              <a:t>篇，其中 </a:t>
            </a:r>
            <a:r>
              <a:rPr lang="en-US" altLang="zh-CN" dirty="0" smtClean="0"/>
              <a:t>SCI </a:t>
            </a:r>
            <a:r>
              <a:rPr lang="zh-CN" altLang="en-US" dirty="0" smtClean="0"/>
              <a:t>检索论文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篇，</a:t>
            </a:r>
            <a:r>
              <a:rPr lang="en-US" altLang="zh-CN" dirty="0" smtClean="0"/>
              <a:t>EI </a:t>
            </a:r>
            <a:r>
              <a:rPr lang="zh-CN" altLang="en-US" dirty="0" smtClean="0"/>
              <a:t>检索论文 </a:t>
            </a:r>
            <a:r>
              <a:rPr lang="en-US" altLang="zh-CN" dirty="0" smtClean="0"/>
              <a:t>2 </a:t>
            </a:r>
            <a:r>
              <a:rPr lang="zh-CN" altLang="en-US" dirty="0" smtClean="0"/>
              <a:t>篇</a:t>
            </a:r>
            <a:endParaRPr lang="en-US" altLang="zh-CN" dirty="0" smtClean="0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522000" y="332337"/>
            <a:ext cx="5040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40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86325"/>
              </p:ext>
            </p:extLst>
          </p:nvPr>
        </p:nvGraphicFramePr>
        <p:xfrm>
          <a:off x="72000" y="1960464"/>
          <a:ext cx="9000000" cy="38448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844000"/>
                <a:gridCol w="3060000"/>
                <a:gridCol w="1116000"/>
                <a:gridCol w="1188000"/>
                <a:gridCol w="792000"/>
              </a:tblGrid>
              <a:tr h="388800">
                <a:tc>
                  <a:txBody>
                    <a:bodyPr/>
                    <a:lstStyle/>
                    <a:p>
                      <a:pPr marL="0" algn="ctr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论文题目</a:t>
                      </a:r>
                    </a:p>
                  </a:txBody>
                  <a:tcPr marL="5972" marR="5972" marT="5972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刊物名称</a:t>
                      </a:r>
                    </a:p>
                  </a:txBody>
                  <a:tcPr marL="5972" marR="5972" marT="5972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年份 </a:t>
                      </a:r>
                      <a:r>
                        <a:rPr lang="en-US" altLang="zh-CN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zh-CN" altLang="en-US" sz="14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期</a:t>
                      </a:r>
                      <a:r>
                        <a:rPr lang="zh-CN" altLang="en-US" sz="1400" b="1" kern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 marL="5972" marR="5972" marT="5972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刊物级别</a:t>
                      </a:r>
                    </a:p>
                  </a:txBody>
                  <a:tcPr marL="5972" marR="5972" marT="5972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本人位次</a:t>
                      </a:r>
                    </a:p>
                  </a:txBody>
                  <a:tcPr marL="5972" marR="5972" marT="5972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Active learning over evolving data streams using paired ensemble framework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Proc. 8th Int. Conf. on Advanced Computational Intelligence, ICACI 2016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2016.02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1/3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Constructing Decision Trees for Mining High-speed Data Streams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Chinese Journal of Electronics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2012.04/2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SCI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基于半监督学习的流数据集成分类算法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模式识别与人工智能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2012.04/2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EI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1/3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 ensemble model on classification of uncertain and evolving data streams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WIT Trans. on Information and Communication Technologies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2014/Vol.65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ISTP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基于数据流集成回归的短时交通流预测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交通信息与安全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2014/4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中文科技核心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1/2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Rough Set Approach to Incomplete Decision Systems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Int. Conf. on Advanced Computer Science and Engineering</a:t>
                      </a:r>
                      <a:endParaRPr lang="zh-CN" sz="1200" b="1" ker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2014.06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ISTP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1/3</a:t>
                      </a:r>
                      <a:endParaRPr lang="zh-CN" sz="12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8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承担教学任务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380414" y="1052736"/>
            <a:ext cx="8440058" cy="5654952"/>
          </a:xfrm>
        </p:spPr>
        <p:txBody>
          <a:bodyPr/>
          <a:lstStyle/>
          <a:p>
            <a:r>
              <a:rPr lang="zh-CN" altLang="en-US" dirty="0" smtClean="0"/>
              <a:t>本科生</a:t>
            </a:r>
            <a:r>
              <a:rPr lang="zh-CN" altLang="en-US" dirty="0"/>
              <a:t>专业</a:t>
            </a:r>
            <a:r>
              <a:rPr lang="zh-CN" altLang="en-US" dirty="0" smtClean="0"/>
              <a:t>基础课程</a:t>
            </a:r>
            <a:r>
              <a:rPr lang="en-US" altLang="zh-CN" dirty="0" smtClean="0"/>
              <a:t>《</a:t>
            </a:r>
            <a:r>
              <a:rPr lang="zh-CN" altLang="en-US" dirty="0"/>
              <a:t>面向对象的程序设计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/>
              <a:t>《C++</a:t>
            </a:r>
            <a:r>
              <a:rPr lang="zh-CN" altLang="en-US" dirty="0"/>
              <a:t>课程设计</a:t>
            </a:r>
            <a:r>
              <a:rPr lang="en-US" altLang="zh-CN" dirty="0" smtClean="0"/>
              <a:t>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面向对象</a:t>
            </a:r>
            <a:r>
              <a:rPr lang="zh-CN" altLang="en-US" dirty="0"/>
              <a:t>的程序设计实验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研究生专业课程</a:t>
            </a:r>
            <a:r>
              <a:rPr lang="en-US" altLang="zh-CN" dirty="0" smtClean="0"/>
              <a:t>《</a:t>
            </a:r>
            <a:r>
              <a:rPr lang="zh-CN" altLang="en-US" dirty="0"/>
              <a:t>软件开发过程与软件项目管理</a:t>
            </a:r>
            <a:r>
              <a:rPr lang="en-US" altLang="zh-CN" dirty="0" smtClean="0"/>
              <a:t>》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指导</a:t>
            </a:r>
            <a:r>
              <a:rPr lang="zh-CN" altLang="en-US" dirty="0"/>
              <a:t>本科毕业设计 </a:t>
            </a:r>
            <a:r>
              <a:rPr lang="en-US" altLang="zh-CN" dirty="0"/>
              <a:t>13 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SRDP </a:t>
            </a:r>
            <a:r>
              <a:rPr lang="zh-CN" altLang="en-US" dirty="0" smtClean="0"/>
              <a:t>项目 </a:t>
            </a:r>
            <a:r>
              <a:rPr lang="en-US" altLang="zh-CN" dirty="0" smtClean="0"/>
              <a:t>1 </a:t>
            </a:r>
            <a:r>
              <a:rPr lang="zh-CN" altLang="en-US" dirty="0" smtClean="0"/>
              <a:t>项</a:t>
            </a:r>
            <a:endParaRPr lang="en-US" altLang="zh-CN" dirty="0" smtClean="0"/>
          </a:p>
          <a:p>
            <a:r>
              <a:rPr lang="zh-CN" altLang="en-US" dirty="0" smtClean="0"/>
              <a:t>指导</a:t>
            </a:r>
            <a:r>
              <a:rPr lang="en-US" altLang="zh-CN" dirty="0"/>
              <a:t> </a:t>
            </a:r>
            <a:r>
              <a:rPr lang="en-US" altLang="zh-CN" dirty="0" smtClean="0"/>
              <a:t>3 </a:t>
            </a:r>
            <a:r>
              <a:rPr lang="zh-CN" altLang="en-US" dirty="0" smtClean="0"/>
              <a:t>名全日制研究生，</a:t>
            </a:r>
            <a:r>
              <a:rPr lang="en-US" altLang="zh-CN" dirty="0" smtClean="0"/>
              <a:t>3 </a:t>
            </a:r>
            <a:r>
              <a:rPr lang="zh-CN" altLang="en-US" dirty="0" smtClean="0"/>
              <a:t>名在职工程硕士研究生</a:t>
            </a:r>
            <a:endParaRPr lang="en-US" altLang="zh-CN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33442"/>
              </p:ext>
            </p:extLst>
          </p:nvPr>
        </p:nvGraphicFramePr>
        <p:xfrm>
          <a:off x="854765" y="2517144"/>
          <a:ext cx="7434471" cy="22080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681944"/>
                <a:gridCol w="1800200"/>
                <a:gridCol w="1512168"/>
                <a:gridCol w="1440159"/>
              </a:tblGrid>
              <a:tr h="234000"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课程名称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课程类型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累计学生人数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01873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0" dirty="0" smtClean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累计学时数</a:t>
                      </a:r>
                      <a:endParaRPr lang="zh-CN" sz="1600" b="1" kern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00" marR="144000" marT="72000" marB="72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面向对象的程序设计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本科生课程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396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192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面向对象的程序设计实验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本科生课程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264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96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C++</a:t>
                      </a:r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课程设计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0187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本科生课程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62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软件开发过程与软件项目管理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全日制</a:t>
                      </a:r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研究生课程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159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204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软件开发技术与工具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在职工程硕士</a:t>
                      </a:r>
                      <a:endParaRPr lang="en-US" altLang="zh-CN" sz="1400" b="1" kern="0" dirty="0" smtClean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01873" rtl="0" eaLnBrk="1" fontAlgn="ctr" latinLnBrk="0" hangingPunct="1"/>
                      <a:r>
                        <a:rPr lang="zh-CN" altLang="en-US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专业课程</a:t>
                      </a:r>
                      <a:endParaRPr lang="zh-CN" altLang="en-US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48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01873" rtl="0" eaLnBrk="1" fontAlgn="ctr" latinLnBrk="0" hangingPunct="1"/>
                      <a:r>
                        <a:rPr lang="en-US" altLang="zh-CN" sz="1400" b="1" kern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42</a:t>
                      </a:r>
                      <a:endParaRPr lang="en-US" altLang="zh-CN" sz="1400" b="1" kern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0000" marR="90000" marT="54000" marB="54000" anchor="ctr">
                    <a:lnL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522000" y="332337"/>
            <a:ext cx="5040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40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0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下一聘期的工作思路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发挥最大</a:t>
            </a:r>
            <a:r>
              <a:rPr lang="zh-CN" altLang="en-US" dirty="0"/>
              <a:t>的</a:t>
            </a:r>
            <a:r>
              <a:rPr lang="zh-CN" altLang="en-US" dirty="0" smtClean="0"/>
              <a:t>主观能动性，加强专业知识学习，提高创新能力，为学科和专业的发展努力奋斗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</a:t>
            </a:r>
            <a:r>
              <a:rPr lang="zh-CN" altLang="zh-CN" dirty="0" smtClean="0"/>
              <a:t>基于</a:t>
            </a:r>
            <a:r>
              <a:rPr lang="zh-CN" altLang="zh-CN" dirty="0"/>
              <a:t>深度学习和主动学习的大数据分析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开发大数据分析</a:t>
            </a:r>
            <a:r>
              <a:rPr lang="zh-CN" altLang="en-US" dirty="0" smtClean="0"/>
              <a:t>算法</a:t>
            </a:r>
            <a:r>
              <a:rPr lang="zh-CN" altLang="zh-CN" dirty="0" smtClean="0"/>
              <a:t>平台</a:t>
            </a:r>
            <a:r>
              <a:rPr lang="zh-CN" altLang="en-US" dirty="0" smtClean="0"/>
              <a:t>，并推广实用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</a:t>
            </a:r>
            <a:r>
              <a:rPr lang="zh-CN" altLang="en-US" dirty="0"/>
              <a:t>与国内外高校、研究所的交流合作</a:t>
            </a:r>
            <a:r>
              <a:rPr lang="zh-CN" altLang="en-US" dirty="0" smtClean="0"/>
              <a:t>，</a:t>
            </a:r>
            <a:r>
              <a:rPr lang="zh-CN" altLang="en-US" dirty="0"/>
              <a:t>积极争取国家自然科学基金</a:t>
            </a:r>
            <a:r>
              <a:rPr lang="zh-CN" altLang="en-US" dirty="0" smtClean="0"/>
              <a:t>项目，主持</a:t>
            </a:r>
            <a:r>
              <a:rPr lang="zh-CN" altLang="zh-CN" dirty="0" smtClean="0"/>
              <a:t>国家级</a:t>
            </a:r>
            <a:r>
              <a:rPr lang="zh-CN" altLang="en-US" dirty="0" smtClean="0"/>
              <a:t>科研项目</a:t>
            </a:r>
            <a:r>
              <a:rPr lang="en-US" altLang="zh-CN" dirty="0" smtClean="0"/>
              <a:t> 1 </a:t>
            </a:r>
            <a:r>
              <a:rPr lang="zh-CN" altLang="zh-CN" dirty="0" smtClean="0"/>
              <a:t>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发表</a:t>
            </a:r>
            <a:r>
              <a:rPr lang="zh-CN" altLang="en-US" dirty="0" smtClean="0"/>
              <a:t>高水平</a:t>
            </a:r>
            <a:r>
              <a:rPr lang="zh-CN" altLang="en-US" dirty="0"/>
              <a:t>研究</a:t>
            </a:r>
            <a:r>
              <a:rPr lang="zh-CN" altLang="en-US" dirty="0" smtClean="0"/>
              <a:t>论文 </a:t>
            </a:r>
            <a:r>
              <a:rPr lang="en-US" altLang="zh-CN" dirty="0" smtClean="0"/>
              <a:t>4 </a:t>
            </a:r>
            <a:r>
              <a:rPr lang="zh-CN" altLang="zh-CN" dirty="0" smtClean="0"/>
              <a:t>篇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申请</a:t>
            </a:r>
            <a:r>
              <a:rPr lang="zh-CN" altLang="zh-CN" dirty="0"/>
              <a:t>国家发明</a:t>
            </a:r>
            <a:r>
              <a:rPr lang="zh-CN" altLang="zh-CN" dirty="0" smtClean="0"/>
              <a:t>专利</a:t>
            </a:r>
            <a:r>
              <a:rPr lang="en-US" altLang="zh-CN" dirty="0" smtClean="0"/>
              <a:t> 2 </a:t>
            </a:r>
            <a:r>
              <a:rPr lang="zh-CN" altLang="zh-CN" dirty="0" smtClean="0"/>
              <a:t>项</a:t>
            </a:r>
            <a:endParaRPr lang="en-US" altLang="zh-CN" dirty="0" smtClean="0"/>
          </a:p>
          <a:p>
            <a:pPr lvl="1"/>
            <a:r>
              <a:rPr lang="zh-CN" altLang="en-US" dirty="0"/>
              <a:t>改进课堂教学、实验实践教学的方法和手段，把案例教学法用于课程的教学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加强研究生的培养，提高他们的科研</a:t>
            </a:r>
            <a:r>
              <a:rPr lang="zh-CN" altLang="en-US" dirty="0"/>
              <a:t>素质和</a:t>
            </a:r>
            <a:r>
              <a:rPr lang="zh-CN" altLang="en-US" dirty="0" smtClean="0"/>
              <a:t>工程实践能力</a:t>
            </a:r>
            <a:endParaRPr lang="en-US" altLang="zh-CN" dirty="0" smtClean="0"/>
          </a:p>
          <a:p>
            <a:pPr lvl="1"/>
            <a:endParaRPr lang="zh-CN" altLang="zh-CN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522000" y="332337"/>
            <a:ext cx="504000" cy="615553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wrap="none" lIns="36000" tIns="0" rIns="36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40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2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中国海洋大学">
  <a:themeElements>
    <a:clrScheme name="Default Design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marL="365760" indent="-256032" eaLnBrk="1" fontAlgn="auto" hangingPunct="1">
          <a:lnSpc>
            <a:spcPct val="80000"/>
          </a:lnSpc>
          <a:spcAft>
            <a:spcPts val="0"/>
          </a:spcAft>
          <a:buClr>
            <a:schemeClr val="accent3"/>
          </a:buClr>
          <a:buFont typeface="Wingdings" pitchFamily="2" charset="2"/>
          <a:buNone/>
          <a:defRPr sz="2800" dirty="0">
            <a:latin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Java程序设计</Template>
  <TotalTime>21801</TotalTime>
  <Words>1333</Words>
  <Application>Microsoft Office PowerPoint</Application>
  <PresentationFormat>全屏显示(4:3)</PresentationFormat>
  <Paragraphs>210</Paragraphs>
  <Slides>10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中国海洋大学</vt:lpstr>
      <vt:lpstr>Visio</vt:lpstr>
      <vt:lpstr>“师资博士后”聘期考核 个人工作汇报</vt:lpstr>
      <vt:lpstr>汇报内容</vt:lpstr>
      <vt:lpstr>个人基本信息</vt:lpstr>
      <vt:lpstr>个人基本信息</vt:lpstr>
      <vt:lpstr>研究方向</vt:lpstr>
      <vt:lpstr>承担科研项目</vt:lpstr>
      <vt:lpstr>发表科研论文</vt:lpstr>
      <vt:lpstr>承担教学任务</vt:lpstr>
      <vt:lpstr>下一聘期的工作思路</vt:lpstr>
      <vt:lpstr>汇报结束，请专家指导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教师系列专业技术职务评聘 个人工作汇报</dc:title>
  <dc:creator>徐文华</dc:creator>
  <cp:lastModifiedBy>Xu Wenhua</cp:lastModifiedBy>
  <cp:revision>1291</cp:revision>
  <dcterms:created xsi:type="dcterms:W3CDTF">2010-07-19T03:57:47Z</dcterms:created>
  <dcterms:modified xsi:type="dcterms:W3CDTF">2016-09-02T01:05:33Z</dcterms:modified>
</cp:coreProperties>
</file>