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2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8025FC-DEE8-4491-AEB3-73564B73E1C6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5EA45C5C-8720-4752-9847-B6CB66DAB65D}">
      <dgm:prSet phldrT="[文本]"/>
      <dgm:spPr/>
      <dgm:t>
        <a:bodyPr/>
        <a:lstStyle/>
        <a:p>
          <a:r>
            <a: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1.</a:t>
          </a:r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个人基本信息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63C2AE10-1871-42D3-81B0-B7DFE9C2E30F}" type="parTrans" cxnId="{1C704755-8806-45F8-A102-62C1523D9A0B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01D514B-2D46-4E7D-BF12-11A64546CFBF}" type="sibTrans" cxnId="{1C704755-8806-45F8-A102-62C1523D9A0B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9D6CFDD-04A0-4238-B7ED-41138D5F5466}">
      <dgm:prSet phldrT="[文本]"/>
      <dgm:spPr/>
      <dgm:t>
        <a:bodyPr/>
        <a:lstStyle/>
        <a:p>
          <a:r>
            <a: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2.</a:t>
          </a:r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教学工作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72B17FE-9F8D-41F8-B414-EFF64D4AAB67}" type="parTrans" cxnId="{00739338-4EAF-4154-8CE2-1CFBE0897F0B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B9AEC818-EEAC-4820-BE2A-FACB20954819}" type="sibTrans" cxnId="{00739338-4EAF-4154-8CE2-1CFBE0897F0B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BE160C2-4E5C-4F88-B105-47104E9D10A6}">
      <dgm:prSet phldrT="[文本]"/>
      <dgm:spPr/>
      <dgm:t>
        <a:bodyPr/>
        <a:lstStyle/>
        <a:p>
          <a:r>
            <a: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3.</a:t>
          </a:r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科研工作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DB3CDBA-BF3B-4926-9635-6C0BFB5AFE63}" type="parTrans" cxnId="{0F41DA20-D442-445F-80FC-2FDF986F610E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46E61FC-5856-4647-AFE2-5364AD497573}" type="sibTrans" cxnId="{0F41DA20-D442-445F-80FC-2FDF986F610E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E363DF2-D484-4484-86FF-5890DA7913DC}">
      <dgm:prSet phldrT="[文本]"/>
      <dgm:spPr/>
      <dgm:t>
        <a:bodyPr/>
        <a:lstStyle/>
        <a:p>
          <a:r>
            <a: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4.</a:t>
          </a:r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合同履行情况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436E4BB-52A6-4AA5-BC8F-DA4B200585C2}" type="parTrans" cxnId="{5E446442-8814-46D3-AE69-39509FABAD3D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3880A45-3C9C-4F48-9448-92B350658F03}" type="sibTrans" cxnId="{5E446442-8814-46D3-AE69-39509FABAD3D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C86A171-A026-4BE0-8F26-291968EE18FD}">
      <dgm:prSet phldrT="[文本]"/>
      <dgm:spPr/>
      <dgm:t>
        <a:bodyPr/>
        <a:lstStyle/>
        <a:p>
          <a:r>
            <a: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5.</a:t>
          </a:r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下一步工作目标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5CC5DEF-5606-4E11-BEBF-8E955E8BC469}" type="parTrans" cxnId="{996C3798-5C04-444F-BF26-59A1D3D1D1D1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6970DDFC-64B9-444E-B7CF-32288E887231}" type="sibTrans" cxnId="{996C3798-5C04-444F-BF26-59A1D3D1D1D1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7A5EA01-1ACB-4234-BEFF-E225401D8672}" type="pres">
      <dgm:prSet presAssocID="{B88025FC-DEE8-4491-AEB3-73564B73E1C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3697A765-8499-4815-96FE-3F7EB21E1132}" type="pres">
      <dgm:prSet presAssocID="{B88025FC-DEE8-4491-AEB3-73564B73E1C6}" presName="Name1" presStyleCnt="0"/>
      <dgm:spPr/>
    </dgm:pt>
    <dgm:pt modelId="{3CABB75A-F627-431B-9BBB-F6BEAF65DD09}" type="pres">
      <dgm:prSet presAssocID="{B88025FC-DEE8-4491-AEB3-73564B73E1C6}" presName="cycle" presStyleCnt="0"/>
      <dgm:spPr/>
    </dgm:pt>
    <dgm:pt modelId="{07D55C2A-AB4A-42EF-B420-F6452EED3F2B}" type="pres">
      <dgm:prSet presAssocID="{B88025FC-DEE8-4491-AEB3-73564B73E1C6}" presName="srcNode" presStyleLbl="node1" presStyleIdx="0" presStyleCnt="5"/>
      <dgm:spPr/>
    </dgm:pt>
    <dgm:pt modelId="{2800E2DE-2E7A-4756-9A24-B46E8C551A0B}" type="pres">
      <dgm:prSet presAssocID="{B88025FC-DEE8-4491-AEB3-73564B73E1C6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140A773-CB2C-4256-98C6-04BBA809AA99}" type="pres">
      <dgm:prSet presAssocID="{B88025FC-DEE8-4491-AEB3-73564B73E1C6}" presName="extraNode" presStyleLbl="node1" presStyleIdx="0" presStyleCnt="5"/>
      <dgm:spPr/>
    </dgm:pt>
    <dgm:pt modelId="{EA53BC6F-6C71-43F8-971A-16CB9DEB05F2}" type="pres">
      <dgm:prSet presAssocID="{B88025FC-DEE8-4491-AEB3-73564B73E1C6}" presName="dstNode" presStyleLbl="node1" presStyleIdx="0" presStyleCnt="5"/>
      <dgm:spPr/>
    </dgm:pt>
    <dgm:pt modelId="{D3E5A8E4-5137-4D4D-A752-F224AE7B8C4D}" type="pres">
      <dgm:prSet presAssocID="{5EA45C5C-8720-4752-9847-B6CB66DAB65D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D272BA-8DEF-4207-916B-88C89FE337C7}" type="pres">
      <dgm:prSet presAssocID="{5EA45C5C-8720-4752-9847-B6CB66DAB65D}" presName="accent_1" presStyleCnt="0"/>
      <dgm:spPr/>
    </dgm:pt>
    <dgm:pt modelId="{DC17D465-9454-40B1-8649-09FAABD18E41}" type="pres">
      <dgm:prSet presAssocID="{5EA45C5C-8720-4752-9847-B6CB66DAB65D}" presName="accentRepeatNode" presStyleLbl="solidFgAcc1" presStyleIdx="0" presStyleCnt="5"/>
      <dgm:spPr/>
    </dgm:pt>
    <dgm:pt modelId="{A4B3C495-81E9-406D-B970-21264AE614D0}" type="pres">
      <dgm:prSet presAssocID="{D9D6CFDD-04A0-4238-B7ED-41138D5F5466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8B0FAA-DE09-4209-9076-27486D3FE708}" type="pres">
      <dgm:prSet presAssocID="{D9D6CFDD-04A0-4238-B7ED-41138D5F5466}" presName="accent_2" presStyleCnt="0"/>
      <dgm:spPr/>
    </dgm:pt>
    <dgm:pt modelId="{128B54C0-CB32-4B96-8084-E2233546BD08}" type="pres">
      <dgm:prSet presAssocID="{D9D6CFDD-04A0-4238-B7ED-41138D5F5466}" presName="accentRepeatNode" presStyleLbl="solidFgAcc1" presStyleIdx="1" presStyleCnt="5"/>
      <dgm:spPr/>
    </dgm:pt>
    <dgm:pt modelId="{719C09BE-20C5-4879-9875-543C0D3E5D18}" type="pres">
      <dgm:prSet presAssocID="{EBE160C2-4E5C-4F88-B105-47104E9D10A6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D8FD81-EA4F-4B19-A606-D6FBB4913A52}" type="pres">
      <dgm:prSet presAssocID="{EBE160C2-4E5C-4F88-B105-47104E9D10A6}" presName="accent_3" presStyleCnt="0"/>
      <dgm:spPr/>
    </dgm:pt>
    <dgm:pt modelId="{D7086D84-6B4B-437A-B9C7-E8E65775375A}" type="pres">
      <dgm:prSet presAssocID="{EBE160C2-4E5C-4F88-B105-47104E9D10A6}" presName="accentRepeatNode" presStyleLbl="solidFgAcc1" presStyleIdx="2" presStyleCnt="5"/>
      <dgm:spPr/>
    </dgm:pt>
    <dgm:pt modelId="{0A170AC1-9BD1-47D2-8DD2-8EA90EF9A477}" type="pres">
      <dgm:prSet presAssocID="{AE363DF2-D484-4484-86FF-5890DA7913DC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AB510A-9AF5-4E14-A919-23F693597993}" type="pres">
      <dgm:prSet presAssocID="{AE363DF2-D484-4484-86FF-5890DA7913DC}" presName="accent_4" presStyleCnt="0"/>
      <dgm:spPr/>
    </dgm:pt>
    <dgm:pt modelId="{0350F85D-8E6E-4AD3-A9DE-1F5EADFDA1A8}" type="pres">
      <dgm:prSet presAssocID="{AE363DF2-D484-4484-86FF-5890DA7913DC}" presName="accentRepeatNode" presStyleLbl="solidFgAcc1" presStyleIdx="3" presStyleCnt="5"/>
      <dgm:spPr/>
    </dgm:pt>
    <dgm:pt modelId="{C4C7E6CB-69E5-4408-AEB8-57D4463679E0}" type="pres">
      <dgm:prSet presAssocID="{EC86A171-A026-4BE0-8F26-291968EE18FD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6AFB13-F66C-4611-B32E-53520D99D5D2}" type="pres">
      <dgm:prSet presAssocID="{EC86A171-A026-4BE0-8F26-291968EE18FD}" presName="accent_5" presStyleCnt="0"/>
      <dgm:spPr/>
    </dgm:pt>
    <dgm:pt modelId="{119331A0-379B-447F-AEF9-8A6BD7818A43}" type="pres">
      <dgm:prSet presAssocID="{EC86A171-A026-4BE0-8F26-291968EE18FD}" presName="accentRepeatNode" presStyleLbl="solidFgAcc1" presStyleIdx="4" presStyleCnt="5"/>
      <dgm:spPr/>
    </dgm:pt>
  </dgm:ptLst>
  <dgm:cxnLst>
    <dgm:cxn modelId="{A393916B-9565-4C82-8530-2D17C413F395}" type="presOf" srcId="{EC86A171-A026-4BE0-8F26-291968EE18FD}" destId="{C4C7E6CB-69E5-4408-AEB8-57D4463679E0}" srcOrd="0" destOrd="0" presId="urn:microsoft.com/office/officeart/2008/layout/VerticalCurvedList"/>
    <dgm:cxn modelId="{00739338-4EAF-4154-8CE2-1CFBE0897F0B}" srcId="{B88025FC-DEE8-4491-AEB3-73564B73E1C6}" destId="{D9D6CFDD-04A0-4238-B7ED-41138D5F5466}" srcOrd="1" destOrd="0" parTransId="{472B17FE-9F8D-41F8-B414-EFF64D4AAB67}" sibTransId="{B9AEC818-EEAC-4820-BE2A-FACB20954819}"/>
    <dgm:cxn modelId="{2AD8A144-3A15-4BBF-ACDE-57546B1C24F3}" type="presOf" srcId="{AE363DF2-D484-4484-86FF-5890DA7913DC}" destId="{0A170AC1-9BD1-47D2-8DD2-8EA90EF9A477}" srcOrd="0" destOrd="0" presId="urn:microsoft.com/office/officeart/2008/layout/VerticalCurvedList"/>
    <dgm:cxn modelId="{EC133B8E-EB0F-41E0-933D-0A5DDF08A8A5}" type="presOf" srcId="{5EA45C5C-8720-4752-9847-B6CB66DAB65D}" destId="{D3E5A8E4-5137-4D4D-A752-F224AE7B8C4D}" srcOrd="0" destOrd="0" presId="urn:microsoft.com/office/officeart/2008/layout/VerticalCurvedList"/>
    <dgm:cxn modelId="{996C3798-5C04-444F-BF26-59A1D3D1D1D1}" srcId="{B88025FC-DEE8-4491-AEB3-73564B73E1C6}" destId="{EC86A171-A026-4BE0-8F26-291968EE18FD}" srcOrd="4" destOrd="0" parTransId="{C5CC5DEF-5606-4E11-BEBF-8E955E8BC469}" sibTransId="{6970DDFC-64B9-444E-B7CF-32288E887231}"/>
    <dgm:cxn modelId="{292AC3E9-5558-4D98-A59A-5742A2B56903}" type="presOf" srcId="{B88025FC-DEE8-4491-AEB3-73564B73E1C6}" destId="{F7A5EA01-1ACB-4234-BEFF-E225401D8672}" srcOrd="0" destOrd="0" presId="urn:microsoft.com/office/officeart/2008/layout/VerticalCurvedList"/>
    <dgm:cxn modelId="{5E446442-8814-46D3-AE69-39509FABAD3D}" srcId="{B88025FC-DEE8-4491-AEB3-73564B73E1C6}" destId="{AE363DF2-D484-4484-86FF-5890DA7913DC}" srcOrd="3" destOrd="0" parTransId="{3436E4BB-52A6-4AA5-BC8F-DA4B200585C2}" sibTransId="{D3880A45-3C9C-4F48-9448-92B350658F03}"/>
    <dgm:cxn modelId="{F84CA517-864E-4E5A-B59F-B46DD603E9C5}" type="presOf" srcId="{EBE160C2-4E5C-4F88-B105-47104E9D10A6}" destId="{719C09BE-20C5-4879-9875-543C0D3E5D18}" srcOrd="0" destOrd="0" presId="urn:microsoft.com/office/officeart/2008/layout/VerticalCurvedList"/>
    <dgm:cxn modelId="{91EB4DEE-B759-4D82-A8A1-E6ECFD589C90}" type="presOf" srcId="{801D514B-2D46-4E7D-BF12-11A64546CFBF}" destId="{2800E2DE-2E7A-4756-9A24-B46E8C551A0B}" srcOrd="0" destOrd="0" presId="urn:microsoft.com/office/officeart/2008/layout/VerticalCurvedList"/>
    <dgm:cxn modelId="{0F41DA20-D442-445F-80FC-2FDF986F610E}" srcId="{B88025FC-DEE8-4491-AEB3-73564B73E1C6}" destId="{EBE160C2-4E5C-4F88-B105-47104E9D10A6}" srcOrd="2" destOrd="0" parTransId="{FDB3CDBA-BF3B-4926-9635-6C0BFB5AFE63}" sibTransId="{046E61FC-5856-4647-AFE2-5364AD497573}"/>
    <dgm:cxn modelId="{1C704755-8806-45F8-A102-62C1523D9A0B}" srcId="{B88025FC-DEE8-4491-AEB3-73564B73E1C6}" destId="{5EA45C5C-8720-4752-9847-B6CB66DAB65D}" srcOrd="0" destOrd="0" parTransId="{63C2AE10-1871-42D3-81B0-B7DFE9C2E30F}" sibTransId="{801D514B-2D46-4E7D-BF12-11A64546CFBF}"/>
    <dgm:cxn modelId="{11508BB2-3C58-47B6-B94E-2691F684E98B}" type="presOf" srcId="{D9D6CFDD-04A0-4238-B7ED-41138D5F5466}" destId="{A4B3C495-81E9-406D-B970-21264AE614D0}" srcOrd="0" destOrd="0" presId="urn:microsoft.com/office/officeart/2008/layout/VerticalCurvedList"/>
    <dgm:cxn modelId="{6832FBCF-8A48-4C7E-A322-9C48744BEA34}" type="presParOf" srcId="{F7A5EA01-1ACB-4234-BEFF-E225401D8672}" destId="{3697A765-8499-4815-96FE-3F7EB21E1132}" srcOrd="0" destOrd="0" presId="urn:microsoft.com/office/officeart/2008/layout/VerticalCurvedList"/>
    <dgm:cxn modelId="{17E171C2-D1DA-4118-BA0A-4522D39983BA}" type="presParOf" srcId="{3697A765-8499-4815-96FE-3F7EB21E1132}" destId="{3CABB75A-F627-431B-9BBB-F6BEAF65DD09}" srcOrd="0" destOrd="0" presId="urn:microsoft.com/office/officeart/2008/layout/VerticalCurvedList"/>
    <dgm:cxn modelId="{F7320047-4658-46E7-AF41-2B42C4E257F4}" type="presParOf" srcId="{3CABB75A-F627-431B-9BBB-F6BEAF65DD09}" destId="{07D55C2A-AB4A-42EF-B420-F6452EED3F2B}" srcOrd="0" destOrd="0" presId="urn:microsoft.com/office/officeart/2008/layout/VerticalCurvedList"/>
    <dgm:cxn modelId="{099B0006-80EE-434E-A8A5-C625A17E3EB9}" type="presParOf" srcId="{3CABB75A-F627-431B-9BBB-F6BEAF65DD09}" destId="{2800E2DE-2E7A-4756-9A24-B46E8C551A0B}" srcOrd="1" destOrd="0" presId="urn:microsoft.com/office/officeart/2008/layout/VerticalCurvedList"/>
    <dgm:cxn modelId="{32CEBB68-10E8-40E6-91A4-468C5F41F8F4}" type="presParOf" srcId="{3CABB75A-F627-431B-9BBB-F6BEAF65DD09}" destId="{0140A773-CB2C-4256-98C6-04BBA809AA99}" srcOrd="2" destOrd="0" presId="urn:microsoft.com/office/officeart/2008/layout/VerticalCurvedList"/>
    <dgm:cxn modelId="{E5E7E47D-169E-46C8-BC6D-3EEDCAE041CA}" type="presParOf" srcId="{3CABB75A-F627-431B-9BBB-F6BEAF65DD09}" destId="{EA53BC6F-6C71-43F8-971A-16CB9DEB05F2}" srcOrd="3" destOrd="0" presId="urn:microsoft.com/office/officeart/2008/layout/VerticalCurvedList"/>
    <dgm:cxn modelId="{660EDEE0-903F-4018-8050-541D42FAE712}" type="presParOf" srcId="{3697A765-8499-4815-96FE-3F7EB21E1132}" destId="{D3E5A8E4-5137-4D4D-A752-F224AE7B8C4D}" srcOrd="1" destOrd="0" presId="urn:microsoft.com/office/officeart/2008/layout/VerticalCurvedList"/>
    <dgm:cxn modelId="{842AA388-7DF5-4F07-BCB7-FA75E13F221E}" type="presParOf" srcId="{3697A765-8499-4815-96FE-3F7EB21E1132}" destId="{7AD272BA-8DEF-4207-916B-88C89FE337C7}" srcOrd="2" destOrd="0" presId="urn:microsoft.com/office/officeart/2008/layout/VerticalCurvedList"/>
    <dgm:cxn modelId="{E4939570-6530-4893-86B1-D4CE360DE5A7}" type="presParOf" srcId="{7AD272BA-8DEF-4207-916B-88C89FE337C7}" destId="{DC17D465-9454-40B1-8649-09FAABD18E41}" srcOrd="0" destOrd="0" presId="urn:microsoft.com/office/officeart/2008/layout/VerticalCurvedList"/>
    <dgm:cxn modelId="{D861F8DF-6546-45E0-AF4E-B4078E18EEA2}" type="presParOf" srcId="{3697A765-8499-4815-96FE-3F7EB21E1132}" destId="{A4B3C495-81E9-406D-B970-21264AE614D0}" srcOrd="3" destOrd="0" presId="urn:microsoft.com/office/officeart/2008/layout/VerticalCurvedList"/>
    <dgm:cxn modelId="{E1D5D832-DC52-4A0D-A929-0328D677B453}" type="presParOf" srcId="{3697A765-8499-4815-96FE-3F7EB21E1132}" destId="{BB8B0FAA-DE09-4209-9076-27486D3FE708}" srcOrd="4" destOrd="0" presId="urn:microsoft.com/office/officeart/2008/layout/VerticalCurvedList"/>
    <dgm:cxn modelId="{7BB2BF9D-5078-408F-B286-B90FF11BF837}" type="presParOf" srcId="{BB8B0FAA-DE09-4209-9076-27486D3FE708}" destId="{128B54C0-CB32-4B96-8084-E2233546BD08}" srcOrd="0" destOrd="0" presId="urn:microsoft.com/office/officeart/2008/layout/VerticalCurvedList"/>
    <dgm:cxn modelId="{4F63F8CA-E9E8-44E3-AF02-24BE9C291800}" type="presParOf" srcId="{3697A765-8499-4815-96FE-3F7EB21E1132}" destId="{719C09BE-20C5-4879-9875-543C0D3E5D18}" srcOrd="5" destOrd="0" presId="urn:microsoft.com/office/officeart/2008/layout/VerticalCurvedList"/>
    <dgm:cxn modelId="{34E4345F-1BB9-49BB-84AD-B9D15B0BB585}" type="presParOf" srcId="{3697A765-8499-4815-96FE-3F7EB21E1132}" destId="{66D8FD81-EA4F-4B19-A606-D6FBB4913A52}" srcOrd="6" destOrd="0" presId="urn:microsoft.com/office/officeart/2008/layout/VerticalCurvedList"/>
    <dgm:cxn modelId="{44017C8C-17CC-4601-8D12-6D4A98BF08F1}" type="presParOf" srcId="{66D8FD81-EA4F-4B19-A606-D6FBB4913A52}" destId="{D7086D84-6B4B-437A-B9C7-E8E65775375A}" srcOrd="0" destOrd="0" presId="urn:microsoft.com/office/officeart/2008/layout/VerticalCurvedList"/>
    <dgm:cxn modelId="{85C60166-1A6B-4606-99F8-AF8F8019A64C}" type="presParOf" srcId="{3697A765-8499-4815-96FE-3F7EB21E1132}" destId="{0A170AC1-9BD1-47D2-8DD2-8EA90EF9A477}" srcOrd="7" destOrd="0" presId="urn:microsoft.com/office/officeart/2008/layout/VerticalCurvedList"/>
    <dgm:cxn modelId="{DC6988D1-F9EA-45A8-AECA-FB2E54532388}" type="presParOf" srcId="{3697A765-8499-4815-96FE-3F7EB21E1132}" destId="{CEAB510A-9AF5-4E14-A919-23F693597993}" srcOrd="8" destOrd="0" presId="urn:microsoft.com/office/officeart/2008/layout/VerticalCurvedList"/>
    <dgm:cxn modelId="{E3AFD0F5-0E69-4150-A2F0-0A601D066EC6}" type="presParOf" srcId="{CEAB510A-9AF5-4E14-A919-23F693597993}" destId="{0350F85D-8E6E-4AD3-A9DE-1F5EADFDA1A8}" srcOrd="0" destOrd="0" presId="urn:microsoft.com/office/officeart/2008/layout/VerticalCurvedList"/>
    <dgm:cxn modelId="{647F3D6E-A954-448A-80D2-9D6B86A65AA4}" type="presParOf" srcId="{3697A765-8499-4815-96FE-3F7EB21E1132}" destId="{C4C7E6CB-69E5-4408-AEB8-57D4463679E0}" srcOrd="9" destOrd="0" presId="urn:microsoft.com/office/officeart/2008/layout/VerticalCurvedList"/>
    <dgm:cxn modelId="{1EAEA4EF-2255-4F9B-8ED4-66752C2F6B5D}" type="presParOf" srcId="{3697A765-8499-4815-96FE-3F7EB21E1132}" destId="{BE6AFB13-F66C-4611-B32E-53520D99D5D2}" srcOrd="10" destOrd="0" presId="urn:microsoft.com/office/officeart/2008/layout/VerticalCurvedList"/>
    <dgm:cxn modelId="{9CC79E88-0C72-48C5-A523-13A31F942275}" type="presParOf" srcId="{BE6AFB13-F66C-4611-B32E-53520D99D5D2}" destId="{119331A0-379B-447F-AEF9-8A6BD7818A4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0E2DE-2E7A-4756-9A24-B46E8C551A0B}">
      <dsp:nvSpPr>
        <dsp:cNvPr id="0" name=""/>
        <dsp:cNvSpPr/>
      </dsp:nvSpPr>
      <dsp:spPr>
        <a:xfrm>
          <a:off x="-5871339" y="-898546"/>
          <a:ext cx="6989804" cy="6989804"/>
        </a:xfrm>
        <a:prstGeom prst="blockArc">
          <a:avLst>
            <a:gd name="adj1" fmla="val 18900000"/>
            <a:gd name="adj2" fmla="val 2700000"/>
            <a:gd name="adj3" fmla="val 309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E5A8E4-5137-4D4D-A752-F224AE7B8C4D}">
      <dsp:nvSpPr>
        <dsp:cNvPr id="0" name=""/>
        <dsp:cNvSpPr/>
      </dsp:nvSpPr>
      <dsp:spPr>
        <a:xfrm>
          <a:off x="488838" y="324440"/>
          <a:ext cx="5929461" cy="6492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5379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1.</a:t>
          </a:r>
          <a:r>
            <a:rPr lang="zh-CN" altLang="en-US" sz="32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个人基本信息</a:t>
          </a:r>
          <a:endParaRPr lang="zh-CN" altLang="en-US" sz="32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88838" y="324440"/>
        <a:ext cx="5929461" cy="649296"/>
      </dsp:txXfrm>
    </dsp:sp>
    <dsp:sp modelId="{DC17D465-9454-40B1-8649-09FAABD18E41}">
      <dsp:nvSpPr>
        <dsp:cNvPr id="0" name=""/>
        <dsp:cNvSpPr/>
      </dsp:nvSpPr>
      <dsp:spPr>
        <a:xfrm>
          <a:off x="83027" y="243278"/>
          <a:ext cx="811620" cy="8116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3C495-81E9-406D-B970-21264AE614D0}">
      <dsp:nvSpPr>
        <dsp:cNvPr id="0" name=""/>
        <dsp:cNvSpPr/>
      </dsp:nvSpPr>
      <dsp:spPr>
        <a:xfrm>
          <a:off x="954105" y="1298074"/>
          <a:ext cx="5464194" cy="6492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5379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2.</a:t>
          </a:r>
          <a:r>
            <a:rPr lang="zh-CN" altLang="en-US" sz="32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教学工作</a:t>
          </a:r>
          <a:endParaRPr lang="zh-CN" altLang="en-US" sz="32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954105" y="1298074"/>
        <a:ext cx="5464194" cy="649296"/>
      </dsp:txXfrm>
    </dsp:sp>
    <dsp:sp modelId="{128B54C0-CB32-4B96-8084-E2233546BD08}">
      <dsp:nvSpPr>
        <dsp:cNvPr id="0" name=""/>
        <dsp:cNvSpPr/>
      </dsp:nvSpPr>
      <dsp:spPr>
        <a:xfrm>
          <a:off x="548294" y="1216912"/>
          <a:ext cx="811620" cy="8116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C09BE-20C5-4879-9875-543C0D3E5D18}">
      <dsp:nvSpPr>
        <dsp:cNvPr id="0" name=""/>
        <dsp:cNvSpPr/>
      </dsp:nvSpPr>
      <dsp:spPr>
        <a:xfrm>
          <a:off x="1096904" y="2271707"/>
          <a:ext cx="5321394" cy="6492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5379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3.</a:t>
          </a:r>
          <a:r>
            <a:rPr lang="zh-CN" altLang="en-US" sz="32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科研工作</a:t>
          </a:r>
          <a:endParaRPr lang="zh-CN" altLang="en-US" sz="32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096904" y="2271707"/>
        <a:ext cx="5321394" cy="649296"/>
      </dsp:txXfrm>
    </dsp:sp>
    <dsp:sp modelId="{D7086D84-6B4B-437A-B9C7-E8E65775375A}">
      <dsp:nvSpPr>
        <dsp:cNvPr id="0" name=""/>
        <dsp:cNvSpPr/>
      </dsp:nvSpPr>
      <dsp:spPr>
        <a:xfrm>
          <a:off x="691094" y="2190545"/>
          <a:ext cx="811620" cy="8116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170AC1-9BD1-47D2-8DD2-8EA90EF9A477}">
      <dsp:nvSpPr>
        <dsp:cNvPr id="0" name=""/>
        <dsp:cNvSpPr/>
      </dsp:nvSpPr>
      <dsp:spPr>
        <a:xfrm>
          <a:off x="954105" y="3245341"/>
          <a:ext cx="5464194" cy="6492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5379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4.</a:t>
          </a:r>
          <a:r>
            <a:rPr lang="zh-CN" altLang="en-US" sz="32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合同履行情况</a:t>
          </a:r>
          <a:endParaRPr lang="zh-CN" altLang="en-US" sz="32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954105" y="3245341"/>
        <a:ext cx="5464194" cy="649296"/>
      </dsp:txXfrm>
    </dsp:sp>
    <dsp:sp modelId="{0350F85D-8E6E-4AD3-A9DE-1F5EADFDA1A8}">
      <dsp:nvSpPr>
        <dsp:cNvPr id="0" name=""/>
        <dsp:cNvSpPr/>
      </dsp:nvSpPr>
      <dsp:spPr>
        <a:xfrm>
          <a:off x="548294" y="3164179"/>
          <a:ext cx="811620" cy="8116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C7E6CB-69E5-4408-AEB8-57D4463679E0}">
      <dsp:nvSpPr>
        <dsp:cNvPr id="0" name=""/>
        <dsp:cNvSpPr/>
      </dsp:nvSpPr>
      <dsp:spPr>
        <a:xfrm>
          <a:off x="488838" y="4218974"/>
          <a:ext cx="5929461" cy="6492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5379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5.</a:t>
          </a:r>
          <a:r>
            <a:rPr lang="zh-CN" altLang="en-US" sz="32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下一步工作目标</a:t>
          </a:r>
          <a:endParaRPr lang="zh-CN" altLang="en-US" sz="32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88838" y="4218974"/>
        <a:ext cx="5929461" cy="649296"/>
      </dsp:txXfrm>
    </dsp:sp>
    <dsp:sp modelId="{119331A0-379B-447F-AEF9-8A6BD7818A43}">
      <dsp:nvSpPr>
        <dsp:cNvPr id="0" name=""/>
        <dsp:cNvSpPr/>
      </dsp:nvSpPr>
      <dsp:spPr>
        <a:xfrm>
          <a:off x="83027" y="4137812"/>
          <a:ext cx="811620" cy="8116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DCC18-A1DB-4132-AD95-9C29037CEA09}" type="datetimeFigureOut">
              <a:rPr lang="zh-CN" altLang="en-US" smtClean="0"/>
              <a:t>2016/9/2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2A213-E0E7-47BA-9012-C1033DF6A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668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210774" y="243071"/>
            <a:ext cx="8748031" cy="6380197"/>
            <a:chOff x="281032" y="243070"/>
            <a:chExt cx="11664041" cy="6380197"/>
          </a:xfrm>
        </p:grpSpPr>
        <p:sp>
          <p:nvSpPr>
            <p:cNvPr id="66" name="任意多边形 65"/>
            <p:cNvSpPr/>
            <p:nvPr/>
          </p:nvSpPr>
          <p:spPr>
            <a:xfrm>
              <a:off x="281032" y="243070"/>
              <a:ext cx="9125961" cy="5890171"/>
            </a:xfrm>
            <a:custGeom>
              <a:avLst/>
              <a:gdLst>
                <a:gd name="connsiteX0" fmla="*/ 0 w 9125961"/>
                <a:gd name="connsiteY0" fmla="*/ 0 h 5890171"/>
                <a:gd name="connsiteX1" fmla="*/ 9125961 w 9125961"/>
                <a:gd name="connsiteY1" fmla="*/ 0 h 5890171"/>
                <a:gd name="connsiteX2" fmla="*/ 3055475 w 9125961"/>
                <a:gd name="connsiteY2" fmla="*/ 5890171 h 5890171"/>
                <a:gd name="connsiteX3" fmla="*/ 0 w 9125961"/>
                <a:gd name="connsiteY3" fmla="*/ 2834696 h 5890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5961" h="5890171">
                  <a:moveTo>
                    <a:pt x="0" y="0"/>
                  </a:moveTo>
                  <a:lnTo>
                    <a:pt x="9125961" y="0"/>
                  </a:lnTo>
                  <a:lnTo>
                    <a:pt x="3055475" y="5890171"/>
                  </a:lnTo>
                  <a:lnTo>
                    <a:pt x="0" y="2834696"/>
                  </a:lnTo>
                  <a:close/>
                </a:path>
              </a:pathLst>
            </a:custGeom>
            <a:solidFill>
              <a:srgbClr val="E0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7" name="任意多边形 66"/>
            <p:cNvSpPr/>
            <p:nvPr/>
          </p:nvSpPr>
          <p:spPr>
            <a:xfrm flipH="1" flipV="1">
              <a:off x="3336391" y="243070"/>
              <a:ext cx="8608682" cy="6380197"/>
            </a:xfrm>
            <a:custGeom>
              <a:avLst/>
              <a:gdLst>
                <a:gd name="connsiteX0" fmla="*/ 2550447 w 8608682"/>
                <a:gd name="connsiteY0" fmla="*/ 6380197 h 6380197"/>
                <a:gd name="connsiteX1" fmla="*/ 0 w 8608682"/>
                <a:gd name="connsiteY1" fmla="*/ 6380197 h 6380197"/>
                <a:gd name="connsiteX2" fmla="*/ 0 w 8608682"/>
                <a:gd name="connsiteY2" fmla="*/ 0 h 6380197"/>
                <a:gd name="connsiteX3" fmla="*/ 8106769 w 8608682"/>
                <a:gd name="connsiteY3" fmla="*/ 0 h 6380197"/>
                <a:gd name="connsiteX4" fmla="*/ 8608682 w 8608682"/>
                <a:gd name="connsiteY4" fmla="*/ 501914 h 638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08682" h="6380197">
                  <a:moveTo>
                    <a:pt x="2550447" y="6380197"/>
                  </a:moveTo>
                  <a:lnTo>
                    <a:pt x="0" y="6380197"/>
                  </a:lnTo>
                  <a:lnTo>
                    <a:pt x="0" y="0"/>
                  </a:lnTo>
                  <a:lnTo>
                    <a:pt x="8106769" y="0"/>
                  </a:lnTo>
                  <a:lnTo>
                    <a:pt x="8608682" y="50191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68" name="直角三角形 67"/>
          <p:cNvSpPr/>
          <p:nvPr/>
        </p:nvSpPr>
        <p:spPr>
          <a:xfrm>
            <a:off x="0" y="3133383"/>
            <a:ext cx="2795286" cy="3727048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任意多边形 70"/>
          <p:cNvSpPr/>
          <p:nvPr/>
        </p:nvSpPr>
        <p:spPr>
          <a:xfrm>
            <a:off x="210774" y="3072964"/>
            <a:ext cx="2654046" cy="3538728"/>
          </a:xfrm>
          <a:custGeom>
            <a:avLst/>
            <a:gdLst>
              <a:gd name="connsiteX0" fmla="*/ 0 w 3538728"/>
              <a:gd name="connsiteY0" fmla="*/ 0 h 3538728"/>
              <a:gd name="connsiteX1" fmla="*/ 3538728 w 3538728"/>
              <a:gd name="connsiteY1" fmla="*/ 3538728 h 3538728"/>
              <a:gd name="connsiteX2" fmla="*/ 3405621 w 3538728"/>
              <a:gd name="connsiteY2" fmla="*/ 3538728 h 3538728"/>
              <a:gd name="connsiteX3" fmla="*/ 0 w 3538728"/>
              <a:gd name="connsiteY3" fmla="*/ 133107 h 35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8728" h="3538728">
                <a:moveTo>
                  <a:pt x="0" y="0"/>
                </a:moveTo>
                <a:lnTo>
                  <a:pt x="3538728" y="3538728"/>
                </a:lnTo>
                <a:lnTo>
                  <a:pt x="3405621" y="3538728"/>
                </a:lnTo>
                <a:lnTo>
                  <a:pt x="0" y="13310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 Friday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5144447" y="3399365"/>
            <a:ext cx="3235388" cy="411460"/>
          </a:xfrm>
          <a:noFill/>
        </p:spPr>
        <p:txBody>
          <a:bodyPr>
            <a:noAutofit/>
          </a:bodyPr>
          <a:lstStyle>
            <a:lvl1pPr marL="0" indent="0" algn="r">
              <a:buNone/>
              <a:defRPr sz="2000" b="0">
                <a:solidFill>
                  <a:schemeClr val="tx1">
                    <a:lumMod val="50000"/>
                  </a:schemeClr>
                </a:solidFill>
                <a:effectLst/>
                <a:latin typeface="+mn-ea"/>
                <a:ea typeface="+mn-ea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502294" y="2324100"/>
            <a:ext cx="5877541" cy="966758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defRPr sz="3200" b="1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cxnSp>
        <p:nvCxnSpPr>
          <p:cNvPr id="73" name="直接连接符 72"/>
          <p:cNvCxnSpPr/>
          <p:nvPr/>
        </p:nvCxnSpPr>
        <p:spPr>
          <a:xfrm>
            <a:off x="2502294" y="3288054"/>
            <a:ext cx="588000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5144447" y="3916548"/>
            <a:ext cx="32440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直角三角形 15"/>
          <p:cNvSpPr/>
          <p:nvPr/>
        </p:nvSpPr>
        <p:spPr>
          <a:xfrm rot="18914386">
            <a:off x="7191548" y="-651683"/>
            <a:ext cx="1296133" cy="1296133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8914386">
            <a:off x="7454949" y="146231"/>
            <a:ext cx="769329" cy="769329"/>
          </a:xfrm>
          <a:custGeom>
            <a:avLst/>
            <a:gdLst>
              <a:gd name="connsiteX0" fmla="*/ 0 w 1296133"/>
              <a:gd name="connsiteY0" fmla="*/ 0 h 1296133"/>
              <a:gd name="connsiteX1" fmla="*/ 63602 w 1296133"/>
              <a:gd name="connsiteY1" fmla="*/ 63602 h 1296133"/>
              <a:gd name="connsiteX2" fmla="*/ 63602 w 1296133"/>
              <a:gd name="connsiteY2" fmla="*/ 1231995 h 1296133"/>
              <a:gd name="connsiteX3" fmla="*/ 1231995 w 1296133"/>
              <a:gd name="connsiteY3" fmla="*/ 1231995 h 1296133"/>
              <a:gd name="connsiteX4" fmla="*/ 1296133 w 1296133"/>
              <a:gd name="connsiteY4" fmla="*/ 1296133 h 1296133"/>
              <a:gd name="connsiteX5" fmla="*/ 0 w 1296133"/>
              <a:gd name="connsiteY5" fmla="*/ 1296133 h 1296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6133" h="1296133">
                <a:moveTo>
                  <a:pt x="0" y="0"/>
                </a:moveTo>
                <a:lnTo>
                  <a:pt x="63602" y="63602"/>
                </a:lnTo>
                <a:lnTo>
                  <a:pt x="63602" y="1231995"/>
                </a:lnTo>
                <a:lnTo>
                  <a:pt x="1231995" y="1231995"/>
                </a:lnTo>
                <a:lnTo>
                  <a:pt x="1296133" y="1296133"/>
                </a:lnTo>
                <a:lnTo>
                  <a:pt x="0" y="129613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8576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 Friday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16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9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3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 Friday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74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8650" y="86920"/>
            <a:ext cx="8139644" cy="79601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 Friday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263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8" y="2108203"/>
            <a:ext cx="5995988" cy="1235075"/>
          </a:xfrm>
        </p:spPr>
        <p:txBody>
          <a:bodyPr anchor="b">
            <a:normAutofit/>
          </a:bodyPr>
          <a:lstStyle>
            <a:lvl1pPr algn="ctr">
              <a:defRPr sz="2025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1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 Friday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6973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 Friday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82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8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8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 Friday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5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 Friday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563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 Friday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56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533402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2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4" y="2133602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 Friday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03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0"/>
            <a:ext cx="462915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 Friday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47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210312"/>
            <a:ext cx="555498" cy="512064"/>
            <a:chOff x="0" y="192024"/>
            <a:chExt cx="740664" cy="512064"/>
          </a:xfrm>
        </p:grpSpPr>
        <p:sp>
          <p:nvSpPr>
            <p:cNvPr id="19" name="矩形 18"/>
            <p:cNvSpPr/>
            <p:nvPr/>
          </p:nvSpPr>
          <p:spPr>
            <a:xfrm>
              <a:off x="0" y="192024"/>
              <a:ext cx="576072" cy="51206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矩形 19"/>
            <p:cNvSpPr/>
            <p:nvPr/>
          </p:nvSpPr>
          <p:spPr>
            <a:xfrm>
              <a:off x="630936" y="192024"/>
              <a:ext cx="109728" cy="512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" y="4394201"/>
            <a:ext cx="1865444" cy="2466231"/>
            <a:chOff x="0" y="3072964"/>
            <a:chExt cx="3819760" cy="3787467"/>
          </a:xfrm>
        </p:grpSpPr>
        <p:sp>
          <p:nvSpPr>
            <p:cNvPr id="22" name="直角三角形 21"/>
            <p:cNvSpPr/>
            <p:nvPr userDrawn="1"/>
          </p:nvSpPr>
          <p:spPr>
            <a:xfrm>
              <a:off x="0" y="3133383"/>
              <a:ext cx="3727048" cy="3727048"/>
            </a:xfrm>
            <a:prstGeom prst="rt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任意多边形 22"/>
            <p:cNvSpPr/>
            <p:nvPr userDrawn="1"/>
          </p:nvSpPr>
          <p:spPr>
            <a:xfrm>
              <a:off x="281032" y="3072964"/>
              <a:ext cx="3538728" cy="3538728"/>
            </a:xfrm>
            <a:custGeom>
              <a:avLst/>
              <a:gdLst>
                <a:gd name="connsiteX0" fmla="*/ 0 w 3538728"/>
                <a:gd name="connsiteY0" fmla="*/ 0 h 3538728"/>
                <a:gd name="connsiteX1" fmla="*/ 3538728 w 3538728"/>
                <a:gd name="connsiteY1" fmla="*/ 3538728 h 3538728"/>
                <a:gd name="connsiteX2" fmla="*/ 3405621 w 3538728"/>
                <a:gd name="connsiteY2" fmla="*/ 3538728 h 3538728"/>
                <a:gd name="connsiteX3" fmla="*/ 0 w 3538728"/>
                <a:gd name="connsiteY3" fmla="*/ 133107 h 3538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8728" h="3538728">
                  <a:moveTo>
                    <a:pt x="0" y="0"/>
                  </a:moveTo>
                  <a:lnTo>
                    <a:pt x="3538728" y="3538728"/>
                  </a:lnTo>
                  <a:lnTo>
                    <a:pt x="3405621" y="3538728"/>
                  </a:lnTo>
                  <a:lnTo>
                    <a:pt x="0" y="13310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2016/9/2 Friday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28650" y="1133475"/>
            <a:ext cx="8139644" cy="5254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8650" y="124697"/>
            <a:ext cx="7783477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9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271463" indent="-271463" algn="just" defTabSz="51435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accent1"/>
        </a:buClr>
        <a:buSzPct val="50000"/>
        <a:buFont typeface="Wingdings" panose="05000000000000000000" pitchFamily="2" charset="2"/>
        <a:buChar char="u"/>
        <a:defRPr lang="zh-CN" altLang="en-US" sz="2400" kern="1200" baseline="0" dirty="0" smtClean="0">
          <a:solidFill>
            <a:schemeClr val="accent1"/>
          </a:solidFill>
          <a:latin typeface="+mj-ea"/>
          <a:ea typeface="+mj-ea"/>
          <a:cs typeface="+mn-cs"/>
        </a:defRPr>
      </a:lvl1pPr>
      <a:lvl2pPr marL="271463" indent="-271463" algn="just" defTabSz="514350" rtl="0" eaLnBrk="1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2987824" y="3501008"/>
            <a:ext cx="5112567" cy="475388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汇报人</a:t>
            </a:r>
            <a:r>
              <a:rPr lang="zh-CN" altLang="en-US" sz="1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：李臻</a:t>
            </a:r>
            <a:endParaRPr lang="en-US" altLang="zh-CN" sz="18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1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中国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海洋大学信息科学与工程</a:t>
            </a:r>
            <a:r>
              <a:rPr lang="zh-CN" altLang="en-US" sz="1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学院</a:t>
            </a:r>
            <a:endParaRPr lang="en-US" altLang="zh-CN" sz="18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1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计算机科学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与技术</a:t>
            </a:r>
            <a:r>
              <a:rPr lang="zh-CN" altLang="en-US" sz="1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</a:t>
            </a:r>
            <a:endParaRPr lang="en-US" altLang="zh-CN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述职报告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65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合同履行情况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80481"/>
              </p:ext>
            </p:extLst>
          </p:nvPr>
        </p:nvGraphicFramePr>
        <p:xfrm>
          <a:off x="251520" y="908720"/>
          <a:ext cx="8712969" cy="573739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12806"/>
                <a:gridCol w="3399762"/>
                <a:gridCol w="3600401"/>
              </a:tblGrid>
              <a:tr h="3365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职责分类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考核指标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完成情况</a:t>
                      </a:r>
                      <a:endParaRPr lang="zh-CN" altLang="en-US" sz="14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33798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聘期内拟完成的教学工作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l"/>
                      </a:pP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年均本科生课程</a:t>
                      </a: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门</a:t>
                      </a: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64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学时</a:t>
                      </a:r>
                      <a:endParaRPr lang="en-US" altLang="zh-CN" sz="14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285750" indent="-285750">
                        <a:buFont typeface="Wingdings" pitchFamily="2" charset="2"/>
                        <a:buChar char="l"/>
                      </a:pP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指导本科毕业设计</a:t>
                      </a: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人</a:t>
                      </a:r>
                      <a:endParaRPr lang="en-US" altLang="zh-CN" sz="14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285750" indent="-285750">
                        <a:buFont typeface="Wingdings" pitchFamily="2" charset="2"/>
                        <a:buChar char="l"/>
                      </a:pP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指导本科生研究发展计划</a:t>
                      </a: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项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本科生课程年均</a:t>
                      </a: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104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学时</a:t>
                      </a:r>
                      <a:endParaRPr lang="en-US" altLang="zh-CN" sz="14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研究生课程年均</a:t>
                      </a: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34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学时</a:t>
                      </a:r>
                      <a:endParaRPr lang="en-US" altLang="zh-CN" sz="14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协助指导硕士生</a:t>
                      </a: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人，博士生</a:t>
                      </a: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人</a:t>
                      </a:r>
                      <a:endParaRPr lang="en-US" altLang="zh-CN" sz="14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指导本科毕业设计</a:t>
                      </a: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人</a:t>
                      </a:r>
                      <a:endParaRPr lang="en-US" altLang="zh-CN" sz="14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指导本科</a:t>
                      </a: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SRDP 1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项，国创</a:t>
                      </a: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项</a:t>
                      </a:r>
                      <a:endParaRPr lang="en-US" altLang="zh-CN" sz="14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457526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聘期内拟完成的科研、教研项目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l"/>
                      </a:pP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主持国家级项目</a:t>
                      </a: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项，经费</a:t>
                      </a: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万元</a:t>
                      </a:r>
                      <a:endParaRPr lang="en-US" altLang="zh-CN" sz="14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主持国家自然科学基金（青年科学基金）</a:t>
                      </a: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项，</a:t>
                      </a: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万元</a:t>
                      </a:r>
                      <a:endParaRPr lang="en-US" altLang="zh-CN" sz="14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zh-CN" altLang="en-US" sz="1400" kern="1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主持</a:t>
                      </a:r>
                      <a:r>
                        <a:rPr lang="zh-CN" altLang="zh-CN" sz="1400" kern="1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中央高校基本科研业务费专项</a:t>
                      </a:r>
                      <a:r>
                        <a:rPr lang="en-US" altLang="zh-CN" sz="1400" kern="1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1400" kern="1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项，</a:t>
                      </a:r>
                      <a:r>
                        <a:rPr lang="en-US" altLang="zh-CN" sz="1400" kern="1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r>
                        <a:rPr lang="zh-CN" altLang="en-US" sz="1400" kern="1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万元</a:t>
                      </a:r>
                      <a:endParaRPr lang="en-US" altLang="zh-CN" sz="1400" kern="12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zh-CN" altLang="en-US" sz="1400" kern="1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作为学校负责人承担山东省重大专项</a:t>
                      </a:r>
                      <a:r>
                        <a:rPr lang="en-US" altLang="zh-CN" sz="1400" kern="1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zh-CN" altLang="en-US" sz="1400" kern="1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项，共计</a:t>
                      </a:r>
                      <a:r>
                        <a:rPr lang="en-US" altLang="zh-CN" sz="1400" kern="1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90</a:t>
                      </a:r>
                      <a:r>
                        <a:rPr lang="zh-CN" altLang="en-US" sz="1400" kern="1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万元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8612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聘期内拟完成的教学科研成果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l"/>
                      </a:pP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发表学术论文</a:t>
                      </a: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篇，其中</a:t>
                      </a: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SCI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收录</a:t>
                      </a: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篇，</a:t>
                      </a: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EI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收录</a:t>
                      </a: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篇</a:t>
                      </a:r>
                      <a:endParaRPr lang="en-US" altLang="zh-CN" sz="14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发表学术论文</a:t>
                      </a: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篇，其中</a:t>
                      </a: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SCI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收录</a:t>
                      </a: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篇，</a:t>
                      </a: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EI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收录</a:t>
                      </a: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篇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198943"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聘期内拟完成的学科与实验室建设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zh-CN" sz="1400" kern="1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各级、各类学术组织任职及举办或参加国内外学术活动情况</a:t>
                      </a:r>
                      <a:r>
                        <a:rPr lang="zh-CN" altLang="en-US" sz="1400" kern="1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，一般成员</a:t>
                      </a:r>
                      <a:r>
                        <a:rPr lang="en-US" altLang="zh-CN" sz="1400" kern="1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zh-CN" altLang="en-US" sz="1400" kern="1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项</a:t>
                      </a:r>
                      <a:endParaRPr lang="en-US" altLang="zh-CN" sz="1400" kern="12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zh-CN" sz="1400" kern="1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其他与学科和实验室建设相关的工作（含各类资质申请与认证及社会服务等）</a:t>
                      </a:r>
                      <a:r>
                        <a:rPr lang="zh-CN" altLang="en-US" sz="1400" kern="1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，一般成员</a:t>
                      </a:r>
                      <a:r>
                        <a:rPr lang="en-US" altLang="zh-CN" sz="1400" kern="1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1400" kern="1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项</a:t>
                      </a:r>
                      <a:endParaRPr lang="zh-CN" altLang="zh-CN" sz="1400" kern="12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285750" indent="-285750">
                        <a:buFont typeface="Wingdings" pitchFamily="2" charset="2"/>
                        <a:buChar char="l"/>
                      </a:pPr>
                      <a:r>
                        <a:rPr lang="zh-CN" altLang="zh-CN" sz="1400" kern="1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其他公益性工作（含行政、党务、工会、班主任工作等）</a:t>
                      </a:r>
                      <a:r>
                        <a:rPr lang="zh-CN" altLang="en-US" sz="1400" kern="1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，一般成员</a:t>
                      </a:r>
                      <a:r>
                        <a:rPr lang="en-US" altLang="zh-CN" sz="1400" kern="1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1400" kern="1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项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参与</a:t>
                      </a: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2015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年</a:t>
                      </a: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985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建设情况总结、验收材料撰写</a:t>
                      </a:r>
                      <a:endParaRPr lang="en-US" altLang="zh-CN" sz="14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n-US" altLang="zh-CN" sz="1400" kern="1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2014</a:t>
                      </a:r>
                      <a:r>
                        <a:rPr lang="zh-CN" altLang="en-US" sz="1400" kern="1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年参加第四届信息物理云计算国际会议（日本大坂）</a:t>
                      </a:r>
                      <a:endParaRPr lang="en-US" altLang="zh-CN" sz="1400" kern="12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n-US" altLang="zh-CN" sz="1400" kern="1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2016</a:t>
                      </a:r>
                      <a:r>
                        <a:rPr lang="zh-CN" altLang="en-US" sz="1400" kern="1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年参加智能无线传能研讨会（美国匹兹堡）</a:t>
                      </a:r>
                      <a:endParaRPr lang="en-US" altLang="zh-CN" sz="1400" kern="12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n-US" altLang="zh-CN" sz="1400" kern="1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2015</a:t>
                      </a:r>
                      <a:r>
                        <a:rPr lang="zh-CN" altLang="en-US" sz="1400" kern="1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年参加保密学科建设讨论会（上海）</a:t>
                      </a:r>
                      <a:endParaRPr lang="en-US" altLang="zh-CN" sz="1400" kern="12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n-US" altLang="zh-CN" sz="1400" kern="1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2016</a:t>
                      </a:r>
                      <a:r>
                        <a:rPr lang="zh-CN" altLang="en-US" sz="1400" kern="1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年参加保密学科建设讨论会（成都）</a:t>
                      </a:r>
                      <a:endParaRPr lang="en-US" altLang="zh-CN" sz="1400" kern="12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zh-CN" altLang="en-US" sz="1400" kern="1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担任</a:t>
                      </a:r>
                      <a:r>
                        <a:rPr lang="en-US" altLang="zh-CN" sz="1400" kern="1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2016</a:t>
                      </a:r>
                      <a:r>
                        <a:rPr lang="zh-CN" altLang="en-US" sz="1400" kern="1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级计算机</a:t>
                      </a:r>
                      <a:r>
                        <a:rPr lang="en-US" altLang="zh-CN" sz="1400" kern="1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lang="zh-CN" altLang="en-US" sz="1400" kern="1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班班主任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0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下一步工作目标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在院系的整体布局和安排下，积极做好科研和教学工作，积极参加院系组织的各项活动，具体目标包括：</a:t>
            </a:r>
            <a:endParaRPr lang="en-US" altLang="zh-CN" dirty="0">
              <a:ln w="1905"/>
              <a:solidFill>
                <a:srgbClr val="C0000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  <a:p>
            <a:pPr marL="0" indent="0">
              <a:buNone/>
            </a:pPr>
            <a:r>
              <a:rPr lang="zh-CN" altLang="zh-CN" dirty="0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dirty="0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）申请省级及以上科研项目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dirty="0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项。</a:t>
            </a:r>
          </a:p>
          <a:p>
            <a:pPr marL="0" indent="0">
              <a:buNone/>
            </a:pPr>
            <a:r>
              <a:rPr lang="zh-CN" altLang="zh-CN" dirty="0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dirty="0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）发表</a:t>
            </a:r>
            <a:r>
              <a:rPr lang="en-US" altLang="zh-CN" dirty="0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SCI/EI</a:t>
            </a:r>
            <a:r>
              <a:rPr lang="zh-CN" altLang="zh-CN" dirty="0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dirty="0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篇。</a:t>
            </a:r>
          </a:p>
          <a:p>
            <a:pPr marL="0" indent="0">
              <a:buNone/>
            </a:pPr>
            <a:r>
              <a:rPr lang="zh-CN" altLang="zh-CN" dirty="0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zh-CN" dirty="0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）申请专利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dirty="0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项。</a:t>
            </a:r>
          </a:p>
          <a:p>
            <a:pPr marL="0" indent="0">
              <a:buNone/>
            </a:pPr>
            <a:r>
              <a:rPr lang="zh-CN" altLang="zh-CN" dirty="0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zh-CN" dirty="0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）培养硕士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1-2</a:t>
            </a:r>
            <a:r>
              <a:rPr lang="zh-CN" altLang="zh-CN" dirty="0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名。</a:t>
            </a:r>
          </a:p>
          <a:p>
            <a:pPr marL="0" indent="0">
              <a:buNone/>
            </a:pPr>
            <a:r>
              <a:rPr lang="zh-CN" altLang="zh-CN" dirty="0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zh-CN" dirty="0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）每年承担本科生课程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dirty="0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门，研究生课程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dirty="0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门。</a:t>
            </a:r>
            <a:endParaRPr lang="en-US" altLang="zh-CN" dirty="0">
              <a:ln w="1905"/>
              <a:solidFill>
                <a:srgbClr val="006699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707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汇报提纲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128890"/>
              </p:ext>
            </p:extLst>
          </p:nvPr>
        </p:nvGraphicFramePr>
        <p:xfrm>
          <a:off x="1249039" y="1027113"/>
          <a:ext cx="6491313" cy="5192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409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个人基本信息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095155"/>
              </p:ext>
            </p:extLst>
          </p:nvPr>
        </p:nvGraphicFramePr>
        <p:xfrm>
          <a:off x="628650" y="980730"/>
          <a:ext cx="8191822" cy="5688632"/>
        </p:xfrm>
        <a:graphic>
          <a:graphicData uri="http://schemas.openxmlformats.org/drawingml/2006/table">
            <a:tbl>
              <a:tblPr bandCol="1">
                <a:tableStyleId>{BDBED569-4797-4DF1-A0F4-6AAB3CD982D8}</a:tableStyleId>
              </a:tblPr>
              <a:tblGrid>
                <a:gridCol w="4095911"/>
                <a:gridCol w="4095911"/>
              </a:tblGrid>
              <a:tr h="5471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姓名</a:t>
                      </a:r>
                      <a:endParaRPr lang="zh-CN" altLang="en-US" sz="16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李臻</a:t>
                      </a:r>
                      <a:endParaRPr lang="zh-CN" altLang="en-US" sz="16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</a:tr>
              <a:tr h="5471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出生年月</a:t>
                      </a:r>
                      <a:endParaRPr lang="zh-CN" altLang="en-US" sz="16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1985</a:t>
                      </a:r>
                      <a:r>
                        <a:rPr lang="zh-CN" altLang="en-US" sz="16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年</a:t>
                      </a:r>
                      <a:r>
                        <a:rPr lang="en-US" altLang="zh-CN" sz="16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16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月</a:t>
                      </a:r>
                      <a:endParaRPr lang="zh-CN" altLang="en-US" sz="16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</a:tr>
              <a:tr h="7644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院系</a:t>
                      </a:r>
                      <a:endParaRPr lang="zh-CN" altLang="en-US" sz="16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信息科学与工程学院</a:t>
                      </a:r>
                      <a:endParaRPr lang="en-US" altLang="zh-CN" sz="1600" b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计算机科学与技术系</a:t>
                      </a:r>
                      <a:endParaRPr lang="en-US" altLang="zh-CN" sz="1600" b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</a:tr>
              <a:tr h="5471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岗位</a:t>
                      </a:r>
                      <a:endParaRPr lang="zh-CN" altLang="en-US" sz="16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讲师二级、师资博士后</a:t>
                      </a:r>
                      <a:endParaRPr lang="zh-CN" altLang="en-US" sz="16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</a:tr>
              <a:tr h="5471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合作导师</a:t>
                      </a:r>
                      <a:endParaRPr lang="zh-CN" altLang="en-US" sz="16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孙民贵教授</a:t>
                      </a:r>
                      <a:endParaRPr lang="zh-CN" altLang="en-US" sz="16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</a:tr>
              <a:tr h="5471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学历</a:t>
                      </a:r>
                      <a:endParaRPr lang="zh-CN" altLang="en-US" sz="16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博士研究生</a:t>
                      </a:r>
                      <a:endParaRPr lang="zh-CN" altLang="en-US" sz="16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</a:tr>
              <a:tr h="5471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毕业院校</a:t>
                      </a:r>
                      <a:endParaRPr lang="zh-CN" altLang="en-US" sz="16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中国海洋大学</a:t>
                      </a:r>
                      <a:endParaRPr lang="zh-CN" altLang="en-US" sz="16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</a:tr>
              <a:tr h="5471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专业</a:t>
                      </a:r>
                      <a:endParaRPr lang="zh-CN" altLang="en-US" sz="16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计算机应用技术</a:t>
                      </a:r>
                      <a:endParaRPr lang="zh-CN" altLang="en-US" sz="16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</a:tr>
              <a:tr h="5471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研究方向</a:t>
                      </a:r>
                      <a:endParaRPr lang="zh-CN" altLang="en-US" sz="16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智能物联网、模式识别</a:t>
                      </a:r>
                      <a:endParaRPr lang="zh-CN" altLang="en-US" sz="16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</a:tr>
              <a:tr h="5471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聘期</a:t>
                      </a:r>
                      <a:endParaRPr lang="zh-CN" altLang="en-US" sz="16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2014</a:t>
                      </a:r>
                      <a:r>
                        <a:rPr lang="zh-CN" altLang="en-US" sz="16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年</a:t>
                      </a:r>
                      <a:r>
                        <a:rPr lang="en-US" altLang="zh-CN" sz="16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16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月</a:t>
                      </a:r>
                      <a:r>
                        <a:rPr lang="en-US" altLang="zh-CN" sz="16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—2016</a:t>
                      </a:r>
                      <a:r>
                        <a:rPr lang="zh-CN" altLang="en-US" sz="16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年</a:t>
                      </a:r>
                      <a:r>
                        <a:rPr lang="en-US" altLang="zh-CN" sz="16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16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月</a:t>
                      </a:r>
                      <a:endParaRPr lang="zh-CN" altLang="en-US" sz="16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06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教学工作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1</a:t>
            </a:r>
            <a:r>
              <a:rPr lang="zh-CN" altLang="en-US" sz="2800" dirty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、承担本科和研究生课程：</a:t>
            </a:r>
            <a:r>
              <a:rPr lang="zh-CN" altLang="en-US" dirty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聘期内承担 </a:t>
            </a:r>
            <a:r>
              <a:rPr lang="en-US" altLang="zh-CN" dirty="0" smtClean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3 </a:t>
            </a:r>
            <a:r>
              <a:rPr lang="zh-CN" altLang="en-US" dirty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门本科生课程 </a:t>
            </a:r>
            <a:r>
              <a:rPr lang="en-US" altLang="zh-CN" dirty="0" smtClean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1 </a:t>
            </a:r>
            <a:r>
              <a:rPr lang="zh-CN" altLang="en-US" dirty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门研究生课程的教学，本科生课程</a:t>
            </a:r>
            <a:r>
              <a:rPr lang="zh-CN" altLang="en-US" dirty="0" smtClean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年均</a:t>
            </a:r>
            <a:r>
              <a:rPr lang="en-US" altLang="zh-CN" dirty="0" smtClean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104</a:t>
            </a:r>
            <a:r>
              <a:rPr lang="zh-CN" altLang="en-US" dirty="0" smtClean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学时</a:t>
            </a:r>
            <a:r>
              <a:rPr lang="zh-CN" altLang="en-US" dirty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，研究生课程</a:t>
            </a:r>
            <a:r>
              <a:rPr lang="zh-CN" altLang="en-US" dirty="0" smtClean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年均</a:t>
            </a:r>
            <a:r>
              <a:rPr lang="en-US" altLang="zh-CN" dirty="0" smtClean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34</a:t>
            </a:r>
            <a:r>
              <a:rPr lang="zh-CN" altLang="en-US" dirty="0" smtClean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学时</a:t>
            </a:r>
            <a:r>
              <a:rPr lang="zh-CN" altLang="en-US" dirty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。</a:t>
            </a:r>
            <a:endParaRPr lang="en-US" altLang="zh-CN" dirty="0">
              <a:ln w="1905"/>
              <a:solidFill>
                <a:srgbClr val="0070C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858509"/>
              </p:ext>
            </p:extLst>
          </p:nvPr>
        </p:nvGraphicFramePr>
        <p:xfrm>
          <a:off x="827584" y="2564904"/>
          <a:ext cx="7932314" cy="4032447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469011"/>
                <a:gridCol w="3818909"/>
                <a:gridCol w="1469011"/>
                <a:gridCol w="1175383"/>
              </a:tblGrid>
              <a:tr h="57579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学年及学期</a:t>
                      </a:r>
                      <a:endParaRPr lang="zh-CN" sz="1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课程名称以及其它教学任务</a:t>
                      </a:r>
                      <a:endParaRPr lang="zh-CN" sz="1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课程类型</a:t>
                      </a:r>
                      <a:endParaRPr lang="zh-CN" sz="1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学时数</a:t>
                      </a:r>
                      <a:endParaRPr lang="zh-CN" sz="1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4320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2014/</a:t>
                      </a:r>
                      <a:r>
                        <a:rPr lang="zh-CN" sz="14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第一学期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计算机网络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本科生课程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64</a:t>
                      </a:r>
                      <a:endParaRPr lang="zh-CN" sz="14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4320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2014/</a:t>
                      </a:r>
                      <a:r>
                        <a:rPr lang="zh-CN" sz="14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第一学期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数字内容安全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全日制研究生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34</a:t>
                      </a:r>
                      <a:endParaRPr lang="zh-CN" sz="14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4320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2014/</a:t>
                      </a:r>
                      <a:r>
                        <a:rPr lang="zh-CN" sz="14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第二学期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涉海保密综合实务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本科生课程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32</a:t>
                      </a:r>
                      <a:endParaRPr lang="zh-CN" sz="14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4320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2015/</a:t>
                      </a:r>
                      <a:r>
                        <a:rPr lang="zh-CN" sz="14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第一学期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计算机网络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本科生课程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64</a:t>
                      </a:r>
                      <a:endParaRPr lang="zh-CN" sz="14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4320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2015/</a:t>
                      </a:r>
                      <a:r>
                        <a:rPr lang="zh-CN" sz="14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第一学期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数字内容安全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全日制研究生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34</a:t>
                      </a:r>
                      <a:endParaRPr lang="zh-CN" sz="14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4320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2015/</a:t>
                      </a:r>
                      <a:r>
                        <a:rPr lang="zh-CN" sz="14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第二学期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涉海保密综合实务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本科生课程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32</a:t>
                      </a:r>
                      <a:endParaRPr lang="zh-CN" sz="14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4320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2016/</a:t>
                      </a:r>
                      <a:r>
                        <a:rPr lang="zh-CN" sz="14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夏季学期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保密制度与管理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本科生课程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16</a:t>
                      </a:r>
                      <a:endParaRPr lang="zh-CN" sz="14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4320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2016/</a:t>
                      </a:r>
                      <a:r>
                        <a:rPr lang="zh-CN" sz="14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第一学期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计算机网络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本科生课程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64</a:t>
                      </a:r>
                      <a:endParaRPr lang="zh-CN" sz="14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96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教学</a:t>
            </a:r>
            <a:r>
              <a:rPr lang="zh-CN" altLang="en-US" dirty="0"/>
              <a:t>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33475"/>
            <a:ext cx="8407846" cy="525462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defRPr/>
            </a:pPr>
            <a:r>
              <a:rPr lang="en-US" altLang="zh-CN" dirty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2</a:t>
            </a:r>
            <a:r>
              <a:rPr lang="zh-CN" altLang="en-US" dirty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、指导本科生毕业设计</a:t>
            </a:r>
            <a:endParaRPr lang="en-US" altLang="zh-CN" dirty="0">
              <a:ln w="1905"/>
              <a:solidFill>
                <a:srgbClr val="C0000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n"/>
              <a:defRPr/>
            </a:pPr>
            <a:r>
              <a:rPr lang="zh-CN" altLang="en-US" dirty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指导</a:t>
            </a:r>
            <a:r>
              <a:rPr lang="en-US" altLang="zh-CN" dirty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7</a:t>
            </a:r>
            <a:r>
              <a:rPr lang="zh-CN" altLang="en-US" dirty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名本科生完成</a:t>
            </a:r>
            <a:r>
              <a:rPr lang="zh-CN" altLang="en-US" dirty="0" smtClean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毕业设计。</a:t>
            </a:r>
            <a:endParaRPr lang="en-US" altLang="zh-CN" dirty="0">
              <a:ln w="1905"/>
              <a:solidFill>
                <a:srgbClr val="0070C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n"/>
              <a:defRPr/>
            </a:pPr>
            <a:r>
              <a:rPr lang="en-US" altLang="zh-CN" sz="2400" dirty="0" smtClean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2014</a:t>
            </a:r>
            <a:r>
              <a:rPr lang="zh-CN" altLang="en-US" sz="2400" dirty="0" smtClean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年</a:t>
            </a:r>
            <a:r>
              <a:rPr lang="en-US" altLang="zh-CN" sz="2400" dirty="0" smtClean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4</a:t>
            </a:r>
            <a:r>
              <a:rPr lang="zh-CN" altLang="en-US" sz="2400" dirty="0" smtClean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名</a:t>
            </a:r>
            <a:r>
              <a:rPr lang="zh-CN" altLang="en-US" sz="2400" dirty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；</a:t>
            </a:r>
            <a:r>
              <a:rPr lang="en-US" altLang="zh-CN" sz="2400" dirty="0" smtClean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2015</a:t>
            </a:r>
            <a:r>
              <a:rPr lang="zh-CN" altLang="en-US" sz="2400" dirty="0" smtClean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年</a:t>
            </a:r>
            <a:r>
              <a:rPr lang="en-US" altLang="zh-CN" sz="2400" dirty="0" smtClean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3</a:t>
            </a:r>
            <a:r>
              <a:rPr lang="zh-CN" altLang="en-US" sz="2400" dirty="0" smtClean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名。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defRPr/>
            </a:pPr>
            <a:r>
              <a:rPr lang="en-US" altLang="zh-CN" dirty="0" smtClean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3</a:t>
            </a:r>
            <a:r>
              <a:rPr lang="zh-CN" altLang="en-US" dirty="0" smtClean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、班主任工作</a:t>
            </a:r>
            <a:endParaRPr lang="en-US" altLang="zh-CN" dirty="0" smtClean="0">
              <a:ln w="1905"/>
              <a:solidFill>
                <a:srgbClr val="C0000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n"/>
              <a:defRPr/>
            </a:pPr>
            <a:r>
              <a:rPr lang="zh-CN" altLang="en-US" dirty="0" smtClean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担任</a:t>
            </a:r>
            <a:r>
              <a:rPr lang="en-US" altLang="zh-CN" dirty="0" smtClean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2016</a:t>
            </a:r>
            <a:r>
              <a:rPr lang="zh-CN" altLang="en-US" dirty="0" smtClean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级计算机</a:t>
            </a:r>
            <a:r>
              <a:rPr lang="zh-CN" altLang="en-US" dirty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三</a:t>
            </a:r>
            <a:r>
              <a:rPr lang="zh-CN" altLang="en-US" dirty="0" smtClean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班班主任。</a:t>
            </a:r>
            <a:endParaRPr lang="en-US" altLang="zh-CN" dirty="0" smtClean="0">
              <a:ln w="1905"/>
              <a:solidFill>
                <a:srgbClr val="0070C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38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 smtClean="0"/>
              <a:t>教学</a:t>
            </a:r>
            <a:r>
              <a:rPr lang="zh-CN" altLang="en-US" dirty="0"/>
              <a:t>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defRPr/>
            </a:pPr>
            <a:r>
              <a:rPr lang="en-US" altLang="zh-CN" dirty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4</a:t>
            </a:r>
            <a:r>
              <a:rPr lang="zh-CN" altLang="en-US" dirty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、</a:t>
            </a:r>
            <a:r>
              <a:rPr lang="en-US" altLang="zh-CN" dirty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SRDP</a:t>
            </a:r>
            <a:r>
              <a:rPr lang="zh-CN" altLang="en-US" dirty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工作</a:t>
            </a:r>
            <a:endParaRPr lang="en-US" altLang="zh-CN" dirty="0">
              <a:ln w="1905"/>
              <a:solidFill>
                <a:srgbClr val="C0000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defRPr/>
            </a:pPr>
            <a:r>
              <a:rPr lang="zh-CN" altLang="en-US" dirty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指导</a:t>
            </a:r>
            <a:r>
              <a:rPr lang="en-US" altLang="zh-CN" dirty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1</a:t>
            </a:r>
            <a:r>
              <a:rPr lang="zh-CN" altLang="en-US" dirty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项本科</a:t>
            </a:r>
            <a:r>
              <a:rPr lang="en-US" altLang="zh-CN" dirty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SRDP</a:t>
            </a:r>
            <a:r>
              <a:rPr lang="zh-CN" altLang="en-US" dirty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项目，</a:t>
            </a:r>
            <a:r>
              <a:rPr lang="en-US" altLang="zh-CN" dirty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1</a:t>
            </a:r>
            <a:r>
              <a:rPr lang="zh-CN" altLang="en-US" dirty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项国家级大学生创新创业训练</a:t>
            </a:r>
            <a:r>
              <a:rPr lang="zh-CN" altLang="en-US" dirty="0" smtClean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计划</a:t>
            </a:r>
            <a:endParaRPr lang="en-US" altLang="zh-CN" dirty="0" smtClean="0">
              <a:ln w="1905"/>
              <a:solidFill>
                <a:srgbClr val="0070C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defRPr/>
            </a:pPr>
            <a:r>
              <a:rPr lang="en-US" altLang="zh-CN" dirty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5</a:t>
            </a:r>
            <a:r>
              <a:rPr lang="zh-CN" altLang="en-US" dirty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、教学研究</a:t>
            </a:r>
            <a:r>
              <a:rPr lang="zh-CN" altLang="en-US" dirty="0" smtClean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项目</a:t>
            </a:r>
            <a:endParaRPr lang="en-US" altLang="zh-CN" dirty="0" smtClean="0">
              <a:ln w="1905"/>
              <a:solidFill>
                <a:srgbClr val="C0000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defRPr/>
            </a:pPr>
            <a:r>
              <a:rPr lang="zh-CN" altLang="en-US" dirty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参与教材</a:t>
            </a:r>
            <a:r>
              <a:rPr lang="en-US" altLang="zh-CN" dirty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《</a:t>
            </a:r>
            <a:r>
              <a:rPr lang="zh-CN" altLang="en-US" dirty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保密技术检查</a:t>
            </a:r>
            <a:r>
              <a:rPr lang="en-US" altLang="zh-CN" dirty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》</a:t>
            </a:r>
            <a:r>
              <a:rPr lang="zh-CN" altLang="en-US" dirty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的编写，负责</a:t>
            </a:r>
            <a:r>
              <a:rPr lang="zh-CN" altLang="en-US" dirty="0" smtClean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第</a:t>
            </a:r>
            <a:r>
              <a:rPr lang="en-US" altLang="zh-CN" dirty="0" smtClean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9</a:t>
            </a:r>
            <a:r>
              <a:rPr lang="zh-CN" altLang="en-US" dirty="0" smtClean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章</a:t>
            </a:r>
            <a:r>
              <a:rPr lang="zh-CN" altLang="en-US" dirty="0" smtClean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“通信安全保密检查”</a:t>
            </a:r>
            <a:r>
              <a:rPr lang="zh-CN" altLang="en-US" dirty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的撰写。</a:t>
            </a:r>
            <a:endParaRPr lang="en-US" altLang="zh-CN" dirty="0">
              <a:ln w="1905"/>
              <a:solidFill>
                <a:srgbClr val="0070C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defRPr/>
            </a:pPr>
            <a:endParaRPr lang="en-US" altLang="zh-CN" dirty="0">
              <a:ln w="1905"/>
              <a:solidFill>
                <a:srgbClr val="0070C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66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科研工作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1</a:t>
            </a:r>
            <a:r>
              <a:rPr lang="zh-CN" altLang="en-US" dirty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、科研项目</a:t>
            </a:r>
            <a:endParaRPr lang="en-US" altLang="zh-CN" dirty="0">
              <a:ln w="1905"/>
              <a:solidFill>
                <a:srgbClr val="C0000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  <a:p>
            <a:r>
              <a:rPr lang="zh-CN" altLang="en-US" dirty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积极申报科研课题，共承担科研</a:t>
            </a:r>
            <a:r>
              <a:rPr lang="zh-CN" altLang="en-US" dirty="0" smtClean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项目</a:t>
            </a:r>
            <a:r>
              <a:rPr lang="en-US" altLang="zh-CN" dirty="0" smtClean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2</a:t>
            </a:r>
            <a:r>
              <a:rPr lang="zh-CN" altLang="en-US" dirty="0" smtClean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项</a:t>
            </a:r>
            <a:r>
              <a:rPr lang="zh-CN" altLang="en-US" dirty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，包括主持</a:t>
            </a:r>
            <a:r>
              <a:rPr lang="zh-CN" altLang="en-US" dirty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国家自然科学基金</a:t>
            </a:r>
            <a:r>
              <a:rPr lang="zh-CN" altLang="en-US" dirty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青年科学基金</a:t>
            </a:r>
            <a:r>
              <a:rPr lang="en-US" altLang="zh-CN" dirty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1</a:t>
            </a:r>
            <a:r>
              <a:rPr lang="zh-CN" altLang="en-US" dirty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项</a:t>
            </a:r>
            <a:r>
              <a:rPr lang="zh-CN" altLang="en-US" dirty="0" smtClean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。同时作为</a:t>
            </a:r>
            <a:r>
              <a:rPr lang="zh-CN" altLang="en-US" dirty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学校负责人</a:t>
            </a:r>
            <a:r>
              <a:rPr lang="zh-CN" altLang="en-US" dirty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承担</a:t>
            </a:r>
            <a:r>
              <a:rPr lang="zh-CN" altLang="en-US" dirty="0" smtClean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山东省重大专项</a:t>
            </a:r>
            <a:r>
              <a:rPr lang="en-US" altLang="zh-CN" dirty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2</a:t>
            </a:r>
            <a:r>
              <a:rPr lang="zh-CN" altLang="en-US" dirty="0" smtClean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项，累计经费</a:t>
            </a:r>
            <a:r>
              <a:rPr lang="en-US" altLang="zh-CN" dirty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99</a:t>
            </a:r>
            <a:r>
              <a:rPr lang="zh-CN" altLang="en-US" dirty="0" smtClean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万元。</a:t>
            </a:r>
            <a:endParaRPr lang="en-US" altLang="zh-CN" dirty="0">
              <a:ln w="1905"/>
              <a:solidFill>
                <a:srgbClr val="0070C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251228"/>
              </p:ext>
            </p:extLst>
          </p:nvPr>
        </p:nvGraphicFramePr>
        <p:xfrm>
          <a:off x="323528" y="2996952"/>
          <a:ext cx="8712967" cy="367240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975916"/>
                <a:gridCol w="3009596"/>
                <a:gridCol w="1271072"/>
                <a:gridCol w="672754"/>
                <a:gridCol w="581813"/>
                <a:gridCol w="628073"/>
                <a:gridCol w="596937"/>
                <a:gridCol w="976806"/>
              </a:tblGrid>
              <a:tr h="64807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起止</a:t>
                      </a:r>
                      <a:endParaRPr lang="zh-CN" sz="105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时间</a:t>
                      </a:r>
                      <a:endParaRPr lang="zh-CN" sz="105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项目名称及编号</a:t>
                      </a:r>
                      <a:endParaRPr lang="zh-CN" sz="105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项目</a:t>
                      </a:r>
                      <a:endParaRPr lang="zh-CN" sz="105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类别</a:t>
                      </a:r>
                      <a:endParaRPr lang="zh-CN" sz="105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项目</a:t>
                      </a:r>
                      <a:endParaRPr lang="zh-CN" sz="105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负责人</a:t>
                      </a:r>
                      <a:endParaRPr lang="zh-CN" sz="105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项目</a:t>
                      </a:r>
                      <a:endParaRPr lang="zh-CN" sz="105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经费</a:t>
                      </a:r>
                      <a:endParaRPr lang="zh-CN" sz="105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到校经费</a:t>
                      </a:r>
                      <a:endParaRPr lang="zh-CN" sz="105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本人经费</a:t>
                      </a:r>
                      <a:endParaRPr lang="zh-CN" sz="105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项目</a:t>
                      </a:r>
                      <a:endParaRPr lang="zh-CN" sz="105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状态</a:t>
                      </a:r>
                      <a:endParaRPr lang="zh-CN" sz="105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2017.01-2019.12</a:t>
                      </a:r>
                      <a:endParaRPr lang="zh-CN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基于人体多部位传感器和穿戴式视频的动作识别研究</a:t>
                      </a: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(61602430)</a:t>
                      </a:r>
                      <a:endParaRPr lang="zh-CN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国家自然科学基金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李臻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</a:t>
                      </a:r>
                      <a:endParaRPr lang="zh-CN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3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立项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2015.04-2017.12</a:t>
                      </a:r>
                      <a:endParaRPr lang="zh-CN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海洋牧场实时监测和食品安全追溯体系开发与应用</a:t>
                      </a: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(2015ZDZX05002)</a:t>
                      </a:r>
                      <a:endParaRPr lang="zh-CN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山东省科技重大专项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李臻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300</a:t>
                      </a:r>
                      <a:endParaRPr lang="zh-CN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60</a:t>
                      </a:r>
                      <a:endParaRPr lang="zh-CN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60</a:t>
                      </a:r>
                      <a:endParaRPr lang="zh-CN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在研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2014.01-2016.12</a:t>
                      </a:r>
                      <a:endParaRPr lang="zh-CN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远洋捕捞水产品全产业链质量安全追溯体系示范</a:t>
                      </a: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(2014CGZH0708)</a:t>
                      </a:r>
                      <a:endParaRPr lang="zh-CN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山东省科技重大专项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李臻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</a:t>
                      </a:r>
                      <a:endParaRPr lang="zh-CN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30</a:t>
                      </a:r>
                      <a:endParaRPr lang="zh-CN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30</a:t>
                      </a:r>
                      <a:endParaRPr lang="zh-CN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在研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2015.01-</a:t>
                      </a:r>
                      <a:endParaRPr lang="zh-CN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2016.12</a:t>
                      </a:r>
                      <a:endParaRPr lang="zh-CN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基于运动传感数据及彩色深度图像的人体行为识别</a:t>
                      </a:r>
                      <a:r>
                        <a:rPr lang="en-US" sz="13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(201513016)</a:t>
                      </a:r>
                      <a:endParaRPr lang="zh-CN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3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中央高校青年基金</a:t>
                      </a:r>
                      <a:endParaRPr lang="zh-CN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李臻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lang="zh-CN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lang="zh-CN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lang="zh-CN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在研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2016.03-2016.11</a:t>
                      </a:r>
                      <a:endParaRPr lang="zh-CN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面向数字海洋的涉海保密体系与关键技术研究</a:t>
                      </a:r>
                      <a:r>
                        <a:rPr lang="en-US" sz="13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(BMKY2015BT03)</a:t>
                      </a:r>
                      <a:endParaRPr lang="zh-CN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省部级其它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刘昊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</a:t>
                      </a:r>
                      <a:endParaRPr lang="zh-CN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</a:t>
                      </a:r>
                      <a:endParaRPr lang="zh-CN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在研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2015.09-2017.12</a:t>
                      </a:r>
                      <a:endParaRPr lang="zh-CN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国际海洋事务与对策研究</a:t>
                      </a:r>
                      <a:r>
                        <a:rPr lang="en-US" sz="13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/</a:t>
                      </a:r>
                      <a:endParaRPr lang="zh-CN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中国海洋发展研究会项目（海洋发展研究中心项目）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郭佩芳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40</a:t>
                      </a:r>
                      <a:endParaRPr lang="zh-CN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40</a:t>
                      </a:r>
                      <a:endParaRPr lang="zh-CN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在研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 smtClean="0"/>
              <a:t>科研</a:t>
            </a:r>
            <a:r>
              <a:rPr lang="zh-CN" altLang="en-US" dirty="0"/>
              <a:t>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2</a:t>
            </a:r>
            <a:r>
              <a:rPr lang="zh-CN" altLang="en-US" dirty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、科研成果</a:t>
            </a:r>
            <a:endParaRPr lang="en-US" altLang="zh-CN" dirty="0">
              <a:ln w="1905"/>
              <a:solidFill>
                <a:srgbClr val="C0000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  <a:p>
            <a:r>
              <a:rPr lang="zh-CN" altLang="en-US" dirty="0" smtClean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以</a:t>
            </a:r>
            <a:r>
              <a:rPr lang="zh-CN" altLang="en-US" dirty="0" smtClean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第一作者身份</a:t>
            </a:r>
            <a:r>
              <a:rPr lang="zh-CN" altLang="en-US" dirty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发表</a:t>
            </a:r>
            <a:r>
              <a:rPr lang="en-US" altLang="zh-CN" dirty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SCI</a:t>
            </a:r>
            <a:r>
              <a:rPr lang="zh-CN" altLang="en-US" dirty="0" smtClean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论文</a:t>
            </a:r>
            <a:r>
              <a:rPr lang="en-US" altLang="zh-CN" dirty="0" smtClean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1</a:t>
            </a:r>
            <a:r>
              <a:rPr lang="zh-CN" altLang="en-US" dirty="0" smtClean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篇，</a:t>
            </a:r>
            <a:r>
              <a:rPr lang="en-US" altLang="zh-CN" dirty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EI</a:t>
            </a:r>
            <a:r>
              <a:rPr lang="zh-CN" altLang="en-US" dirty="0" smtClean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论文</a:t>
            </a:r>
            <a:r>
              <a:rPr lang="en-US" altLang="zh-CN" dirty="0" smtClean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2</a:t>
            </a:r>
            <a:r>
              <a:rPr lang="zh-CN" altLang="en-US" dirty="0" smtClean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篇。</a:t>
            </a:r>
            <a:endParaRPr lang="en-US" altLang="zh-CN" dirty="0" smtClean="0">
              <a:ln w="1905"/>
              <a:solidFill>
                <a:srgbClr val="0070C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  <a:p>
            <a:endParaRPr lang="en-US" altLang="zh-CN" dirty="0" smtClean="0">
              <a:ln w="1905"/>
              <a:solidFill>
                <a:srgbClr val="0070C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551812"/>
              </p:ext>
            </p:extLst>
          </p:nvPr>
        </p:nvGraphicFramePr>
        <p:xfrm>
          <a:off x="395536" y="2132856"/>
          <a:ext cx="8352926" cy="4694259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528392"/>
                <a:gridCol w="2520280"/>
                <a:gridCol w="864096"/>
                <a:gridCol w="720080"/>
                <a:gridCol w="720078"/>
              </a:tblGrid>
              <a:tr h="3246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论文题目</a:t>
                      </a:r>
                      <a:endParaRPr lang="zh-CN" sz="10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刊物名称</a:t>
                      </a:r>
                      <a:endParaRPr lang="zh-CN" sz="10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年份及期次</a:t>
                      </a:r>
                      <a:endParaRPr lang="zh-CN" altLang="zh-CN" sz="800" b="0" dirty="0" smtClean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级别</a:t>
                      </a:r>
                      <a:endParaRPr lang="zh-CN" sz="10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本人</a:t>
                      </a:r>
                      <a:endParaRPr lang="zh-CN" sz="1000" b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位次</a:t>
                      </a:r>
                      <a:endParaRPr lang="zh-CN" sz="1000" b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4057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An Adaptive Hidden Markov Model for Activity Recognition Based on a Wearable Multi-Sensor Device</a:t>
                      </a:r>
                      <a:endParaRPr lang="zh-CN" sz="12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altLang="zh-CN" sz="12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ournal of Medical Systems</a:t>
                      </a:r>
                      <a:endParaRPr lang="zh-CN" sz="12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2015</a:t>
                      </a:r>
                      <a:endParaRPr lang="zh-CN" sz="12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SCI</a:t>
                      </a:r>
                      <a:r>
                        <a:rPr lang="zh-CN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收录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1/8</a:t>
                      </a:r>
                      <a:endParaRPr lang="zh-CN" sz="12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6763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Daily life event segmentation for lifestyle evaluation based on multi-sensor data recorded by a wearable device</a:t>
                      </a:r>
                      <a:endParaRPr lang="zh-CN" sz="12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International Conference of the IEEE Engineering in Medicine and Biology Society</a:t>
                      </a:r>
                      <a:endParaRPr lang="zh-CN" sz="12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2013</a:t>
                      </a:r>
                      <a:endParaRPr lang="zh-CN" sz="12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EI</a:t>
                      </a:r>
                      <a:r>
                        <a:rPr lang="zh-CN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收录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1/4</a:t>
                      </a:r>
                      <a:endParaRPr lang="zh-CN" sz="12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5410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Blur detection in image sequences recorded by a wearable camera</a:t>
                      </a:r>
                      <a:endParaRPr lang="zh-CN" sz="12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IEEE 37th Annual Northeast Bioengineering Conference</a:t>
                      </a:r>
                      <a:endParaRPr lang="zh-CN" sz="12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2011</a:t>
                      </a:r>
                      <a:endParaRPr lang="zh-CN" sz="12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EI</a:t>
                      </a:r>
                      <a:r>
                        <a:rPr lang="zh-CN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收录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1/5</a:t>
                      </a:r>
                      <a:endParaRPr lang="zh-CN" sz="12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6763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Facial expression recognition using color-depth cameras</a:t>
                      </a:r>
                      <a:endParaRPr lang="zh-CN" sz="12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Proceedings of the 4th International Conference on Computer Engineering and Networks</a:t>
                      </a:r>
                      <a:endParaRPr lang="zh-CN" sz="12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2014</a:t>
                      </a:r>
                      <a:endParaRPr lang="zh-CN" sz="12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EI</a:t>
                      </a:r>
                      <a:r>
                        <a:rPr lang="zh-CN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收录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2/3</a:t>
                      </a:r>
                      <a:endParaRPr lang="zh-CN" sz="12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6763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Mobile Real-Time Monitoring System Based On Human Action Recognition</a:t>
                      </a:r>
                      <a:endParaRPr lang="zh-CN" sz="12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Proceedings of the 4th International Conference on Computer Engineering and Networks</a:t>
                      </a:r>
                      <a:endParaRPr lang="zh-CN" sz="12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2014</a:t>
                      </a:r>
                      <a:endParaRPr lang="zh-CN" sz="12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EI</a:t>
                      </a:r>
                      <a:r>
                        <a:rPr lang="zh-CN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收录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3/3</a:t>
                      </a:r>
                      <a:endParaRPr lang="zh-CN" sz="12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6763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/>
                          <a:ea typeface="宋体"/>
                        </a:rPr>
                        <a:t>Exploring relationship between face and trustworthy impression using mid-level facial features</a:t>
                      </a:r>
                      <a:endParaRPr lang="zh-CN" sz="1200" b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/>
                          <a:ea typeface="宋体"/>
                        </a:rPr>
                        <a:t>Proceeding of the International Conference on </a:t>
                      </a:r>
                      <a:r>
                        <a:rPr lang="en-US" sz="1200" b="0" dirty="0" err="1">
                          <a:effectLst/>
                          <a:latin typeface="Times New Roman"/>
                          <a:ea typeface="宋体"/>
                        </a:rPr>
                        <a:t>MultiMedia</a:t>
                      </a:r>
                      <a:r>
                        <a:rPr lang="en-US" sz="1200" b="0" dirty="0">
                          <a:effectLst/>
                          <a:latin typeface="Times New Roman"/>
                          <a:ea typeface="宋体"/>
                        </a:rPr>
                        <a:t> Modeling</a:t>
                      </a:r>
                      <a:endParaRPr lang="zh-CN" sz="1200" b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2016</a:t>
                      </a:r>
                      <a:endParaRPr lang="zh-CN" sz="12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EI</a:t>
                      </a:r>
                      <a:r>
                        <a:rPr lang="zh-CN" altLang="zh-CN" sz="12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收录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sz="1200" b="1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4/6</a:t>
                      </a:r>
                      <a:endParaRPr lang="zh-CN" sz="12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6763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/>
                          <a:ea typeface="宋体"/>
                        </a:rPr>
                        <a:t>Is Your First Impression Reliable? Trustworthy Analysis Using Facial Traits in Portraits</a:t>
                      </a:r>
                      <a:endParaRPr lang="zh-CN" sz="1200" b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/>
                          <a:ea typeface="宋体"/>
                        </a:rPr>
                        <a:t>Proceeding of the International Conference on </a:t>
                      </a:r>
                      <a:r>
                        <a:rPr lang="en-US" sz="1200" b="0" dirty="0" err="1">
                          <a:effectLst/>
                          <a:latin typeface="Times New Roman"/>
                          <a:ea typeface="宋体"/>
                        </a:rPr>
                        <a:t>MultiMedia</a:t>
                      </a:r>
                      <a:r>
                        <a:rPr lang="en-US" sz="1200" b="0" dirty="0">
                          <a:effectLst/>
                          <a:latin typeface="Times New Roman"/>
                          <a:ea typeface="宋体"/>
                        </a:rPr>
                        <a:t> Modeling</a:t>
                      </a:r>
                      <a:endParaRPr lang="zh-CN" sz="1200" b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2015</a:t>
                      </a:r>
                      <a:endParaRPr lang="zh-CN" sz="12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EI</a:t>
                      </a:r>
                      <a:r>
                        <a:rPr lang="zh-CN" altLang="zh-CN" sz="12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收录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sz="1200" b="1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4/6</a:t>
                      </a:r>
                      <a:endParaRPr lang="zh-CN" sz="12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35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 smtClean="0"/>
              <a:t>科研</a:t>
            </a:r>
            <a:r>
              <a:rPr lang="zh-CN" altLang="en-US" dirty="0"/>
              <a:t>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3</a:t>
            </a:r>
            <a:r>
              <a:rPr lang="zh-CN" altLang="en-US" dirty="0" smtClean="0">
                <a:ln w="1905"/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、学术兼职</a:t>
            </a:r>
            <a:endParaRPr lang="en-US" altLang="zh-CN" dirty="0" smtClean="0">
              <a:ln w="1905"/>
              <a:solidFill>
                <a:srgbClr val="C0000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  <a:p>
            <a:r>
              <a:rPr lang="zh-CN" altLang="zh-CN" dirty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国际会议</a:t>
            </a:r>
            <a:r>
              <a:rPr lang="en-US" altLang="zh-CN" dirty="0">
                <a:ln w="1905"/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IEEE International Conference on Ubiquitous Intelligence and Computing</a:t>
            </a:r>
            <a:r>
              <a:rPr lang="zh-CN" altLang="zh-CN" dirty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的程序委员会委员</a:t>
            </a:r>
            <a:r>
              <a:rPr lang="en-US" altLang="zh-CN" dirty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 </a:t>
            </a:r>
            <a:endParaRPr lang="en-US" altLang="zh-CN" dirty="0" smtClean="0">
              <a:ln w="1905"/>
              <a:solidFill>
                <a:srgbClr val="0070C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  <a:p>
            <a:pPr marL="0" indent="0">
              <a:buNone/>
            </a:pPr>
            <a:r>
              <a:rPr lang="en-US" altLang="zh-CN" dirty="0" smtClean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 (</a:t>
            </a:r>
            <a:r>
              <a:rPr lang="zh-CN" altLang="zh-CN" dirty="0" smtClean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中国</a:t>
            </a:r>
            <a:r>
              <a:rPr lang="zh-CN" altLang="zh-CN" dirty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计算机学会</a:t>
            </a:r>
            <a:r>
              <a:rPr lang="en-US" altLang="zh-CN" dirty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C</a:t>
            </a:r>
            <a:r>
              <a:rPr lang="zh-CN" altLang="zh-CN" dirty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类国际</a:t>
            </a:r>
            <a:r>
              <a:rPr lang="zh-CN" altLang="zh-CN" dirty="0" smtClean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会议</a:t>
            </a:r>
            <a:r>
              <a:rPr lang="en-US" altLang="zh-CN" dirty="0" smtClean="0">
                <a:ln w="1905"/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)</a:t>
            </a:r>
            <a:endParaRPr lang="zh-CN" altLang="en-US" dirty="0">
              <a:ln w="1905"/>
              <a:solidFill>
                <a:srgbClr val="0070C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27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自定义 769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5D76BA"/>
      </a:accent4>
      <a:accent5>
        <a:srgbClr val="3DBFD1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A000120151104A05PPBG</Template>
  <TotalTime>145</TotalTime>
  <Words>1170</Words>
  <Application>Microsoft Office PowerPoint</Application>
  <PresentationFormat>全屏显示(4:3)</PresentationFormat>
  <Paragraphs>232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A000120140530A99PPBG</vt:lpstr>
      <vt:lpstr>述职报告</vt:lpstr>
      <vt:lpstr>汇报提纲</vt:lpstr>
      <vt:lpstr>1.个人基本信息</vt:lpstr>
      <vt:lpstr>2.教学工作</vt:lpstr>
      <vt:lpstr>2.教学工作</vt:lpstr>
      <vt:lpstr>2.教学工作</vt:lpstr>
      <vt:lpstr>3.科研工作</vt:lpstr>
      <vt:lpstr>3.科研工作</vt:lpstr>
      <vt:lpstr>3.科研工作</vt:lpstr>
      <vt:lpstr>4.合同履行情况</vt:lpstr>
      <vt:lpstr>5.下一步工作目标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>Administrator</dc:creator>
  <cp:lastModifiedBy>Administrator</cp:lastModifiedBy>
  <cp:revision>10</cp:revision>
  <dcterms:created xsi:type="dcterms:W3CDTF">2016-09-01T05:56:43Z</dcterms:created>
  <dcterms:modified xsi:type="dcterms:W3CDTF">2016-09-02T01:35:22Z</dcterms:modified>
</cp:coreProperties>
</file>