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3" r:id="rId2"/>
    <p:sldId id="326" r:id="rId3"/>
    <p:sldId id="467" r:id="rId4"/>
    <p:sldId id="469" r:id="rId5"/>
    <p:sldId id="470" r:id="rId6"/>
    <p:sldId id="468" r:id="rId7"/>
    <p:sldId id="471" r:id="rId8"/>
    <p:sldId id="472" r:id="rId9"/>
    <p:sldId id="473" r:id="rId10"/>
    <p:sldId id="474" r:id="rId11"/>
    <p:sldId id="475" r:id="rId12"/>
    <p:sldId id="476" r:id="rId13"/>
    <p:sldId id="4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00FF"/>
    <a:srgbClr val="18F44C"/>
    <a:srgbClr val="C92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5" autoAdjust="0"/>
    <p:restoredTop sz="95541" autoAdjust="0"/>
  </p:normalViewPr>
  <p:slideViewPr>
    <p:cSldViewPr>
      <p:cViewPr>
        <p:scale>
          <a:sx n="75" d="100"/>
          <a:sy n="75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DD36-2BD5-468F-B35F-B642A34EB8AF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19EE1-7495-4492-BEAD-3A579E646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7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9EE1-7495-4492-BEAD-3A579E646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1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6000"/>
            <a:ext cx="8640960" cy="5760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856" y="908720"/>
            <a:ext cx="8628624" cy="532859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27111" y="648628"/>
            <a:ext cx="78732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6000"/>
            <a:ext cx="8640960" cy="57600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27111" y="648628"/>
            <a:ext cx="78012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9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1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0EF2-CAD2-4B40-997B-8C1ECC36687A}" type="datetimeFigureOut">
              <a:rPr lang="zh-CN" altLang="en-US" smtClean="0"/>
              <a:pPr/>
              <a:t>2016-9-1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Documents and Settings\Administrator\桌面\ouc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00393" y="44624"/>
            <a:ext cx="1008112" cy="10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584176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聘期</a:t>
            </a:r>
            <a:r>
              <a:rPr lang="zh-CN" alt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考核及</a:t>
            </a:r>
            <a:r>
              <a:rPr lang="zh-CN" altLang="en-US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选聘</a:t>
            </a:r>
            <a:r>
              <a:rPr lang="zh-CN" alt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申报</a:t>
            </a:r>
            <a:endParaRPr lang="zh-CN" altLang="en-US" sz="40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4005064"/>
            <a:ext cx="5268060" cy="129614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王晓东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信息科学与工程学院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期：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7504" y="438350"/>
            <a:ext cx="77048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0" y="3558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“师资博士后”和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“聘任制教师”第二聘期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4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"/>
    </mc:Choice>
    <mc:Fallback xmlns="">
      <p:transition spd="slow" advTm="13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）承担教学任务情况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47890"/>
              </p:ext>
            </p:extLst>
          </p:nvPr>
        </p:nvGraphicFramePr>
        <p:xfrm>
          <a:off x="2987824" y="1308452"/>
          <a:ext cx="5688632" cy="5040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69"/>
                <a:gridCol w="2218291"/>
                <a:gridCol w="1008112"/>
                <a:gridCol w="792088"/>
                <a:gridCol w="648072"/>
              </a:tblGrid>
              <a:tr h="269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学年及学期</a:t>
                      </a:r>
                      <a:endParaRPr lang="zh-CN" sz="105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课程名称以及其它教学任务</a:t>
                      </a:r>
                      <a:endParaRPr lang="zh-CN" sz="105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课程类型</a:t>
                      </a:r>
                      <a:endParaRPr lang="zh-CN" sz="105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学生人数</a:t>
                      </a:r>
                      <a:endParaRPr lang="zh-CN" sz="105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学时数</a:t>
                      </a:r>
                      <a:endParaRPr lang="zh-CN" sz="105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2011/2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2011/2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原理与技术实验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2012/1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网络管理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2012/1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的企业应用系统开发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2012/2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应用与开发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原理与技术实验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大学生创新创业训练计划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春季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OUC-SRDP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2013/1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的企业应用系统开发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应用与开发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原理与技术实验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的企业应用系统开发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应用与开发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原理与技术实验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64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秋季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软件质量保证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夏季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保密宣传教育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J2EE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应用与开发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01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2015/2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PKI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原理与技术实验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  <a:tr h="264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</a:t>
                      </a: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秋季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服务计算技术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248" marR="44248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28226" y="1352957"/>
            <a:ext cx="199955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开设本科生课程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原理与技术、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应用与开发、基于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的企业应用系统开发，开设研究生课程软件质量保证、服务计算技术，指导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、本科毕业设计，年均授课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学时以上。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指导研究生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人，协助指导研究生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9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（七）学科、专业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和实验室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901" y="1352957"/>
            <a:ext cx="76161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微软雅黑" panose="020B0503020204020204" pitchFamily="34" charset="-122"/>
              </a:rPr>
              <a:t>积极参与</a:t>
            </a:r>
            <a:r>
              <a:rPr lang="en-US" altLang="zh-CN" dirty="0"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ea typeface="微软雅黑" panose="020B0503020204020204" pitchFamily="34" charset="-122"/>
              </a:rPr>
              <a:t>年计算机专业工程教育认证</a:t>
            </a:r>
            <a:r>
              <a:rPr lang="zh-CN" altLang="en-US" dirty="0" smtClean="0"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ea typeface="微软雅黑" panose="020B0503020204020204" pitchFamily="34" charset="-122"/>
              </a:rPr>
              <a:t>参与</a:t>
            </a:r>
            <a:r>
              <a:rPr lang="zh-CN" altLang="en-US" dirty="0" smtClean="0">
                <a:ea typeface="微软雅黑" panose="020B0503020204020204" pitchFamily="34" charset="-122"/>
              </a:rPr>
              <a:t>编制</a:t>
            </a:r>
            <a:r>
              <a:rPr lang="zh-CN" altLang="en-US" dirty="0">
                <a:ea typeface="微软雅黑" panose="020B0503020204020204" pitchFamily="34" charset="-122"/>
              </a:rPr>
              <a:t>自评</a:t>
            </a:r>
            <a:r>
              <a:rPr lang="zh-CN" altLang="en-US" dirty="0" smtClean="0">
                <a:ea typeface="微软雅黑" panose="020B0503020204020204" pitchFamily="34" charset="-122"/>
              </a:rPr>
              <a:t>报告。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微软雅黑" panose="020B0503020204020204" pitchFamily="34" charset="-122"/>
              </a:rPr>
              <a:t>负责保密专业教学管理工作，负责</a:t>
            </a:r>
            <a:r>
              <a:rPr lang="en-US" altLang="zh-CN" dirty="0" smtClean="0"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ea typeface="微软雅黑" panose="020B0503020204020204" pitchFamily="34" charset="-122"/>
              </a:rPr>
              <a:t>级保密管理专业培养方案修订。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微软雅黑" panose="020B0503020204020204" pitchFamily="34" charset="-122"/>
              </a:rPr>
              <a:t>负责保密与信息安全实验教学中心建设工作。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承担</a:t>
            </a:r>
            <a:r>
              <a:rPr lang="zh-CN" altLang="en-US" dirty="0" smtClean="0">
                <a:ea typeface="微软雅黑" panose="020B0503020204020204" pitchFamily="34" charset="-122"/>
              </a:rPr>
              <a:t>国家保密教育培训基地青岛分基地日常业务工作。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组织编写国家保密专业统编教材</a:t>
            </a:r>
            <a:r>
              <a:rPr lang="en-US" altLang="zh-CN" dirty="0"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ea typeface="微软雅黑" panose="020B0503020204020204" pitchFamily="34" charset="-122"/>
              </a:rPr>
              <a:t>保密技术检查教程</a:t>
            </a:r>
            <a:r>
              <a:rPr lang="en-US" altLang="zh-CN" dirty="0"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承担学校教学研究项目</a:t>
            </a:r>
            <a:r>
              <a:rPr lang="en-US" altLang="zh-CN" dirty="0"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a typeface="微软雅黑" panose="020B0503020204020204" pitchFamily="34" charset="-122"/>
              </a:rPr>
              <a:t>项，发表</a:t>
            </a:r>
            <a:r>
              <a:rPr lang="zh-CN" altLang="en-US" dirty="0" smtClean="0">
                <a:ea typeface="微软雅黑" panose="020B0503020204020204" pitchFamily="34" charset="-122"/>
              </a:rPr>
              <a:t>教学研究论文</a:t>
            </a:r>
            <a:r>
              <a:rPr lang="en-US" altLang="zh-CN" dirty="0"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a typeface="微软雅黑" panose="020B0503020204020204" pitchFamily="34" charset="-122"/>
              </a:rPr>
              <a:t>篇。</a:t>
            </a:r>
          </a:p>
        </p:txBody>
      </p:sp>
    </p:spTree>
    <p:extLst>
      <p:ext uri="{BB962C8B-B14F-4D97-AF65-F5344CB8AC3E}">
        <p14:creationId xmlns:p14="http://schemas.microsoft.com/office/powerpoint/2010/main" val="11504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三、工作思路与目标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528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教学工作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立足教学，注重</a:t>
            </a:r>
            <a:r>
              <a:rPr lang="zh-CN" altLang="en-US" dirty="0">
                <a:ea typeface="微软雅黑" panose="020B0503020204020204" pitchFamily="34" charset="-122"/>
              </a:rPr>
              <a:t>科研与教学相</a:t>
            </a:r>
            <a:r>
              <a:rPr lang="zh-CN" altLang="en-US" dirty="0" smtClean="0">
                <a:ea typeface="微软雅黑" panose="020B0503020204020204" pitchFamily="34" charset="-122"/>
              </a:rPr>
              <a:t>结合，研究实践</a:t>
            </a:r>
            <a:r>
              <a:rPr lang="en-US" altLang="zh-CN" dirty="0" err="1" smtClean="0">
                <a:ea typeface="微软雅黑" panose="020B0503020204020204" pitchFamily="34" charset="-122"/>
              </a:rPr>
              <a:t>JiTT</a:t>
            </a:r>
            <a:r>
              <a:rPr lang="zh-CN" altLang="en-US" dirty="0" smtClean="0">
                <a:ea typeface="微软雅黑" panose="020B0503020204020204" pitchFamily="34" charset="-122"/>
              </a:rPr>
              <a:t>网络教学模式，通过教学评估，年授课</a:t>
            </a:r>
            <a:r>
              <a:rPr lang="en-US" altLang="zh-CN" dirty="0" smtClean="0">
                <a:ea typeface="微软雅黑" panose="020B0503020204020204" pitchFamily="34" charset="-122"/>
              </a:rPr>
              <a:t>144</a:t>
            </a:r>
            <a:r>
              <a:rPr lang="zh-CN" altLang="en-US" dirty="0" smtClean="0">
                <a:ea typeface="微软雅黑" panose="020B0503020204020204" pitchFamily="34" charset="-122"/>
              </a:rPr>
              <a:t>学时以上。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把握</a:t>
            </a:r>
            <a:r>
              <a:rPr lang="zh-CN" altLang="en-US" dirty="0"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ea typeface="微软雅黑" panose="020B0503020204020204" pitchFamily="34" charset="-122"/>
              </a:rPr>
              <a:t>前沿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ea typeface="微软雅黑" panose="020B0503020204020204" pitchFamily="34" charset="-122"/>
              </a:rPr>
              <a:t>围绕</a:t>
            </a:r>
            <a:r>
              <a:rPr lang="zh-CN" altLang="en-US" dirty="0">
                <a:ea typeface="微软雅黑" panose="020B0503020204020204" pitchFamily="34" charset="-122"/>
              </a:rPr>
              <a:t>国家战略与地方</a:t>
            </a:r>
            <a:r>
              <a:rPr lang="zh-CN" altLang="en-US" dirty="0" smtClean="0">
                <a:ea typeface="微软雅黑" panose="020B0503020204020204" pitchFamily="34" charset="-122"/>
              </a:rPr>
              <a:t>需求，积极申报自然科学基金和国家级</a:t>
            </a:r>
            <a:r>
              <a:rPr lang="zh-CN" altLang="en-US" dirty="0">
                <a:ea typeface="微软雅黑" panose="020B0503020204020204" pitchFamily="34" charset="-122"/>
              </a:rPr>
              <a:t>科技</a:t>
            </a:r>
            <a:r>
              <a:rPr lang="zh-CN" altLang="en-US" dirty="0" smtClean="0"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SCI</a:t>
            </a:r>
            <a:r>
              <a:rPr lang="zh-CN" altLang="en-US" dirty="0"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ea typeface="微软雅黑" panose="020B0503020204020204" pitchFamily="34" charset="-122"/>
              </a:rPr>
              <a:t>CCF</a:t>
            </a:r>
            <a:r>
              <a:rPr lang="zh-CN" altLang="en-US" dirty="0">
                <a:ea typeface="微软雅黑" panose="020B0503020204020204" pitchFamily="34" charset="-122"/>
              </a:rPr>
              <a:t>推荐期刊会议上发表</a:t>
            </a:r>
            <a:r>
              <a:rPr lang="zh-CN" altLang="en-US" dirty="0" smtClean="0">
                <a:ea typeface="微软雅黑" panose="020B0503020204020204" pitchFamily="34" charset="-122"/>
              </a:rPr>
              <a:t>论文</a:t>
            </a: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ea typeface="微软雅黑" panose="020B0503020204020204" pitchFamily="34" charset="-122"/>
              </a:rPr>
              <a:t>篇以上，申请</a:t>
            </a:r>
            <a:r>
              <a:rPr lang="zh-CN" altLang="en-US" dirty="0">
                <a:ea typeface="微软雅黑" panose="020B0503020204020204" pitchFamily="34" charset="-122"/>
              </a:rPr>
              <a:t>发明专利</a:t>
            </a: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ea typeface="微软雅黑" panose="020B0503020204020204" pitchFamily="34" charset="-122"/>
              </a:rPr>
              <a:t>以上</a:t>
            </a:r>
            <a:r>
              <a:rPr lang="zh-CN" altLang="en-US" dirty="0" smtClean="0">
                <a:ea typeface="微软雅黑" panose="020B0503020204020204" pitchFamily="34" charset="-122"/>
              </a:rPr>
              <a:t>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结合本校相关专家学者的学科优势和实验条件，加强与海洋科学与技术国家实验室、国家数字家庭工程技术研究中心、海尔数字化家电国家重点实验室等的科研项目合作，积极拓展新的研究方向。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学科和实验室建设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dirty="0">
                <a:ea typeface="微软雅黑" panose="020B0503020204020204" pitchFamily="34" charset="-122"/>
              </a:rPr>
              <a:t>积极参与计算机系和国家保密学院学科建设</a:t>
            </a:r>
            <a:r>
              <a:rPr lang="zh-CN" altLang="zh-CN" dirty="0" smtClean="0">
                <a:ea typeface="微软雅黑" panose="020B0503020204020204" pitchFamily="34" charset="-122"/>
              </a:rPr>
              <a:t>工作</a:t>
            </a:r>
            <a:r>
              <a:rPr lang="zh-CN" altLang="en-US" dirty="0" smtClean="0">
                <a:ea typeface="微软雅黑" panose="020B0503020204020204" pitchFamily="34" charset="-122"/>
              </a:rPr>
              <a:t>和日常业务工作</a:t>
            </a:r>
            <a:r>
              <a:rPr lang="zh-CN" altLang="zh-CN" dirty="0" smtClean="0"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ea typeface="微软雅黑" panose="020B0503020204020204" pitchFamily="34" charset="-122"/>
              </a:rPr>
              <a:t>积极参与中国海洋大学—青岛现代服务业数字工程技术研究中心的建设，努力争取平台建设资源支持。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91680" y="2575879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请各位专家</a:t>
            </a:r>
            <a:r>
              <a:rPr lang="zh-CN" altLang="en-US" sz="4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指正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4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3465117"/>
            <a:ext cx="365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</a:rPr>
              <a:t>wangxiaodong@ouc.edu.cn</a:t>
            </a:r>
          </a:p>
        </p:txBody>
      </p:sp>
    </p:spTree>
    <p:extLst>
      <p:ext uri="{BB962C8B-B14F-4D97-AF65-F5344CB8AC3E}">
        <p14:creationId xmlns:p14="http://schemas.microsoft.com/office/powerpoint/2010/main" val="32553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39247" y="3124672"/>
            <a:ext cx="6689550" cy="576262"/>
            <a:chOff x="971600" y="2528633"/>
            <a:chExt cx="7127876" cy="576262"/>
          </a:xfrm>
        </p:grpSpPr>
        <p:sp>
          <p:nvSpPr>
            <p:cNvPr id="7" name="矩形 6"/>
            <p:cNvSpPr/>
            <p:nvPr/>
          </p:nvSpPr>
          <p:spPr>
            <a:xfrm>
              <a:off x="971600" y="2532342"/>
              <a:ext cx="216000" cy="56884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84338" y="2528633"/>
              <a:ext cx="6815138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</a:ln>
            <a:effectLst/>
          </p:spPr>
          <p:txBody>
            <a:bodyPr anchor="ctr" anchorCtr="1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3"/>
            <p:cNvSpPr>
              <a:spLocks noChangeArrowheads="1"/>
            </p:cNvSpPr>
            <p:nvPr/>
          </p:nvSpPr>
          <p:spPr bwMode="auto">
            <a:xfrm>
              <a:off x="1284338" y="2616739"/>
              <a:ext cx="6167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/>
                </a:rPr>
                <a:t>三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/>
                </a:rPr>
                <a:t>、工作思路与目标</a:t>
              </a:r>
              <a:endPara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39247" y="1547764"/>
            <a:ext cx="6689550" cy="576262"/>
            <a:chOff x="971600" y="951725"/>
            <a:chExt cx="7127876" cy="576262"/>
          </a:xfrm>
        </p:grpSpPr>
        <p:sp>
          <p:nvSpPr>
            <p:cNvPr id="10" name="矩形 9"/>
            <p:cNvSpPr/>
            <p:nvPr/>
          </p:nvSpPr>
          <p:spPr>
            <a:xfrm>
              <a:off x="971600" y="951725"/>
              <a:ext cx="216000" cy="5762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hangingPunct="0"/>
              <a:endParaRPr lang="zh-CN" altLang="en-US" sz="2000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84338" y="951725"/>
              <a:ext cx="6815138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</a:ln>
            <a:effectLst/>
          </p:spPr>
          <p:txBody>
            <a:bodyPr anchor="ctr" anchorCtr="1"/>
            <a:lstStyle/>
            <a:p>
              <a:pPr algn="ctr" eaLnBrk="0" hangingPunct="0"/>
              <a:endPara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3"/>
            <p:cNvSpPr>
              <a:spLocks noChangeArrowheads="1"/>
            </p:cNvSpPr>
            <p:nvPr/>
          </p:nvSpPr>
          <p:spPr bwMode="auto">
            <a:xfrm>
              <a:off x="1284338" y="1024750"/>
              <a:ext cx="6167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/>
                </a:rPr>
                <a:t>一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/>
                </a:rPr>
                <a:t>、基本信息</a:t>
              </a:r>
              <a:endPara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39248" y="2332584"/>
            <a:ext cx="6696744" cy="576262"/>
            <a:chOff x="971600" y="1736545"/>
            <a:chExt cx="7135541" cy="576262"/>
          </a:xfrm>
        </p:grpSpPr>
        <p:sp>
          <p:nvSpPr>
            <p:cNvPr id="6" name="矩形 5"/>
            <p:cNvSpPr/>
            <p:nvPr/>
          </p:nvSpPr>
          <p:spPr>
            <a:xfrm>
              <a:off x="971600" y="1737835"/>
              <a:ext cx="216000" cy="57368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2003" y="1736545"/>
              <a:ext cx="6815138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</a:ln>
            <a:effectLst/>
          </p:spPr>
          <p:txBody>
            <a:bodyPr anchor="ctr" anchorCtr="1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3"/>
            <p:cNvSpPr>
              <a:spLocks noChangeArrowheads="1"/>
            </p:cNvSpPr>
            <p:nvPr/>
          </p:nvSpPr>
          <p:spPr bwMode="auto">
            <a:xfrm>
              <a:off x="1283345" y="1824651"/>
              <a:ext cx="6167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/>
                </a:rPr>
                <a:t>二、近五年工作业绩</a:t>
              </a:r>
              <a:endPara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207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/>
              <a:t>基本信息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59484"/>
              </p:ext>
            </p:extLst>
          </p:nvPr>
        </p:nvGraphicFramePr>
        <p:xfrm>
          <a:off x="395536" y="836712"/>
          <a:ext cx="7704856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9508"/>
                <a:gridCol w="1309060"/>
                <a:gridCol w="838203"/>
                <a:gridCol w="813940"/>
                <a:gridCol w="1113928"/>
                <a:gridCol w="2060217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</a:t>
                      </a:r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王晓东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</a:t>
                      </a:r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1982.12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最后学位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博士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聘</a:t>
                      </a:r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 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主要研究方向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服务计算、智能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、数字家庭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 </a:t>
                      </a:r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13708983877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</a:t>
                      </a:r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wangxiaodong@ouc.edu.cn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346729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lvl="0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13926"/>
              </p:ext>
            </p:extLst>
          </p:nvPr>
        </p:nvGraphicFramePr>
        <p:xfrm>
          <a:off x="395536" y="3356992"/>
          <a:ext cx="7704856" cy="2849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1236"/>
                <a:gridCol w="574362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学习工作经历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2000.9–2004.7 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中国海洋大学信息科学与工程学院电子信息工程专业，工学学士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2006.9–2008.7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中国海洋大学信息科学与工程学院通信与信息系统专业，随后继续硕博连读阶段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2008.9–2011.7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中国海洋大学信息科学与工程学院计算机应用技术专业，工学博士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2011.9 –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 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中国海洋大学信息科学与工程学院计算机科学与技术系讲师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2011.9-2016.3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中国海洋大学博士后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（一）科研项目（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科研经费共计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</a:t>
            </a:r>
            <a:r>
              <a:rPr lang="zh-CN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26884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主持</a:t>
            </a: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国家级项目分课题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国家科技支撑计划 社区生活服务集成方案与标准研究（</a:t>
            </a:r>
            <a:r>
              <a:rPr lang="en-US" altLang="zh-CN" dirty="0" smtClean="0">
                <a:ea typeface="微软雅黑" panose="020B0503020204020204" pitchFamily="34" charset="-122"/>
              </a:rPr>
              <a:t>2012BAH15F01</a:t>
            </a:r>
            <a:r>
              <a:rPr lang="zh-CN" altLang="en-US" dirty="0" smtClean="0">
                <a:ea typeface="微软雅黑" panose="020B0503020204020204" pitchFamily="34" charset="-122"/>
              </a:rPr>
              <a:t>）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本人经费</a:t>
            </a:r>
            <a:r>
              <a:rPr lang="en-US" altLang="zh-CN" dirty="0" smtClean="0">
                <a:ea typeface="微软雅黑" panose="020B0503020204020204" pitchFamily="34" charset="-122"/>
              </a:rPr>
              <a:t>60</a:t>
            </a:r>
            <a:r>
              <a:rPr lang="zh-CN" altLang="en-US" dirty="0" smtClean="0">
                <a:ea typeface="微软雅黑" panose="020B0503020204020204" pitchFamily="34" charset="-122"/>
              </a:rPr>
              <a:t>万元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主持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科技开发与协作</a:t>
            </a: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（科技服务业创新试点）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健康产业科技服务集成平台数据分析与算法设计</a:t>
            </a:r>
            <a:r>
              <a:rPr lang="zh-CN" altLang="en-US" dirty="0" smtClean="0">
                <a:ea typeface="微软雅黑" panose="020B0503020204020204" pitchFamily="34" charset="-122"/>
              </a:rPr>
              <a:t>开发（</a:t>
            </a:r>
            <a:r>
              <a:rPr lang="en-US" altLang="zh-CN" dirty="0">
                <a:ea typeface="微软雅黑" panose="020B0503020204020204" pitchFamily="34" charset="-122"/>
              </a:rPr>
              <a:t>20160027</a:t>
            </a:r>
            <a:r>
              <a:rPr lang="zh-CN" altLang="en-US" dirty="0" smtClean="0">
                <a:ea typeface="微软雅黑" panose="020B0503020204020204" pitchFamily="34" charset="-122"/>
              </a:rPr>
              <a:t>）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本人经费</a:t>
            </a:r>
            <a:r>
              <a:rPr lang="en-US" altLang="zh-CN" dirty="0" smtClean="0">
                <a:ea typeface="微软雅黑" panose="020B0503020204020204" pitchFamily="34" charset="-122"/>
              </a:rPr>
              <a:t>55</a:t>
            </a:r>
            <a:r>
              <a:rPr lang="zh-CN" altLang="en-US" dirty="0" smtClean="0">
                <a:ea typeface="微软雅黑" panose="020B0503020204020204" pitchFamily="34" charset="-122"/>
              </a:rPr>
              <a:t>万元，已到</a:t>
            </a:r>
            <a:r>
              <a:rPr lang="en-US" altLang="zh-CN" dirty="0" smtClean="0"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ea typeface="微软雅黑" panose="020B0503020204020204" pitchFamily="34" charset="-122"/>
              </a:rPr>
              <a:t>万元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主持省部级项目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保密科研项目 涉</a:t>
            </a:r>
            <a:r>
              <a:rPr lang="zh-CN" altLang="en-US" dirty="0">
                <a:ea typeface="微软雅黑" panose="020B0503020204020204" pitchFamily="34" charset="-122"/>
              </a:rPr>
              <a:t>海保密管理专业特色课程体系</a:t>
            </a:r>
            <a:r>
              <a:rPr lang="zh-CN" altLang="en-US" dirty="0" smtClean="0">
                <a:ea typeface="微软雅黑" panose="020B0503020204020204" pitchFamily="34" charset="-122"/>
              </a:rPr>
              <a:t>研究（</a:t>
            </a:r>
            <a:r>
              <a:rPr lang="en-US" altLang="zh-CN" dirty="0">
                <a:ea typeface="微软雅黑" panose="020B0503020204020204" pitchFamily="34" charset="-122"/>
              </a:rPr>
              <a:t>BMKY2015AT05</a:t>
            </a:r>
            <a:r>
              <a:rPr lang="zh-CN" altLang="en-US" dirty="0" smtClean="0">
                <a:ea typeface="微软雅黑" panose="020B0503020204020204" pitchFamily="34" charset="-122"/>
              </a:rPr>
              <a:t>）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经费</a:t>
            </a:r>
            <a:r>
              <a:rPr lang="en-US" altLang="zh-CN" dirty="0" smtClean="0"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ea typeface="微软雅黑" panose="020B0503020204020204" pitchFamily="34" charset="-122"/>
              </a:rPr>
              <a:t>万元，已到</a:t>
            </a:r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ea typeface="微软雅黑" panose="020B0503020204020204" pitchFamily="34" charset="-122"/>
              </a:rPr>
              <a:t>万元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主持市级项目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青岛市科技发展</a:t>
            </a:r>
            <a:r>
              <a:rPr lang="zh-CN" altLang="en-US" dirty="0" smtClean="0">
                <a:ea typeface="微软雅黑" panose="020B0503020204020204" pitchFamily="34" charset="-122"/>
              </a:rPr>
              <a:t>计划 基于</a:t>
            </a:r>
            <a:r>
              <a:rPr lang="zh-CN" altLang="en-US" dirty="0">
                <a:ea typeface="微软雅黑" panose="020B0503020204020204" pitchFamily="34" charset="-122"/>
              </a:rPr>
              <a:t>设备服务和增强现实的数字家庭</a:t>
            </a:r>
            <a:r>
              <a:rPr lang="zh-CN" altLang="en-US" dirty="0" smtClean="0">
                <a:ea typeface="微软雅黑" panose="020B0503020204020204" pitchFamily="34" charset="-122"/>
              </a:rPr>
              <a:t>智能系统（</a:t>
            </a:r>
            <a:r>
              <a:rPr lang="en-US" altLang="zh-CN" dirty="0" smtClean="0">
                <a:ea typeface="微软雅黑" panose="020B0503020204020204" pitchFamily="34" charset="-122"/>
              </a:rPr>
              <a:t>12-1-4-1-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ea typeface="微软雅黑" panose="020B0503020204020204" pitchFamily="34" charset="-122"/>
              </a:rPr>
              <a:t>9)-</a:t>
            </a:r>
            <a:r>
              <a:rPr lang="en-US" altLang="zh-CN" dirty="0" err="1" smtClean="0">
                <a:ea typeface="微软雅黑" panose="020B0503020204020204" pitchFamily="34" charset="-122"/>
              </a:rPr>
              <a:t>jch</a:t>
            </a:r>
            <a:r>
              <a:rPr lang="zh-CN" altLang="en-US" dirty="0" smtClean="0">
                <a:ea typeface="微软雅黑" panose="020B0503020204020204" pitchFamily="34" charset="-122"/>
              </a:rPr>
              <a:t>），经费</a:t>
            </a:r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ea typeface="微软雅黑" panose="020B0503020204020204" pitchFamily="34" charset="-122"/>
              </a:rPr>
              <a:t>万元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5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（一）科研项目（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科研经费共计</a:t>
            </a:r>
            <a:r>
              <a:rPr lang="en-US" altLang="zh-CN" sz="20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</a:t>
            </a:r>
            <a:r>
              <a:rPr lang="zh-CN" altLang="zh-CN" sz="20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26884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主持</a:t>
            </a: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学校青年教师基金项目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普适数据感知条件下基于社会化网络重构</a:t>
            </a:r>
            <a:r>
              <a:rPr lang="zh-CN" altLang="en-US" dirty="0" smtClean="0"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ea typeface="微软雅黑" panose="020B0503020204020204" pitchFamily="34" charset="-122"/>
              </a:rPr>
              <a:t>服务</a:t>
            </a:r>
            <a:r>
              <a:rPr lang="zh-CN" altLang="en-US" dirty="0">
                <a:ea typeface="微软雅黑" panose="020B0503020204020204" pitchFamily="34" charset="-122"/>
              </a:rPr>
              <a:t>推荐</a:t>
            </a:r>
            <a:r>
              <a:rPr lang="zh-CN" altLang="en-US" dirty="0" smtClean="0">
                <a:ea typeface="微软雅黑" panose="020B0503020204020204" pitchFamily="34" charset="-122"/>
              </a:rPr>
              <a:t>研究，经费</a:t>
            </a:r>
            <a:r>
              <a:rPr lang="en-US" altLang="zh-CN" dirty="0"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参加国家级项目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，青岛市科技发展计划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项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国家</a:t>
            </a:r>
            <a:r>
              <a:rPr lang="zh-CN" altLang="en-US" dirty="0">
                <a:ea typeface="微软雅黑" panose="020B0503020204020204" pitchFamily="34" charset="-122"/>
              </a:rPr>
              <a:t>科技支撑</a:t>
            </a:r>
            <a:r>
              <a:rPr lang="zh-CN" altLang="en-US" dirty="0" smtClean="0">
                <a:ea typeface="微软雅黑" panose="020B0503020204020204" pitchFamily="34" charset="-122"/>
              </a:rPr>
              <a:t>计划：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特色</a:t>
            </a:r>
            <a:r>
              <a:rPr lang="zh-CN" altLang="en-US" dirty="0">
                <a:ea typeface="微软雅黑" panose="020B0503020204020204" pitchFamily="34" charset="-122"/>
              </a:rPr>
              <a:t>产业集群科技服务集成关键技术研究（</a:t>
            </a:r>
            <a:r>
              <a:rPr lang="en-US" altLang="zh-CN" dirty="0">
                <a:ea typeface="微软雅黑" panose="020B0503020204020204" pitchFamily="34" charset="-122"/>
              </a:rPr>
              <a:t>2012BAH12F01</a:t>
            </a:r>
            <a:r>
              <a:rPr lang="zh-CN" altLang="en-US" dirty="0" smtClean="0">
                <a:ea typeface="微软雅黑" panose="020B0503020204020204" pitchFamily="34" charset="-122"/>
              </a:rPr>
              <a:t>）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数字</a:t>
            </a:r>
            <a:r>
              <a:rPr lang="zh-CN" altLang="en-US" dirty="0">
                <a:ea typeface="微软雅黑" panose="020B0503020204020204" pitchFamily="34" charset="-122"/>
              </a:rPr>
              <a:t>家庭服务媒体设备集成技术</a:t>
            </a:r>
            <a:r>
              <a:rPr lang="zh-CN" altLang="en-US" dirty="0" smtClean="0">
                <a:ea typeface="微软雅黑" panose="020B0503020204020204" pitchFamily="34" charset="-122"/>
              </a:rPr>
              <a:t>研究（</a:t>
            </a:r>
            <a:r>
              <a:rPr lang="en-US" altLang="zh-CN" dirty="0">
                <a:ea typeface="微软雅黑" panose="020B0503020204020204" pitchFamily="34" charset="-122"/>
              </a:rPr>
              <a:t>2011BAH16B03</a:t>
            </a:r>
            <a:r>
              <a:rPr lang="zh-CN" altLang="en-US" dirty="0">
                <a:ea typeface="微软雅黑" panose="020B0503020204020204" pitchFamily="34" charset="-122"/>
              </a:rPr>
              <a:t>）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4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）科研论文（第一作者和通信作者论文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243"/>
              </p:ext>
            </p:extLst>
          </p:nvPr>
        </p:nvGraphicFramePr>
        <p:xfrm>
          <a:off x="503548" y="1251126"/>
          <a:ext cx="8028892" cy="5092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3240360"/>
                <a:gridCol w="2024688"/>
                <a:gridCol w="717815"/>
                <a:gridCol w="531715"/>
                <a:gridCol w="499673"/>
                <a:gridCol w="510585"/>
              </a:tblGrid>
              <a:tr h="385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论文题目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刊物名称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年份</a:t>
                      </a:r>
                      <a:endParaRPr lang="en-US" altLang="zh-CN" sz="1400" dirty="0" smtClean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及期</a:t>
                      </a: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级别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位次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是否通讯作者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5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Spectral saliency via automatic adaptive amplitude spectrum analysis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Journal of Electronic Imaging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2016/2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SCI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1/5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novel rule generation scheme for service automation in smart space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Journal of Information and Computational Science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2014/11(5)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1/3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43519" marR="43519" marT="0" marB="0" anchor="ctr"/>
                </a:tc>
              </a:tr>
              <a:tr h="771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SHSM: A Service Middleware for Smart Home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 IEEE 3rd International Conference on Mobile Services (MS 2015)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1/3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43519" marR="43519" marT="0" marB="0" anchor="ctr"/>
                </a:tc>
              </a:tr>
              <a:tr h="489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Smart space automatic services composition based on program synthesis and </a:t>
                      </a:r>
                      <a:r>
                        <a:rPr lang="en-US" sz="140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QoS</a:t>
                      </a: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model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Journal of Computational Information Systems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2014/10(4)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2/3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Scientific Experimental Platform Based on BPEL and Hadoop and Its Application to Sound Activity Recognition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Journal of Information and Computational Science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2015/12(18)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sz="14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43519" marR="43519" marT="0" marB="0" anchor="ctr"/>
                </a:tc>
              </a:tr>
              <a:tr h="578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Container-as-a-service architecture for business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workflow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Int. J. Simulation and Process Modelling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Service-based Interactive Proxy for Sensor Networks in Smart Home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 International Conference on Digital Home (ICDH 2014)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3/3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43519" marR="4351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）科研论文（合作或指导研究生发表论文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61965"/>
              </p:ext>
            </p:extLst>
          </p:nvPr>
        </p:nvGraphicFramePr>
        <p:xfrm>
          <a:off x="611560" y="1323132"/>
          <a:ext cx="8028891" cy="36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2664296"/>
                <a:gridCol w="2442127"/>
                <a:gridCol w="685059"/>
                <a:gridCol w="548047"/>
                <a:gridCol w="515021"/>
                <a:gridCol w="526269"/>
              </a:tblGrid>
              <a:tr h="385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zh-CN" sz="1400" dirty="0" smtClean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论文题目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刊物名称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年份</a:t>
                      </a:r>
                      <a:endParaRPr lang="en-US" altLang="zh-CN" sz="1400" dirty="0" smtClean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期次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级别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位次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是否通讯作者</a:t>
                      </a:r>
                    </a:p>
                  </a:txBody>
                  <a:tcPr marL="43519" marR="4351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 On-Screen User Declaration Approach for 3-D Scene Manipulation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 International Conference on Digital Home (ICDH 2014)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3/3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Research on Architecture of Smart Home Networks and Service Platform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 International Conference on Digital Home (ICDH 2014)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sz="14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novel three-dimensional localization algorithm based on DV-HOP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 IEEE International Conference on Signal Processing, Communications and Computing, ICSPCC 2014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2014.12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</a:tr>
              <a:tr h="6118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Research on IOT RESTful Web Service Asynchronous Composition Based on BPEL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 6th International Conference on Intelligent Human-Machine Systems and Cybernetics, IHMSC 2014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ISTP,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4/4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3519" marR="4351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（三）专利和软著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70406"/>
              </p:ext>
            </p:extLst>
          </p:nvPr>
        </p:nvGraphicFramePr>
        <p:xfrm>
          <a:off x="484239" y="1412776"/>
          <a:ext cx="8136905" cy="1373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481"/>
                <a:gridCol w="3223407"/>
                <a:gridCol w="760458"/>
                <a:gridCol w="1292779"/>
                <a:gridCol w="1292780"/>
              </a:tblGrid>
              <a:tr h="52621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专利号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专利名称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位次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授权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专利类型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0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201210263082.x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基于低频能耗信息的能耗解聚合方法及家庭能源管理系统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3/6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2014.12.17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发明专利</a:t>
                      </a:r>
                    </a:p>
                  </a:txBody>
                  <a:tcPr marL="68580" marR="68580" marT="0" marB="0" anchor="ctr"/>
                </a:tc>
              </a:tr>
              <a:tr h="420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200910260109.8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一种基于互联网的资源推送系统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2012.07.04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发明</a:t>
                      </a:r>
                      <a:r>
                        <a:rPr 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05385"/>
              </p:ext>
            </p:extLst>
          </p:nvPr>
        </p:nvGraphicFramePr>
        <p:xfrm>
          <a:off x="467544" y="4941168"/>
          <a:ext cx="8136903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767"/>
                <a:gridCol w="1683705"/>
                <a:gridCol w="902027"/>
                <a:gridCol w="916265"/>
                <a:gridCol w="1109613"/>
                <a:gridCol w="960526"/>
              </a:tblGrid>
              <a:tr h="5849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著作、教材名称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出版社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总字数（万字）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本人撰写（万字）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本人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位次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5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玩转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Arduino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：物联网应用篇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北京航空航天大学出版社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23.4</a:t>
                      </a:r>
                      <a:endParaRPr lang="zh-CN" sz="14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sz="14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2/3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4077072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四）出版著作、教材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22353"/>
              </p:ext>
            </p:extLst>
          </p:nvPr>
        </p:nvGraphicFramePr>
        <p:xfrm>
          <a:off x="473017" y="3106554"/>
          <a:ext cx="8131431" cy="753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307"/>
                <a:gridCol w="3829695"/>
                <a:gridCol w="903492"/>
                <a:gridCol w="1535937"/>
              </a:tblGrid>
              <a:tr h="3224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软著号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软著</a:t>
                      </a:r>
                      <a:r>
                        <a:rPr 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本人位次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登记</a:t>
                      </a:r>
                      <a:r>
                        <a:rPr 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134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2013SR136466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基于物联网冰箱的感知集成控制系统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2013.7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、近五年工作业绩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697128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）教学获奖情况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32342"/>
              </p:ext>
            </p:extLst>
          </p:nvPr>
        </p:nvGraphicFramePr>
        <p:xfrm>
          <a:off x="539552" y="1412776"/>
          <a:ext cx="7920880" cy="2357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2376264"/>
                <a:gridCol w="2304256"/>
                <a:gridCol w="1368152"/>
                <a:gridCol w="936104"/>
              </a:tblGrid>
              <a:tr h="5909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奖励名称及等级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35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授奖单位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本人位次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916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2013.12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全国保密专业教育优秀教师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全国保密专业教育优秀教师奖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省部级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中共中央保密委员会办公室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国家保密局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4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168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2014.03</a:t>
                      </a:r>
                      <a:endParaRPr lang="zh-CN" sz="14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计算机特色专业动态模块化培养体系研究与建设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第七届山东省高等教育教学成果奖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省三等奖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山东省教育厅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3/7</a:t>
                      </a:r>
                      <a:endParaRPr lang="zh-CN" sz="1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Picture 3" descr="Z:\Macintosh HD\HD-Documents\Workspace_计算机科学与技术系\20140415-2014年师资博士后考核和评聘\全国保密专业优秀教师奖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3160307" cy="223993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\\vmware-host\Shared Folders\xiaodong\Documents\Workspace_计算机科学与技术系\20160818-职称申报\05-教学奖励\省教学成果三等奖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3684"/>
            <a:ext cx="3400981" cy="22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1484</Words>
  <Application>Microsoft Office PowerPoint</Application>
  <PresentationFormat>全屏显示(4:3)</PresentationFormat>
  <Paragraphs>359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聘期考核及选聘申报</vt:lpstr>
      <vt:lpstr>汇报提纲</vt:lpstr>
      <vt:lpstr>一、基本信息</vt:lpstr>
      <vt:lpstr>二、近五年工作业绩</vt:lpstr>
      <vt:lpstr>二、近五年工作业绩</vt:lpstr>
      <vt:lpstr>二、近五年工作业绩</vt:lpstr>
      <vt:lpstr>二、近五年工作业绩</vt:lpstr>
      <vt:lpstr>二、近五年工作业绩</vt:lpstr>
      <vt:lpstr>二、近五年工作业绩</vt:lpstr>
      <vt:lpstr>二、近五年工作业绩</vt:lpstr>
      <vt:lpstr>二、近五年工作业绩</vt:lpstr>
      <vt:lpstr>三、工作思路与目标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制造企业大数据智能分析与挖掘技术</dc:title>
  <dc:creator>yang</dc:creator>
  <cp:lastModifiedBy>Windows XP</cp:lastModifiedBy>
  <cp:revision>790</cp:revision>
  <dcterms:created xsi:type="dcterms:W3CDTF">2014-03-16T06:00:00Z</dcterms:created>
  <dcterms:modified xsi:type="dcterms:W3CDTF">2016-09-01T11:19:16Z</dcterms:modified>
</cp:coreProperties>
</file>