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2" r:id="rId5"/>
    <p:sldId id="260" r:id="rId6"/>
    <p:sldId id="256" r:id="rId7"/>
    <p:sldId id="257" r:id="rId8"/>
    <p:sldId id="261" r:id="rId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7C4E-8607-4A68-809E-375DBF3D00D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B553-EAEC-4CCC-883A-B3E0132D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get child POI [OBJECTID] from </a:t>
            </a:r>
            <a:r>
              <a:rPr lang="en-US" b="1" dirty="0" smtClean="0"/>
              <a:t>POI_ASSOCIATION</a:t>
            </a:r>
            <a:r>
              <a:rPr lang="en-US" dirty="0" smtClean="0"/>
              <a:t> to define which record in </a:t>
            </a:r>
            <a:r>
              <a:rPr lang="en-US" b="1" dirty="0" smtClean="0"/>
              <a:t>POI_INFO </a:t>
            </a:r>
            <a:r>
              <a:rPr lang="en-US" dirty="0" smtClean="0"/>
              <a:t>is child POI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 smtClean="0"/>
              <a:t>Mark out those child POI in order to not import them into </a:t>
            </a:r>
            <a:r>
              <a:rPr lang="en-US" b="1" dirty="0" smtClean="0"/>
              <a:t>HNP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Need to find a way to delete duplicate since POI_ASSOCIATION is not perfect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36029" y="3260557"/>
            <a:ext cx="2680623" cy="2501587"/>
            <a:chOff x="4736029" y="2588753"/>
            <a:chExt cx="2680623" cy="25015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857" y="2588753"/>
              <a:ext cx="2514286" cy="2501587"/>
            </a:xfrm>
            <a:prstGeom prst="rect">
              <a:avLst/>
            </a:prstGeom>
          </p:spPr>
        </p:pic>
        <p:sp>
          <p:nvSpPr>
            <p:cNvPr id="5" name="Multiply 4"/>
            <p:cNvSpPr/>
            <p:nvPr/>
          </p:nvSpPr>
          <p:spPr>
            <a:xfrm>
              <a:off x="4736029" y="3937518"/>
              <a:ext cx="787693" cy="774441"/>
            </a:xfrm>
            <a:prstGeom prst="mathMultiply">
              <a:avLst/>
            </a:prstGeom>
            <a:solidFill>
              <a:srgbClr val="00B0F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y 5"/>
            <p:cNvSpPr/>
            <p:nvPr/>
          </p:nvSpPr>
          <p:spPr>
            <a:xfrm>
              <a:off x="5650739" y="3931551"/>
              <a:ext cx="787693" cy="774441"/>
            </a:xfrm>
            <a:prstGeom prst="mathMultiply">
              <a:avLst/>
            </a:prstGeom>
            <a:solidFill>
              <a:srgbClr val="00B0F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ultiply 6"/>
            <p:cNvSpPr/>
            <p:nvPr/>
          </p:nvSpPr>
          <p:spPr>
            <a:xfrm>
              <a:off x="6628959" y="3931551"/>
              <a:ext cx="787693" cy="774441"/>
            </a:xfrm>
            <a:prstGeom prst="mathMultiply">
              <a:avLst/>
            </a:prstGeom>
            <a:solidFill>
              <a:srgbClr val="00B0F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61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dirty="0" smtClean="0"/>
              <a:t>Create </a:t>
            </a:r>
            <a:r>
              <a:rPr lang="en-US" dirty="0"/>
              <a:t>new record on </a:t>
            </a:r>
            <a:r>
              <a:rPr lang="en-US" b="1" dirty="0" smtClean="0"/>
              <a:t>OFFICIAL_NAME</a:t>
            </a:r>
            <a:r>
              <a:rPr lang="en-US" dirty="0" smtClean="0"/>
              <a:t> using </a:t>
            </a:r>
            <a:r>
              <a:rPr lang="en-US" b="1" dirty="0" smtClean="0"/>
              <a:t>POI_INFO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[ROADNAME_ID]. The new record’s all field values </a:t>
            </a:r>
            <a:r>
              <a:rPr lang="en-US" dirty="0"/>
              <a:t>is identical to </a:t>
            </a:r>
          </a:p>
          <a:p>
            <a:pPr marL="0" indent="0">
              <a:buNone/>
            </a:pPr>
            <a:r>
              <a:rPr lang="en-US" b="1" dirty="0" smtClean="0"/>
              <a:t>      POI_INFO</a:t>
            </a:r>
            <a:r>
              <a:rPr lang="en-US" dirty="0" smtClean="0"/>
              <a:t>’s </a:t>
            </a:r>
            <a:r>
              <a:rPr lang="en-US" dirty="0"/>
              <a:t>except LAYER_C = </a:t>
            </a:r>
            <a:r>
              <a:rPr lang="en-US" dirty="0" smtClean="0"/>
              <a:t>34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>
              <a:buAutoNum type="arabicPeriod" startAt="5"/>
            </a:pPr>
            <a:r>
              <a:rPr lang="en-US" dirty="0" smtClean="0"/>
              <a:t>IF </a:t>
            </a:r>
            <a:r>
              <a:rPr lang="en-US" dirty="0"/>
              <a:t>there is any exist </a:t>
            </a:r>
            <a:r>
              <a:rPr lang="en-US" b="1" dirty="0"/>
              <a:t>TRANSLATION</a:t>
            </a:r>
            <a:r>
              <a:rPr lang="en-US" dirty="0"/>
              <a:t> record of </a:t>
            </a:r>
            <a:r>
              <a:rPr lang="en-US" b="1" dirty="0"/>
              <a:t>OFFICIAL_NAME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create </a:t>
            </a:r>
            <a:r>
              <a:rPr lang="en-US" dirty="0"/>
              <a:t>new record on </a:t>
            </a:r>
            <a:r>
              <a:rPr lang="en-US" b="1" dirty="0"/>
              <a:t>TRANSLATION </a:t>
            </a:r>
            <a:r>
              <a:rPr lang="en-US" dirty="0"/>
              <a:t>too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50179"/>
              </p:ext>
            </p:extLst>
          </p:nvPr>
        </p:nvGraphicFramePr>
        <p:xfrm>
          <a:off x="3860572" y="4414520"/>
          <a:ext cx="1606381" cy="201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6381"/>
              </a:tblGrid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b="1" baseline="0" dirty="0" smtClean="0">
                          <a:latin typeface="Century Gothic" panose="020B0502020202020204" pitchFamily="34" charset="0"/>
                        </a:rPr>
                        <a:t>  OFFICIAL_NAME</a:t>
                      </a:r>
                      <a:endParaRPr lang="en-US" sz="12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latin typeface="Century Gothic" panose="020B0502020202020204" pitchFamily="34" charset="0"/>
                        </a:rPr>
                        <a:t>  OBJECTID</a:t>
                      </a:r>
                      <a:endParaRPr lang="en-US" sz="10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OPERATOR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PURPOSE_C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UPDATETYPE_C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PROGMODIFYDATE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MODIFYPROGNAME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USERCLAIM_F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SOURCE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LAYER_C = 34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LANGUAGE_C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2975"/>
              </p:ext>
            </p:extLst>
          </p:nvPr>
        </p:nvGraphicFramePr>
        <p:xfrm>
          <a:off x="5856838" y="4414520"/>
          <a:ext cx="1606381" cy="2164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6381"/>
              </a:tblGrid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b="1" baseline="0" dirty="0" smtClean="0">
                          <a:latin typeface="Century Gothic" panose="020B0502020202020204" pitchFamily="34" charset="0"/>
                        </a:rPr>
                        <a:t>  TRANSLATION</a:t>
                      </a:r>
                      <a:endParaRPr lang="en-US" sz="12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latin typeface="Century Gothic" panose="020B0502020202020204" pitchFamily="34" charset="0"/>
                        </a:rPr>
                        <a:t>  OBJECTID</a:t>
                      </a:r>
                      <a:endParaRPr lang="en-US" sz="10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OPERATOR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PURPOSE_C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UPDATETYPE_C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PROGMODIFYDATE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MODIFYPROGNAME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USERCLAIM_F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SOURCE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TYPE_F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TRANS_ID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LANGUAGE_C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610543" y="6212150"/>
            <a:ext cx="24629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620069" y="4684422"/>
            <a:ext cx="0" cy="15326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66953" y="4697121"/>
            <a:ext cx="15311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  Select </a:t>
            </a:r>
            <a:r>
              <a:rPr lang="en-US" dirty="0" smtClean="0"/>
              <a:t>records from </a:t>
            </a:r>
            <a:r>
              <a:rPr lang="en-US" b="1" dirty="0" smtClean="0"/>
              <a:t>POI_INFO</a:t>
            </a:r>
            <a:r>
              <a:rPr lang="en-US" dirty="0" smtClean="0"/>
              <a:t> where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(USERCLAIM_F =0, DELETION_C &lt;=1, etc.)</a:t>
            </a:r>
          </a:p>
          <a:p>
            <a:pPr marL="514350" indent="-514350">
              <a:buAutoNum type="arabicPeriod" startAt="7"/>
            </a:pPr>
            <a:r>
              <a:rPr lang="en-US" dirty="0" smtClean="0"/>
              <a:t>Create </a:t>
            </a:r>
            <a:r>
              <a:rPr lang="en-US" dirty="0" smtClean="0"/>
              <a:t>new </a:t>
            </a:r>
            <a:r>
              <a:rPr lang="en-US" b="1" dirty="0" smtClean="0"/>
              <a:t>HNP</a:t>
            </a:r>
            <a:r>
              <a:rPr lang="en-US" dirty="0" smtClean="0"/>
              <a:t> record and copy [</a:t>
            </a:r>
            <a:r>
              <a:rPr lang="en-US" dirty="0" smtClean="0"/>
              <a:t>HN, </a:t>
            </a:r>
            <a:r>
              <a:rPr lang="en-US" dirty="0" smtClean="0"/>
              <a:t>SHAPE, ..] value from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POI_INFO </a:t>
            </a:r>
            <a:r>
              <a:rPr lang="en-US" dirty="0" smtClean="0"/>
              <a:t>and [OBJECTID] from </a:t>
            </a:r>
            <a:r>
              <a:rPr lang="en-US" b="1" dirty="0" smtClean="0"/>
              <a:t>OFFICIAL_NAME</a:t>
            </a:r>
            <a:r>
              <a:rPr lang="en-US" dirty="0" smtClean="0"/>
              <a:t> </a:t>
            </a:r>
            <a:r>
              <a:rPr lang="en-US" dirty="0" smtClean="0"/>
              <a:t>to the new record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89" y="3772218"/>
            <a:ext cx="2539682" cy="2539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1" y="3853183"/>
            <a:ext cx="2377751" cy="2377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6757" y="6186391"/>
            <a:ext cx="128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POI_INFO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19487" y="6176963"/>
            <a:ext cx="70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HNP</a:t>
            </a:r>
            <a:endParaRPr lang="en-US" sz="2000" b="1" dirty="0"/>
          </a:p>
        </p:txBody>
      </p:sp>
      <p:sp>
        <p:nvSpPr>
          <p:cNvPr id="8" name="Right Arrow 7"/>
          <p:cNvSpPr/>
          <p:nvPr/>
        </p:nvSpPr>
        <p:spPr>
          <a:xfrm>
            <a:off x="4478694" y="4757474"/>
            <a:ext cx="2749859" cy="56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7949" y="4549614"/>
            <a:ext cx="22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HN, ROADNAMEID, SHAPE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5176" y="5276912"/>
            <a:ext cx="22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Copy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45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8.   Find </a:t>
            </a:r>
            <a:r>
              <a:rPr lang="en-US" dirty="0" smtClean="0"/>
              <a:t>a </a:t>
            </a:r>
            <a:r>
              <a:rPr lang="en-US" b="1" dirty="0" smtClean="0"/>
              <a:t>HNP</a:t>
            </a:r>
            <a:r>
              <a:rPr lang="en-US" dirty="0" smtClean="0"/>
              <a:t> record’s nearest </a:t>
            </a:r>
            <a:r>
              <a:rPr lang="en-US" b="1" dirty="0" smtClean="0"/>
              <a:t>ROAD_LINK </a:t>
            </a:r>
            <a:r>
              <a:rPr lang="en-US" dirty="0" smtClean="0"/>
              <a:t>using </a:t>
            </a:r>
            <a:r>
              <a:rPr lang="en-US" dirty="0" err="1" smtClean="0"/>
              <a:t>ArcSDE</a:t>
            </a:r>
            <a:r>
              <a:rPr lang="en-US" dirty="0" smtClean="0"/>
              <a:t> Libraries’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functions and record ROAD_LINK [OBJECTID] into HNP [LINK_ID]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33" y="3632652"/>
            <a:ext cx="3060441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8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  Select records from </a:t>
            </a:r>
            <a:r>
              <a:rPr lang="en-US" b="1" dirty="0" smtClean="0"/>
              <a:t>POI_ENTRYPOINT</a:t>
            </a:r>
            <a:r>
              <a:rPr lang="en-US" dirty="0" smtClean="0"/>
              <a:t> 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POI_ENTRYPOINT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.POIINFOID = </a:t>
            </a:r>
            <a:r>
              <a:rPr lang="en-US" i="1" u="sng" dirty="0" smtClean="0">
                <a:solidFill>
                  <a:schemeClr val="accent5">
                    <a:lumMod val="75000"/>
                  </a:schemeClr>
                </a:solidFill>
              </a:rPr>
              <a:t>Copied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POI_INFO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.OBJECTID</a:t>
            </a:r>
          </a:p>
          <a:p>
            <a:pPr marL="0" indent="0">
              <a:buNone/>
            </a:pPr>
            <a:r>
              <a:rPr lang="en-US" dirty="0" smtClean="0"/>
              <a:t>7.   Create new </a:t>
            </a:r>
            <a:r>
              <a:rPr lang="en-US" b="1" dirty="0" smtClean="0"/>
              <a:t>HNP_ENTRYPOINT</a:t>
            </a:r>
            <a:r>
              <a:rPr lang="en-US" dirty="0" smtClean="0"/>
              <a:t> record and copy [ACCURACY_C,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SHAPE, ..] value from </a:t>
            </a:r>
            <a:r>
              <a:rPr lang="en-US" b="1" dirty="0" smtClean="0"/>
              <a:t>POI_ENTRYPOINT</a:t>
            </a:r>
            <a:r>
              <a:rPr lang="en-US" dirty="0" smtClean="0"/>
              <a:t> to the new record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89" y="3772218"/>
            <a:ext cx="2539682" cy="2539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1" y="3853183"/>
            <a:ext cx="2377751" cy="2377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6521" y="6176963"/>
            <a:ext cx="213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POI_ENTRYPOINT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82590" y="6176963"/>
            <a:ext cx="217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HNP_ENTRYPOINT</a:t>
            </a:r>
            <a:endParaRPr lang="en-US" sz="2000" b="1" dirty="0"/>
          </a:p>
        </p:txBody>
      </p:sp>
      <p:sp>
        <p:nvSpPr>
          <p:cNvPr id="8" name="Right Arrow 7"/>
          <p:cNvSpPr/>
          <p:nvPr/>
        </p:nvSpPr>
        <p:spPr>
          <a:xfrm>
            <a:off x="4478694" y="4757474"/>
            <a:ext cx="2749859" cy="56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71660" y="4549614"/>
            <a:ext cx="176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ACCURACY_C, SHAPE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7949" y="5276912"/>
            <a:ext cx="22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Copy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7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87218"/>
              </p:ext>
            </p:extLst>
          </p:nvPr>
        </p:nvGraphicFramePr>
        <p:xfrm>
          <a:off x="5935116" y="254547"/>
          <a:ext cx="4003590" cy="2316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6996"/>
                <a:gridCol w="2306594"/>
              </a:tblGrid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entury Gothic" panose="020B0502020202020204" pitchFamily="34" charset="0"/>
                        </a:rPr>
                        <a:t>  HNP</a:t>
                      </a:r>
                      <a:endParaRPr lang="en-US" sz="12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INPUT DATA</a:t>
                      </a:r>
                      <a:endParaRPr lang="en-US" sz="12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latin typeface="Century Gothic" panose="020B0502020202020204" pitchFamily="34" charset="0"/>
                        </a:rPr>
                        <a:t>  OBJBECTID</a:t>
                      </a:r>
                      <a:endParaRPr lang="en-US" sz="10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OPERATOR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SINDY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PURPOSE_C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NULL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UPDATETYPE_C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6 (</a:t>
                      </a:r>
                      <a:r>
                        <a:rPr lang="en-US" sz="900" dirty="0" err="1" smtClean="0">
                          <a:latin typeface="Century Gothic" panose="020B0502020202020204" pitchFamily="34" charset="0"/>
                        </a:rPr>
                        <a:t>DataImport</a:t>
                      </a:r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PROGMODIFYDATE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“Date</a:t>
                      </a:r>
                      <a:r>
                        <a:rPr lang="en-US" sz="900" baseline="0" dirty="0" smtClean="0">
                          <a:latin typeface="Century Gothic" panose="020B0502020202020204" pitchFamily="34" charset="0"/>
                        </a:rPr>
                        <a:t> when using the program”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MODIFYPROGNAME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“Name</a:t>
                      </a:r>
                      <a:r>
                        <a:rPr lang="en-US" sz="900" baseline="0" dirty="0" smtClean="0">
                          <a:latin typeface="Century Gothic" panose="020B0502020202020204" pitchFamily="34" charset="0"/>
                        </a:rPr>
                        <a:t> of the program”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USERCLAIM_F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0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SOURCE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“POI_INFO”</a:t>
                      </a:r>
                      <a:r>
                        <a:rPr lang="en-US" sz="9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900" baseline="0" dirty="0" smtClean="0">
                          <a:latin typeface="Century Gothic" panose="020B0502020202020204" pitchFamily="34" charset="0"/>
                        </a:rPr>
                        <a:t>OBJECTID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HN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Import</a:t>
                      </a:r>
                      <a:r>
                        <a:rPr lang="en-US" sz="900" baseline="0" dirty="0" smtClean="0">
                          <a:latin typeface="Century Gothic" panose="020B0502020202020204" pitchFamily="34" charset="0"/>
                        </a:rPr>
                        <a:t> from POI_INFO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HN_TYPE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BASE (1)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LINK_ID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Find</a:t>
                      </a:r>
                      <a:r>
                        <a:rPr lang="en-US" sz="900" baseline="0" dirty="0" smtClean="0">
                          <a:latin typeface="Century Gothic" panose="020B0502020202020204" pitchFamily="34" charset="0"/>
                        </a:rPr>
                        <a:t> Nearest ROAD_LINK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ROADNAMEID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Import from POI_INFO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Shape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Import from POI_INFO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4416"/>
              </p:ext>
            </p:extLst>
          </p:nvPr>
        </p:nvGraphicFramePr>
        <p:xfrm>
          <a:off x="1037918" y="253724"/>
          <a:ext cx="2817343" cy="4297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6381"/>
                <a:gridCol w="1210962"/>
              </a:tblGrid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Century Gothic" panose="020B0502020202020204" pitchFamily="34" charset="0"/>
                        </a:rPr>
                        <a:t>  POI_INFO</a:t>
                      </a:r>
                      <a:endParaRPr lang="en-US" sz="12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entury Gothic" panose="020B0502020202020204" pitchFamily="34" charset="0"/>
                        </a:rPr>
                        <a:t>Condition</a:t>
                      </a:r>
                      <a:endParaRPr lang="en-US" sz="12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latin typeface="Century Gothic" panose="020B0502020202020204" pitchFamily="34" charset="0"/>
                        </a:rPr>
                        <a:t>  OBJECTID</a:t>
                      </a:r>
                      <a:endParaRPr lang="en-US" sz="10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OPERATOR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PURPOSE_C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UPDATETYPE_C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PROGMODIFYDATE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MODIFYPROGNAME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USERCLAIM_F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SOURCE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NAME_ID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UPDAVALIDATE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ACCURACY_C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sz="900" baseline="0" dirty="0" smtClean="0">
                          <a:latin typeface="Century Gothic" panose="020B0502020202020204" pitchFamily="34" charset="0"/>
                        </a:rPr>
                        <a:t> and 2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ADMINCODE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ROADNAMEID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HOUSENUMBER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900" b="1" dirty="0" smtClean="0">
                          <a:latin typeface="Century Gothic" panose="020B0502020202020204" pitchFamily="34" charset="0"/>
                        </a:rPr>
                        <a:t>NOT NULL</a:t>
                      </a:r>
                      <a:endParaRPr lang="en-US" sz="9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LANGUAGE_C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ACTUALADDRESS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LANGUAGE_TRANS_C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ACTUALADDRESS_TRANS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PRODUCT_C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CATEGORY_C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SUBCATEGORY_C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CHAIN_MASTER_CODE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DELETION_C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900" dirty="0" smtClean="0">
                          <a:latin typeface="Century Gothic" panose="020B0502020202020204" pitchFamily="34" charset="0"/>
                        </a:rPr>
                        <a:t>=</a:t>
                      </a:r>
                      <a:r>
                        <a:rPr lang="en-US" sz="900" baseline="0" dirty="0" smtClean="0">
                          <a:latin typeface="Century Gothic" panose="020B0502020202020204" pitchFamily="34" charset="0"/>
                        </a:rPr>
                        <a:t> 0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DETAILINFO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000" baseline="0" dirty="0" smtClean="0">
                          <a:latin typeface="Century Gothic" panose="020B0502020202020204" pitchFamily="34" charset="0"/>
                        </a:rPr>
                        <a:t> FUELTYPE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SHAPE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3862253" y="1888166"/>
            <a:ext cx="2060750" cy="757880"/>
          </a:xfrm>
          <a:prstGeom prst="bentConnector3">
            <a:avLst>
              <a:gd name="adj1" fmla="val 7891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54" idx="0"/>
          </p:cNvCxnSpPr>
          <p:nvPr/>
        </p:nvCxnSpPr>
        <p:spPr>
          <a:xfrm rot="16200000" flipH="1">
            <a:off x="3180472" y="3170678"/>
            <a:ext cx="2158081" cy="808499"/>
          </a:xfrm>
          <a:prstGeom prst="bentConnector3">
            <a:avLst>
              <a:gd name="adj1" fmla="val 347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3855261" y="2480613"/>
            <a:ext cx="2079855" cy="199814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3862253" y="503944"/>
            <a:ext cx="2060746" cy="121199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98731"/>
              </p:ext>
            </p:extLst>
          </p:nvPr>
        </p:nvGraphicFramePr>
        <p:xfrm>
          <a:off x="3860572" y="4653969"/>
          <a:ext cx="1606381" cy="201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6381"/>
              </a:tblGrid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b="1" baseline="0" dirty="0" smtClean="0">
                          <a:latin typeface="Century Gothic" panose="020B0502020202020204" pitchFamily="34" charset="0"/>
                        </a:rPr>
                        <a:t>  OFFICIAL_NAME</a:t>
                      </a:r>
                      <a:endParaRPr lang="en-US" sz="12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latin typeface="Century Gothic" panose="020B0502020202020204" pitchFamily="34" charset="0"/>
                        </a:rPr>
                        <a:t>  OBJECTID</a:t>
                      </a:r>
                      <a:endParaRPr lang="en-US" sz="10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OPERATOR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PURPOSE_C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UPDATETYPE_C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PROGMODIFYDATE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MODIFYPROGNAME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USERCLAIM_F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SOURCE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LAYER_C = 34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LANGUAGE_C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92450"/>
              </p:ext>
            </p:extLst>
          </p:nvPr>
        </p:nvGraphicFramePr>
        <p:xfrm>
          <a:off x="5856838" y="4653969"/>
          <a:ext cx="1606381" cy="2164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6381"/>
              </a:tblGrid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b="1" baseline="0" dirty="0" smtClean="0">
                          <a:latin typeface="Century Gothic" panose="020B0502020202020204" pitchFamily="34" charset="0"/>
                        </a:rPr>
                        <a:t>  TRANSLATION</a:t>
                      </a:r>
                      <a:endParaRPr lang="en-US" sz="1200" b="1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latin typeface="Century Gothic" panose="020B0502020202020204" pitchFamily="34" charset="0"/>
                        </a:rPr>
                        <a:t>  OBJECTID</a:t>
                      </a:r>
                      <a:endParaRPr lang="en-US" sz="10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OPERATOR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PURPOSE_C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UPDATETYPE_C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PROGMODIFYDATE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MODIFYPROGNAME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USERCLAIM_F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SOURCE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TYPE_F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TRANS_ID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NAME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  </a:t>
                      </a:r>
                      <a:r>
                        <a:rPr lang="en-US" sz="1000" dirty="0" smtClean="0">
                          <a:latin typeface="Century Gothic" panose="020B0502020202020204" pitchFamily="34" charset="0"/>
                        </a:rPr>
                        <a:t>LANGUAGE_C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5466953" y="4923871"/>
            <a:ext cx="1531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10543" y="6451599"/>
            <a:ext cx="24629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620069" y="4923871"/>
            <a:ext cx="0" cy="15326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620069" y="2332653"/>
            <a:ext cx="0" cy="259784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610543" y="2332653"/>
            <a:ext cx="324573" cy="0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055055" y="4595441"/>
            <a:ext cx="2807198" cy="2070208"/>
            <a:chOff x="8234095" y="3133297"/>
            <a:chExt cx="2807198" cy="2070208"/>
          </a:xfrm>
        </p:grpSpPr>
        <p:grpSp>
          <p:nvGrpSpPr>
            <p:cNvPr id="60" name="Group 59"/>
            <p:cNvGrpSpPr/>
            <p:nvPr/>
          </p:nvGrpSpPr>
          <p:grpSpPr>
            <a:xfrm>
              <a:off x="8235275" y="3133297"/>
              <a:ext cx="2806018" cy="2070208"/>
              <a:chOff x="7783978" y="2795163"/>
              <a:chExt cx="2806018" cy="207020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783978" y="2795163"/>
                <a:ext cx="2806018" cy="1613765"/>
                <a:chOff x="1273476" y="5050267"/>
                <a:chExt cx="2806018" cy="1613765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1273476" y="5188767"/>
                  <a:ext cx="827930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2076523" y="5050267"/>
                  <a:ext cx="15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Copy Value</a:t>
                  </a: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273476" y="5674187"/>
                  <a:ext cx="803047" cy="1510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071212" y="5612537"/>
                  <a:ext cx="15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Not used</a:t>
                  </a:r>
                  <a:endParaRPr lang="en-US" sz="1200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273476" y="5948575"/>
                  <a:ext cx="803047" cy="15108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2071212" y="5886925"/>
                  <a:ext cx="15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To be used as target</a:t>
                  </a:r>
                  <a:endParaRPr lang="en-US" sz="1200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273476" y="6264017"/>
                  <a:ext cx="803047" cy="15108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71211" y="6202367"/>
                  <a:ext cx="20082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To be used as condition for selecting record</a:t>
                  </a:r>
                  <a:endParaRPr lang="en-US" sz="1200" dirty="0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7783978" y="4465356"/>
                <a:ext cx="803047" cy="1510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581713" y="4403706"/>
                <a:ext cx="2008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COPY FROM POI_INFO to create new record </a:t>
                </a:r>
                <a:endParaRPr lang="en-US" sz="1200" dirty="0"/>
              </a:p>
            </p:txBody>
          </p:sp>
        </p:grpSp>
        <p:cxnSp>
          <p:nvCxnSpPr>
            <p:cNvPr id="105" name="Straight Arrow Connector 104"/>
            <p:cNvCxnSpPr/>
            <p:nvPr/>
          </p:nvCxnSpPr>
          <p:spPr>
            <a:xfrm>
              <a:off x="8234095" y="3557068"/>
              <a:ext cx="82793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9037142" y="3418568"/>
              <a:ext cx="1595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Create new record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020050" y="2876550"/>
            <a:ext cx="2638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new record on OFFICIAL_NAME whose value is identical to POI_INFO’s except LAYER_C = 34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there is any exist TRANSLATION record of OFFICIAL_NAME, create new record on TRANSLATION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for fields used as condition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8792" y="1553901"/>
            <a:ext cx="1315616" cy="270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ACCURACY_C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5862"/>
              </p:ext>
            </p:extLst>
          </p:nvPr>
        </p:nvGraphicFramePr>
        <p:xfrm>
          <a:off x="2078793" y="1824488"/>
          <a:ext cx="2166636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8368"/>
                <a:gridCol w="1248268"/>
              </a:tblGrid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CODE</a:t>
                      </a:r>
                      <a:endParaRPr lang="en-US" sz="12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DETAILS 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0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Unverified 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Verified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Specialized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3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Auto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78792" y="2974637"/>
            <a:ext cx="1315616" cy="270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DELETION_C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1154"/>
              </p:ext>
            </p:extLst>
          </p:nvPr>
        </p:nvGraphicFramePr>
        <p:xfrm>
          <a:off x="2078793" y="3245224"/>
          <a:ext cx="2166636" cy="1280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8368"/>
                <a:gridCol w="1248268"/>
              </a:tblGrid>
              <a:tr h="914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CODE</a:t>
                      </a:r>
                      <a:endParaRPr lang="en-US" sz="1200" b="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DETAILS 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In_use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Temporary_closure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Survey_impossible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Depending_on_list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Duplication</a:t>
                      </a: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Deletion</a:t>
                      </a: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4245429" y="2479358"/>
            <a:ext cx="5038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45429" y="2669080"/>
            <a:ext cx="5038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49283" y="2352400"/>
            <a:ext cx="1772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Import record with this value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4749282" y="2542122"/>
            <a:ext cx="1595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 use this record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100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function on </a:t>
            </a:r>
            <a:r>
              <a:rPr lang="en-US" dirty="0" err="1" smtClean="0"/>
              <a:t>ArcSDE</a:t>
            </a:r>
            <a:r>
              <a:rPr lang="en-US" dirty="0" smtClean="0"/>
              <a:t> Libraries that help a point to find nearest polyline on the map</a:t>
            </a:r>
          </a:p>
          <a:p>
            <a:r>
              <a:rPr lang="en-US" dirty="0" smtClean="0"/>
              <a:t>Draw function diagram</a:t>
            </a:r>
            <a:r>
              <a:rPr lang="en-US" dirty="0"/>
              <a:t> </a:t>
            </a:r>
            <a:r>
              <a:rPr lang="en-US" dirty="0" smtClean="0"/>
              <a:t>and tool workflow</a:t>
            </a:r>
          </a:p>
          <a:p>
            <a:r>
              <a:rPr lang="en-US" dirty="0" smtClean="0"/>
              <a:t>Write requirement/ define input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until Thursday…</a:t>
            </a:r>
          </a:p>
          <a:p>
            <a:r>
              <a:rPr lang="en-US" dirty="0" smtClean="0"/>
              <a:t>Report to </a:t>
            </a:r>
            <a:r>
              <a:rPr lang="en-US" dirty="0" err="1" smtClean="0"/>
              <a:t>Chinen</a:t>
            </a:r>
            <a:r>
              <a:rPr lang="en-US" dirty="0" smtClean="0"/>
              <a:t>-san about current status / call for assist</a:t>
            </a:r>
          </a:p>
          <a:p>
            <a:r>
              <a:rPr lang="en-US" dirty="0" smtClean="0"/>
              <a:t>Excel as requirement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70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649</Words>
  <Application>Microsoft Office PowerPoint</Application>
  <PresentationFormat>Widescreen</PresentationFormat>
  <Paragraphs>195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Tool Step</vt:lpstr>
      <vt:lpstr>Tool Step</vt:lpstr>
      <vt:lpstr>Tool Step</vt:lpstr>
      <vt:lpstr>Tool Step</vt:lpstr>
      <vt:lpstr>Tool Step</vt:lpstr>
      <vt:lpstr>PowerPoint Presentation</vt:lpstr>
      <vt:lpstr>Explanation for fields used as condition</vt:lpstr>
      <vt:lpstr>Preparation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punnatorn sereeyotin</dc:creator>
  <cp:lastModifiedBy>punnatorn sereeyotin</cp:lastModifiedBy>
  <cp:revision>30</cp:revision>
  <cp:lastPrinted>2018-03-23T07:33:47Z</cp:lastPrinted>
  <dcterms:created xsi:type="dcterms:W3CDTF">2018-03-23T04:15:02Z</dcterms:created>
  <dcterms:modified xsi:type="dcterms:W3CDTF">2018-03-23T10:36:04Z</dcterms:modified>
</cp:coreProperties>
</file>