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3" r:id="rId4"/>
    <p:sldId id="258" r:id="rId5"/>
    <p:sldId id="267" r:id="rId6"/>
    <p:sldId id="265" r:id="rId7"/>
    <p:sldId id="268" r:id="rId8"/>
    <p:sldId id="259" r:id="rId9"/>
    <p:sldId id="278" r:id="rId10"/>
    <p:sldId id="260" r:id="rId11"/>
    <p:sldId id="262" r:id="rId12"/>
    <p:sldId id="280" r:id="rId13"/>
    <p:sldId id="282" r:id="rId14"/>
    <p:sldId id="283" r:id="rId15"/>
    <p:sldId id="269" r:id="rId16"/>
    <p:sldId id="285" r:id="rId17"/>
    <p:sldId id="286" r:id="rId18"/>
    <p:sldId id="287" r:id="rId19"/>
    <p:sldId id="288" r:id="rId20"/>
    <p:sldId id="279" r:id="rId21"/>
    <p:sldId id="289" r:id="rId22"/>
    <p:sldId id="305" r:id="rId23"/>
    <p:sldId id="273" r:id="rId24"/>
    <p:sldId id="291" r:id="rId25"/>
    <p:sldId id="292" r:id="rId26"/>
    <p:sldId id="290" r:id="rId27"/>
    <p:sldId id="293" r:id="rId28"/>
    <p:sldId id="294" r:id="rId29"/>
    <p:sldId id="284" r:id="rId30"/>
    <p:sldId id="295" r:id="rId31"/>
    <p:sldId id="296" r:id="rId32"/>
    <p:sldId id="297" r:id="rId33"/>
    <p:sldId id="298" r:id="rId34"/>
    <p:sldId id="300" r:id="rId35"/>
    <p:sldId id="302" r:id="rId36"/>
    <p:sldId id="303" r:id="rId37"/>
    <p:sldId id="30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69611-40DC-48A3-8367-A82382547C78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42CF8-1D31-4118-926F-4F21F5741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8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42CF8-1D31-4118-926F-4F21F57416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34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42CF8-1D31-4118-926F-4F21F57416E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9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5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5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4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9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8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6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2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9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3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374-183E-4038-A1AC-DF0FDBA89AC1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7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16374-183E-4038-A1AC-DF0FDBA89AC1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A693E-471E-4B1C-8A62-979C18E8F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7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file:///\\marlin\docs\batch_lesson\sort_example.tx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Batch Script Lesson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&amp; basic Windows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5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Overall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B</a:t>
            </a:r>
            <a:r>
              <a:rPr lang="en-US" sz="2400" dirty="0" smtClean="0">
                <a:solidFill>
                  <a:srgbClr val="00B050"/>
                </a:solidFill>
              </a:rPr>
              <a:t>asic Windows command line </a:t>
            </a:r>
            <a:r>
              <a:rPr lang="en-US" sz="2400" dirty="0" smtClean="0"/>
              <a:t>			</a:t>
            </a:r>
            <a:r>
              <a:rPr lang="th-TH" sz="2400" dirty="0" smtClean="0">
                <a:solidFill>
                  <a:srgbClr val="0070C0"/>
                </a:solidFill>
              </a:rPr>
              <a:t>พื้นฐานคำสั่งวินโดวส์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Basic file management command(copy, edit) </a:t>
            </a:r>
            <a:r>
              <a:rPr lang="en-US" sz="2400" dirty="0" smtClean="0"/>
              <a:t>	</a:t>
            </a:r>
            <a:r>
              <a:rPr lang="th-TH" sz="2400" dirty="0" smtClean="0">
                <a:solidFill>
                  <a:srgbClr val="0070C0"/>
                </a:solidFill>
              </a:rPr>
              <a:t>พื้นฐานคำสั่งจัดการไฟล์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Batch/Windows variable, Array</a:t>
            </a:r>
            <a:r>
              <a:rPr lang="th-TH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	</a:t>
            </a:r>
            <a:r>
              <a:rPr lang="th-TH" sz="2400" dirty="0" smtClean="0">
                <a:solidFill>
                  <a:srgbClr val="0070C0"/>
                </a:solidFill>
              </a:rPr>
              <a:t>ตัวแปรและอาเรย์สำหรับ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Batch/Windows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Programming: Math</a:t>
            </a:r>
            <a:r>
              <a:rPr lang="th-TH" sz="2400" dirty="0" smtClean="0">
                <a:solidFill>
                  <a:srgbClr val="00B050"/>
                </a:solidFill>
              </a:rPr>
              <a:t> 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Programming: If/Else</a:t>
            </a:r>
            <a:r>
              <a:rPr lang="th-TH" sz="2400" dirty="0" smtClean="0">
                <a:solidFill>
                  <a:srgbClr val="00B050"/>
                </a:solidFill>
              </a:rPr>
              <a:t> 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Programming: For/While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Programming: Function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Final Project</a:t>
            </a:r>
            <a:r>
              <a:rPr lang="ja-JP" altLang="en-US" sz="2400" dirty="0">
                <a:solidFill>
                  <a:srgbClr val="00B050"/>
                </a:solidFill>
              </a:rPr>
              <a:t>　</a:t>
            </a:r>
            <a:r>
              <a:rPr lang="en-US" altLang="ja-JP" sz="2400" dirty="0" smtClean="0"/>
              <a:t>					</a:t>
            </a:r>
            <a:r>
              <a:rPr lang="th-TH" altLang="ja-JP" sz="2400" dirty="0" smtClean="0">
                <a:solidFill>
                  <a:srgbClr val="0070C0"/>
                </a:solidFill>
              </a:rPr>
              <a:t>โปรเจคปลายภาค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77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1. </a:t>
            </a:r>
            <a:r>
              <a:rPr lang="en-US" dirty="0" smtClean="0"/>
              <a:t>Basic window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Fact: all codes in Batch file are Windows command line</a:t>
            </a:r>
          </a:p>
          <a:p>
            <a:pPr marL="0" indent="0"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เกร็ดความรู้</a:t>
            </a:r>
            <a:r>
              <a:rPr lang="en-US" sz="2400" dirty="0" smtClean="0">
                <a:solidFill>
                  <a:srgbClr val="0070C0"/>
                </a:solidFill>
              </a:rPr>
              <a:t> : </a:t>
            </a:r>
            <a:r>
              <a:rPr lang="th-TH" sz="2400" dirty="0" smtClean="0">
                <a:solidFill>
                  <a:srgbClr val="0070C0"/>
                </a:solidFill>
              </a:rPr>
              <a:t>โค้ดทุกบรรทัดในไฟล์</a:t>
            </a:r>
            <a:r>
              <a:rPr lang="en-US" sz="2400" dirty="0" smtClean="0">
                <a:solidFill>
                  <a:srgbClr val="0070C0"/>
                </a:solidFill>
              </a:rPr>
              <a:t> Batch</a:t>
            </a:r>
            <a:r>
              <a:rPr lang="th-TH" sz="2400" dirty="0" smtClean="0">
                <a:solidFill>
                  <a:srgbClr val="0070C0"/>
                </a:solidFill>
              </a:rPr>
              <a:t> เป็นบรรทัดคำสั่งของวินโดวส์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In order to create useful Batch files, an understanding in available Windows command lines is required</a:t>
            </a:r>
            <a:endParaRPr lang="th-TH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เนื่องด้วยเหตุผลข้างบน การที่เราจะสร้างไฟล์</a:t>
            </a:r>
            <a:r>
              <a:rPr lang="en-US" sz="2400" dirty="0" smtClean="0">
                <a:solidFill>
                  <a:srgbClr val="0070C0"/>
                </a:solidFill>
              </a:rPr>
              <a:t> Batch </a:t>
            </a:r>
            <a:r>
              <a:rPr lang="th-TH" sz="2400" dirty="0" smtClean="0">
                <a:solidFill>
                  <a:srgbClr val="0070C0"/>
                </a:solidFill>
              </a:rPr>
              <a:t>ที่ทำงานตามที่เราต้องการได้ เราจำเป็นต้องศึกษาบรรทัดคำสั่งของวินโดวส์เพื่อให้เข้าใจว่าเราทำอะไรได้บ้าง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For example, [copy] command to copy file to another location. [shutdown] to shutdown PC</a:t>
            </a:r>
            <a:endParaRPr lang="th-TH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ตัวอย่างเช่น คำสั่ง</a:t>
            </a:r>
            <a:r>
              <a:rPr lang="en-US" sz="2400" dirty="0" smtClean="0">
                <a:solidFill>
                  <a:srgbClr val="0070C0"/>
                </a:solidFill>
              </a:rPr>
              <a:t> [copy] </a:t>
            </a:r>
            <a:r>
              <a:rPr lang="th-TH" sz="2400" dirty="0" smtClean="0">
                <a:solidFill>
                  <a:srgbClr val="0070C0"/>
                </a:solidFill>
              </a:rPr>
              <a:t>ที่คัดลอกไฟล์ไปที่อื่นหรือ</a:t>
            </a:r>
            <a:r>
              <a:rPr lang="en-US" sz="2400" dirty="0" smtClean="0">
                <a:solidFill>
                  <a:srgbClr val="0070C0"/>
                </a:solidFill>
              </a:rPr>
              <a:t> [shutdown] </a:t>
            </a:r>
            <a:r>
              <a:rPr lang="th-TH" sz="2400" dirty="0" smtClean="0">
                <a:solidFill>
                  <a:srgbClr val="0070C0"/>
                </a:solidFill>
              </a:rPr>
              <a:t>ที่สั่งให้วินโดวส์ปิดเครื่อง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9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1.1</a:t>
            </a:r>
            <a:r>
              <a:rPr lang="en-US" dirty="0"/>
              <a:t> </a:t>
            </a:r>
            <a:r>
              <a:rPr lang="en-US" dirty="0" smtClean="0"/>
              <a:t>How to execute Windows command 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279" y="3119851"/>
            <a:ext cx="1861752" cy="1045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01" y="3166800"/>
            <a:ext cx="3045055" cy="703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607" y="3166800"/>
            <a:ext cx="3447085" cy="25102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8053" y="1525891"/>
            <a:ext cx="6434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First we open command prompt to input Windows command line</a:t>
            </a:r>
            <a:endParaRPr lang="th-TH" dirty="0" smtClean="0">
              <a:solidFill>
                <a:srgbClr val="00B050"/>
              </a:solidFill>
            </a:endParaRPr>
          </a:p>
          <a:p>
            <a:r>
              <a:rPr lang="th-TH" dirty="0" smtClean="0">
                <a:solidFill>
                  <a:srgbClr val="0070C0"/>
                </a:solidFill>
              </a:rPr>
              <a:t>ขั้นตอนแรกคือการเปิดหน้าต่างคำสั่ง ซึ่งเป็นที่ป้อนบรรทัดคำสั่งของวินโดวส์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四角形吹き出し 41"/>
          <p:cNvSpPr/>
          <p:nvPr/>
        </p:nvSpPr>
        <p:spPr>
          <a:xfrm>
            <a:off x="626285" y="2709520"/>
            <a:ext cx="2628900" cy="381000"/>
          </a:xfrm>
          <a:prstGeom prst="wedgeRectCallout">
            <a:avLst>
              <a:gd name="adj1" fmla="val -19250"/>
              <a:gd name="adj2" fmla="val 1011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1. Click Start on bottom-left screen and type “</a:t>
            </a:r>
            <a:r>
              <a:rPr lang="en-US" sz="900" dirty="0" err="1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cmd</a:t>
            </a:r>
            <a:r>
              <a:rPr lang="en-US" sz="9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” in </a:t>
            </a:r>
            <a:r>
              <a:rPr lang="en-US" sz="900" dirty="0" err="1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searchbox</a:t>
            </a:r>
            <a:endParaRPr lang="en-US" sz="1200" dirty="0">
              <a:effectLst/>
              <a:latin typeface="Times New Roman" panose="02020603050405020304" pitchFamily="18" charset="0"/>
              <a:ea typeface="游明朝"/>
            </a:endParaRPr>
          </a:p>
        </p:txBody>
      </p:sp>
      <p:sp>
        <p:nvSpPr>
          <p:cNvPr id="12" name="四角形吹き出し 41"/>
          <p:cNvSpPr/>
          <p:nvPr/>
        </p:nvSpPr>
        <p:spPr>
          <a:xfrm>
            <a:off x="3682901" y="2709520"/>
            <a:ext cx="2628900" cy="381000"/>
          </a:xfrm>
          <a:prstGeom prst="wedgeRectCallout">
            <a:avLst>
              <a:gd name="adj1" fmla="val -25830"/>
              <a:gd name="adj2" fmla="val 1141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2. </a:t>
            </a:r>
            <a:r>
              <a:rPr lang="en-US" sz="9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Click search result “</a:t>
            </a:r>
            <a:r>
              <a:rPr lang="en-US" sz="900" dirty="0" err="1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cmd</a:t>
            </a:r>
            <a:r>
              <a:rPr lang="en-US" sz="9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”</a:t>
            </a:r>
            <a:endParaRPr lang="en-US" sz="1200" dirty="0">
              <a:effectLst/>
              <a:latin typeface="Times New Roman" panose="02020603050405020304" pitchFamily="18" charset="0"/>
              <a:ea typeface="游明朝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570148" y="3518722"/>
            <a:ext cx="640870" cy="22294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四角形吹き出し 41"/>
          <p:cNvSpPr/>
          <p:nvPr/>
        </p:nvSpPr>
        <p:spPr>
          <a:xfrm>
            <a:off x="7211018" y="2709520"/>
            <a:ext cx="2628900" cy="381000"/>
          </a:xfrm>
          <a:prstGeom prst="wedgeRectCallout">
            <a:avLst>
              <a:gd name="adj1" fmla="val -25830"/>
              <a:gd name="adj2" fmla="val 1141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3. Command prompt will appear</a:t>
            </a:r>
            <a:endParaRPr lang="en-US" sz="1200" dirty="0">
              <a:effectLst/>
              <a:latin typeface="Times New Roman" panose="02020603050405020304" pitchFamily="18" charset="0"/>
              <a:ea typeface="游明朝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042031" y="3483689"/>
            <a:ext cx="640870" cy="22294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四角形吹き出し 41"/>
          <p:cNvSpPr/>
          <p:nvPr/>
        </p:nvSpPr>
        <p:spPr>
          <a:xfrm>
            <a:off x="626285" y="4278962"/>
            <a:ext cx="2628900" cy="464975"/>
          </a:xfrm>
          <a:prstGeom prst="wedgeRectCallout">
            <a:avLst>
              <a:gd name="adj1" fmla="val -19250"/>
              <a:gd name="adj2" fmla="val -105852"/>
            </a:avLst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1. </a:t>
            </a:r>
            <a:r>
              <a:rPr lang="th-TH" sz="12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กดปุ่มวินโดวส์ซ้ายล่างของหน้าจอและพิมพ์</a:t>
            </a:r>
            <a:r>
              <a:rPr lang="en-US" sz="12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 </a:t>
            </a:r>
            <a:r>
              <a:rPr lang="en-US" sz="1200" dirty="0" err="1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cmd</a:t>
            </a:r>
            <a:r>
              <a:rPr lang="en-US" sz="12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 </a:t>
            </a:r>
            <a:r>
              <a:rPr lang="th-TH" sz="12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ในกล่องค้นหา</a:t>
            </a:r>
            <a:endParaRPr lang="en-US" sz="1200" dirty="0">
              <a:effectLst/>
              <a:latin typeface="Times New Roman" panose="02020603050405020304" pitchFamily="18" charset="0"/>
              <a:ea typeface="游明朝"/>
            </a:endParaRPr>
          </a:p>
        </p:txBody>
      </p:sp>
      <p:sp>
        <p:nvSpPr>
          <p:cNvPr id="20" name="四角形吹き出し 41"/>
          <p:cNvSpPr/>
          <p:nvPr/>
        </p:nvSpPr>
        <p:spPr>
          <a:xfrm>
            <a:off x="3682901" y="4278963"/>
            <a:ext cx="2628900" cy="464974"/>
          </a:xfrm>
          <a:prstGeom prst="wedgeRectCallout">
            <a:avLst>
              <a:gd name="adj1" fmla="val -24344"/>
              <a:gd name="adj2" fmla="val -119744"/>
            </a:avLst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2. </a:t>
            </a:r>
            <a:r>
              <a:rPr lang="th-TH" sz="12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กด</a:t>
            </a:r>
            <a:r>
              <a:rPr lang="en-US" sz="12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“</a:t>
            </a:r>
            <a:r>
              <a:rPr lang="en-US" sz="1200" dirty="0" err="1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cmd</a:t>
            </a:r>
            <a:r>
              <a:rPr lang="en-US" sz="12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”</a:t>
            </a:r>
            <a:endParaRPr lang="en-US" sz="1200" dirty="0">
              <a:effectLst/>
              <a:latin typeface="Times New Roman" panose="02020603050405020304" pitchFamily="18" charset="0"/>
              <a:ea typeface="游明朝"/>
            </a:endParaRPr>
          </a:p>
        </p:txBody>
      </p:sp>
      <p:sp>
        <p:nvSpPr>
          <p:cNvPr id="21" name="四角形吹き出し 41"/>
          <p:cNvSpPr/>
          <p:nvPr/>
        </p:nvSpPr>
        <p:spPr>
          <a:xfrm>
            <a:off x="7211018" y="4278963"/>
            <a:ext cx="2628900" cy="464974"/>
          </a:xfrm>
          <a:prstGeom prst="wedgeRectCallout">
            <a:avLst>
              <a:gd name="adj1" fmla="val -25830"/>
              <a:gd name="adj2" fmla="val -115641"/>
            </a:avLst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3. </a:t>
            </a:r>
            <a:r>
              <a:rPr lang="th-TH" sz="12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เปิดหน้าต่างคำสั่ง</a:t>
            </a:r>
            <a:endParaRPr lang="en-US" sz="1200" dirty="0">
              <a:effectLst/>
              <a:latin typeface="Times New Roman" panose="02020603050405020304" pitchFamily="18" charset="0"/>
              <a:ea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200837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1.</a:t>
            </a:r>
            <a:r>
              <a:rPr lang="th-TH" dirty="0"/>
              <a:t>1</a:t>
            </a:r>
            <a:r>
              <a:rPr lang="th-TH" dirty="0" smtClean="0"/>
              <a:t> </a:t>
            </a:r>
            <a:r>
              <a:rPr lang="en-US" dirty="0"/>
              <a:t>How to execute a command 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18053" y="1383957"/>
            <a:ext cx="6236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Next we execute our first command</a:t>
            </a:r>
            <a:r>
              <a:rPr lang="th-TH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via below figures</a:t>
            </a:r>
            <a:endParaRPr lang="th-TH" dirty="0" smtClean="0">
              <a:solidFill>
                <a:srgbClr val="00B050"/>
              </a:solidFill>
            </a:endParaRPr>
          </a:p>
          <a:p>
            <a:r>
              <a:rPr lang="th-TH" dirty="0" smtClean="0">
                <a:solidFill>
                  <a:srgbClr val="0070C0"/>
                </a:solidFill>
              </a:rPr>
              <a:t>และเราจะทำการใช้บรรทัดคำสั่งแรกตามภาพข้างล่าง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四角形吹き出し 41"/>
          <p:cNvSpPr/>
          <p:nvPr/>
        </p:nvSpPr>
        <p:spPr>
          <a:xfrm>
            <a:off x="1064435" y="2461435"/>
            <a:ext cx="2628900" cy="381000"/>
          </a:xfrm>
          <a:prstGeom prst="wedgeRectCallout">
            <a:avLst>
              <a:gd name="adj1" fmla="val -19250"/>
              <a:gd name="adj2" fmla="val 1011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4</a:t>
            </a:r>
            <a:r>
              <a:rPr lang="en-US" sz="9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. Type “sort   “  ,drag name list file and drop on command prompt </a:t>
            </a:r>
            <a:endParaRPr lang="en-US" sz="1200" dirty="0">
              <a:effectLst/>
              <a:latin typeface="Times New Roman" panose="02020603050405020304" pitchFamily="18" charset="0"/>
              <a:ea typeface="游明朝"/>
            </a:endParaRPr>
          </a:p>
        </p:txBody>
      </p:sp>
      <p:sp>
        <p:nvSpPr>
          <p:cNvPr id="12" name="四角形吹き出し 41"/>
          <p:cNvSpPr/>
          <p:nvPr/>
        </p:nvSpPr>
        <p:spPr>
          <a:xfrm>
            <a:off x="4379398" y="2418200"/>
            <a:ext cx="2628900" cy="381000"/>
          </a:xfrm>
          <a:prstGeom prst="wedgeRectCallout">
            <a:avLst>
              <a:gd name="adj1" fmla="val -25830"/>
              <a:gd name="adj2" fmla="val 1141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5</a:t>
            </a:r>
            <a:r>
              <a:rPr lang="en-US" sz="9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. </a:t>
            </a:r>
            <a:r>
              <a:rPr lang="en-US" sz="9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Press enter, and watch command line result</a:t>
            </a:r>
            <a:endParaRPr lang="en-US" sz="1200" dirty="0">
              <a:effectLst/>
              <a:latin typeface="Times New Roman" panose="02020603050405020304" pitchFamily="18" charset="0"/>
              <a:ea typeface="游明朝"/>
            </a:endParaRPr>
          </a:p>
        </p:txBody>
      </p:sp>
      <p:sp>
        <p:nvSpPr>
          <p:cNvPr id="14" name="四角形吹き出し 41"/>
          <p:cNvSpPr/>
          <p:nvPr/>
        </p:nvSpPr>
        <p:spPr>
          <a:xfrm>
            <a:off x="7992246" y="2407546"/>
            <a:ext cx="2628900" cy="381000"/>
          </a:xfrm>
          <a:prstGeom prst="wedgeRectCallout">
            <a:avLst>
              <a:gd name="adj1" fmla="val -25830"/>
              <a:gd name="adj2" fmla="val 1141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6</a:t>
            </a:r>
            <a:r>
              <a:rPr lang="en-US" sz="9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. </a:t>
            </a:r>
            <a:r>
              <a:rPr lang="en-US" sz="900" dirty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 </a:t>
            </a:r>
            <a:r>
              <a:rPr lang="en-US" sz="9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Press </a:t>
            </a:r>
            <a:r>
              <a:rPr lang="ja-JP" altLang="en-US" sz="9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↑</a:t>
            </a:r>
            <a:r>
              <a:rPr lang="en-US" altLang="ja-JP" sz="9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 or</a:t>
            </a:r>
            <a:r>
              <a:rPr lang="th-TH" altLang="ja-JP" sz="9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 </a:t>
            </a:r>
            <a:r>
              <a:rPr lang="ja-JP" altLang="en-US" sz="9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↓</a:t>
            </a:r>
            <a:r>
              <a:rPr lang="en-US" altLang="ja-JP" sz="9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 key to reuse previous commands</a:t>
            </a:r>
            <a:endParaRPr lang="en-US" sz="1200" dirty="0">
              <a:effectLst/>
              <a:latin typeface="Times New Roman" panose="02020603050405020304" pitchFamily="18" charset="0"/>
              <a:ea typeface="游明朝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09" y="3059255"/>
            <a:ext cx="3221187" cy="234225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3972183" y="3442849"/>
            <a:ext cx="333364" cy="22294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547" y="3059255"/>
            <a:ext cx="3221187" cy="2342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385" y="3059255"/>
            <a:ext cx="3221187" cy="23422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62" y="4272330"/>
            <a:ext cx="3374522" cy="1358298"/>
          </a:xfrm>
          <a:prstGeom prst="rect">
            <a:avLst/>
          </a:prstGeom>
        </p:spPr>
      </p:pic>
      <p:sp>
        <p:nvSpPr>
          <p:cNvPr id="20" name="Curved Left Arrow 19"/>
          <p:cNvSpPr/>
          <p:nvPr/>
        </p:nvSpPr>
        <p:spPr>
          <a:xfrm rot="11281176">
            <a:off x="2144685" y="3432652"/>
            <a:ext cx="425292" cy="1774802"/>
          </a:xfrm>
          <a:prstGeom prst="curvedLeftArrow">
            <a:avLst>
              <a:gd name="adj1" fmla="val 23188"/>
              <a:gd name="adj2" fmla="val 50000"/>
              <a:gd name="adj3" fmla="val 48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05547" y="3518722"/>
            <a:ext cx="498657" cy="753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7526734" y="3442803"/>
            <a:ext cx="333364" cy="22294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694141" y="4514335"/>
            <a:ext cx="1431706" cy="23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669" y="4799677"/>
            <a:ext cx="432054" cy="432054"/>
          </a:xfrm>
          <a:prstGeom prst="rect">
            <a:avLst/>
          </a:prstGeom>
        </p:spPr>
      </p:pic>
      <p:sp>
        <p:nvSpPr>
          <p:cNvPr id="17" name="四角形吹き出し 41"/>
          <p:cNvSpPr/>
          <p:nvPr/>
        </p:nvSpPr>
        <p:spPr>
          <a:xfrm>
            <a:off x="1064435" y="5483029"/>
            <a:ext cx="2628900" cy="464975"/>
          </a:xfrm>
          <a:prstGeom prst="wedgeRectCallout">
            <a:avLst>
              <a:gd name="adj1" fmla="val -19250"/>
              <a:gd name="adj2" fmla="val -105852"/>
            </a:avLst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4</a:t>
            </a:r>
            <a:r>
              <a:rPr lang="en-US" sz="12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. </a:t>
            </a:r>
            <a:r>
              <a:rPr lang="th-TH" sz="12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พิมพ์</a:t>
            </a:r>
            <a:r>
              <a:rPr lang="en-US" sz="12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 “sort  ” </a:t>
            </a:r>
            <a:r>
              <a:rPr lang="th-TH" sz="12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และลากไฟล์รายชื่อลงบนหน้าต่างคำสั่ง</a:t>
            </a:r>
            <a:endParaRPr lang="en-US" sz="1200" dirty="0">
              <a:effectLst/>
              <a:latin typeface="Times New Roman" panose="02020603050405020304" pitchFamily="18" charset="0"/>
              <a:ea typeface="游明朝"/>
            </a:endParaRPr>
          </a:p>
        </p:txBody>
      </p:sp>
      <p:sp>
        <p:nvSpPr>
          <p:cNvPr id="18" name="四角形吹き出し 41"/>
          <p:cNvSpPr/>
          <p:nvPr/>
        </p:nvSpPr>
        <p:spPr>
          <a:xfrm>
            <a:off x="4379398" y="5483029"/>
            <a:ext cx="2628900" cy="464974"/>
          </a:xfrm>
          <a:prstGeom prst="wedgeRectCallout">
            <a:avLst>
              <a:gd name="adj1" fmla="val -24344"/>
              <a:gd name="adj2" fmla="val -119744"/>
            </a:avLst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5</a:t>
            </a:r>
            <a:r>
              <a:rPr lang="en-US" sz="12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. </a:t>
            </a:r>
            <a:r>
              <a:rPr lang="th-TH" sz="12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กดปุ่ม</a:t>
            </a:r>
            <a:r>
              <a:rPr lang="en-US" sz="12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 Enter </a:t>
            </a:r>
            <a:r>
              <a:rPr lang="th-TH" sz="12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และดูผลลัพธ์ของบรรทัดคำสั่ง</a:t>
            </a:r>
            <a:endParaRPr lang="en-US" sz="1200" dirty="0">
              <a:effectLst/>
              <a:latin typeface="Times New Roman" panose="02020603050405020304" pitchFamily="18" charset="0"/>
              <a:ea typeface="游明朝"/>
            </a:endParaRPr>
          </a:p>
        </p:txBody>
      </p:sp>
      <p:sp>
        <p:nvSpPr>
          <p:cNvPr id="25" name="四角形吹き出し 41"/>
          <p:cNvSpPr/>
          <p:nvPr/>
        </p:nvSpPr>
        <p:spPr>
          <a:xfrm>
            <a:off x="7992246" y="5483029"/>
            <a:ext cx="2628900" cy="464974"/>
          </a:xfrm>
          <a:prstGeom prst="wedgeRectCallout">
            <a:avLst>
              <a:gd name="adj1" fmla="val -25830"/>
              <a:gd name="adj2" fmla="val -115641"/>
            </a:avLst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6</a:t>
            </a:r>
            <a:r>
              <a:rPr lang="en-US" sz="12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. </a:t>
            </a:r>
            <a:r>
              <a:rPr lang="th-TH" sz="12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กดปุ่มขึ้นลงเพื่อใช้คำสั่งเดิมอีกรอบ</a:t>
            </a:r>
            <a:endParaRPr lang="en-US" sz="1200" dirty="0">
              <a:effectLst/>
              <a:latin typeface="Times New Roman" panose="02020603050405020304" pitchFamily="18" charset="0"/>
              <a:ea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94496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90" y="3080486"/>
            <a:ext cx="4485309" cy="2086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1.</a:t>
            </a:r>
            <a:r>
              <a:rPr lang="th-TH" dirty="0"/>
              <a:t>2</a:t>
            </a:r>
            <a:r>
              <a:rPr lang="th-TH" dirty="0" smtClean="0"/>
              <a:t> </a:t>
            </a:r>
            <a:r>
              <a:rPr lang="en-US" dirty="0"/>
              <a:t>How to execute a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1" name="四角形吹き出し 41"/>
          <p:cNvSpPr/>
          <p:nvPr/>
        </p:nvSpPr>
        <p:spPr>
          <a:xfrm>
            <a:off x="1713679" y="2461435"/>
            <a:ext cx="2628900" cy="381000"/>
          </a:xfrm>
          <a:prstGeom prst="wedgeRectCallout">
            <a:avLst>
              <a:gd name="adj1" fmla="val -19250"/>
              <a:gd name="adj2" fmla="val 1011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1</a:t>
            </a:r>
            <a:r>
              <a:rPr lang="en-US" sz="9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. </a:t>
            </a:r>
            <a:r>
              <a:rPr lang="en-US" sz="9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Drag and drop any application into command prompt</a:t>
            </a:r>
            <a:endParaRPr lang="en-US" sz="1200" dirty="0">
              <a:effectLst/>
              <a:latin typeface="Times New Roman" panose="02020603050405020304" pitchFamily="18" charset="0"/>
              <a:ea typeface="游明朝"/>
            </a:endParaRPr>
          </a:p>
        </p:txBody>
      </p:sp>
      <p:sp>
        <p:nvSpPr>
          <p:cNvPr id="12" name="四角形吹き出し 41"/>
          <p:cNvSpPr/>
          <p:nvPr/>
        </p:nvSpPr>
        <p:spPr>
          <a:xfrm>
            <a:off x="6607884" y="1885561"/>
            <a:ext cx="2628900" cy="381000"/>
          </a:xfrm>
          <a:prstGeom prst="wedgeRectCallout">
            <a:avLst>
              <a:gd name="adj1" fmla="val -25830"/>
              <a:gd name="adj2" fmla="val 1141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2</a:t>
            </a:r>
            <a:r>
              <a:rPr lang="en-US" sz="9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. </a:t>
            </a:r>
            <a:r>
              <a:rPr lang="en-US" sz="9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Press enter, wait for a while and the application will appear on desktop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852999" y="3415240"/>
            <a:ext cx="490093" cy="22294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74" y="3895526"/>
            <a:ext cx="2750941" cy="1761063"/>
          </a:xfrm>
          <a:prstGeom prst="rect">
            <a:avLst/>
          </a:prstGeom>
        </p:spPr>
      </p:pic>
      <p:sp>
        <p:nvSpPr>
          <p:cNvPr id="20" name="Curved Left Arrow 19"/>
          <p:cNvSpPr/>
          <p:nvPr/>
        </p:nvSpPr>
        <p:spPr>
          <a:xfrm rot="11281176">
            <a:off x="2809986" y="3433777"/>
            <a:ext cx="425292" cy="1544603"/>
          </a:xfrm>
          <a:prstGeom prst="curvedLeftArrow">
            <a:avLst>
              <a:gd name="adj1" fmla="val 23188"/>
              <a:gd name="adj2" fmla="val 50000"/>
              <a:gd name="adj3" fmla="val 48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091" y="2523165"/>
            <a:ext cx="3290291" cy="3543002"/>
          </a:xfrm>
          <a:prstGeom prst="rect">
            <a:avLst/>
          </a:prstGeom>
        </p:spPr>
      </p:pic>
      <p:sp>
        <p:nvSpPr>
          <p:cNvPr id="10" name="四角形吹き出し 41"/>
          <p:cNvSpPr/>
          <p:nvPr/>
        </p:nvSpPr>
        <p:spPr>
          <a:xfrm>
            <a:off x="1708182" y="5601192"/>
            <a:ext cx="2628900" cy="464975"/>
          </a:xfrm>
          <a:prstGeom prst="wedgeRectCallout">
            <a:avLst>
              <a:gd name="adj1" fmla="val -19250"/>
              <a:gd name="adj2" fmla="val -105852"/>
            </a:avLst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2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1</a:t>
            </a:r>
            <a:r>
              <a:rPr lang="en-US" sz="12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. </a:t>
            </a:r>
            <a:r>
              <a:rPr lang="th-TH" sz="12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ลากโปรแกรมที่เราต้องการจะเปิด ลงบนหน้าต่างคำสั่ง</a:t>
            </a:r>
            <a:endParaRPr lang="en-US" sz="1200" dirty="0">
              <a:effectLst/>
              <a:latin typeface="Times New Roman" panose="02020603050405020304" pitchFamily="18" charset="0"/>
              <a:ea typeface="游明朝"/>
            </a:endParaRPr>
          </a:p>
        </p:txBody>
      </p:sp>
      <p:sp>
        <p:nvSpPr>
          <p:cNvPr id="13" name="四角形吹き出し 41"/>
          <p:cNvSpPr/>
          <p:nvPr/>
        </p:nvSpPr>
        <p:spPr>
          <a:xfrm>
            <a:off x="6607884" y="5964608"/>
            <a:ext cx="2628900" cy="464975"/>
          </a:xfrm>
          <a:prstGeom prst="wedgeRectCallout">
            <a:avLst>
              <a:gd name="adj1" fmla="val -19250"/>
              <a:gd name="adj2" fmla="val -105852"/>
            </a:avLst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200" dirty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2</a:t>
            </a:r>
            <a:r>
              <a:rPr lang="en-US" sz="1200" dirty="0" smtClean="0">
                <a:solidFill>
                  <a:srgbClr val="FFFFFF"/>
                </a:solidFill>
                <a:effectLst/>
                <a:ea typeface="游明朝"/>
                <a:cs typeface="Cordia New" panose="020B0304020202020204" pitchFamily="34" charset="-34"/>
              </a:rPr>
              <a:t>. </a:t>
            </a:r>
            <a:r>
              <a:rPr lang="th-TH" sz="12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กดปุ่ม</a:t>
            </a:r>
            <a:r>
              <a:rPr lang="en-US" sz="12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 Enter </a:t>
            </a:r>
            <a:r>
              <a:rPr lang="th-TH" sz="1200" dirty="0" smtClean="0">
                <a:solidFill>
                  <a:srgbClr val="FFFFFF"/>
                </a:solidFill>
                <a:ea typeface="游明朝"/>
                <a:cs typeface="Cordia New" panose="020B0304020202020204" pitchFamily="34" charset="-34"/>
              </a:rPr>
              <a:t>และรอจอกว่าโปรแกรมจะเปิดสมบูรณ์</a:t>
            </a:r>
            <a:endParaRPr lang="en-US" sz="1200" dirty="0">
              <a:effectLst/>
              <a:latin typeface="Times New Roman" panose="02020603050405020304" pitchFamily="18" charset="0"/>
              <a:ea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2513750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1.3 List of</a:t>
            </a:r>
            <a:r>
              <a:rPr kumimoji="1" lang="th-TH" altLang="ja-JP" dirty="0" smtClean="0"/>
              <a:t> </a:t>
            </a:r>
            <a:r>
              <a:rPr kumimoji="1" lang="en-US" altLang="ja-JP" dirty="0" smtClean="0"/>
              <a:t>useful command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smtClean="0">
                <a:latin typeface="Eras Light ITC" panose="020B0402030504020804" pitchFamily="34" charset="0"/>
              </a:rPr>
              <a:t>SORT</a:t>
            </a:r>
          </a:p>
          <a:p>
            <a:pPr marL="0" indent="0">
              <a:buNone/>
            </a:pPr>
            <a:r>
              <a:rPr lang="en-US" altLang="ja-JP" b="1" dirty="0" smtClean="0">
                <a:latin typeface="Eras Light ITC" panose="020B0402030504020804" pitchFamily="34" charset="0"/>
              </a:rPr>
              <a:t>SHUTDOWN</a:t>
            </a:r>
          </a:p>
          <a:p>
            <a:pPr marL="0" indent="0">
              <a:buNone/>
            </a:pPr>
            <a:r>
              <a:rPr lang="en-US" altLang="ja-JP" b="1" dirty="0" smtClean="0">
                <a:latin typeface="Eras Light ITC" panose="020B0402030504020804" pitchFamily="34" charset="0"/>
              </a:rPr>
              <a:t>COLOR</a:t>
            </a:r>
          </a:p>
          <a:p>
            <a:pPr marL="0" indent="0">
              <a:buNone/>
            </a:pPr>
            <a:r>
              <a:rPr lang="en-US" altLang="ja-JP" b="1" dirty="0" smtClean="0">
                <a:latin typeface="Eras Light ITC" panose="020B0402030504020804" pitchFamily="34" charset="0"/>
              </a:rPr>
              <a:t>TREE</a:t>
            </a:r>
          </a:p>
          <a:p>
            <a:pPr marL="0" indent="0">
              <a:buNone/>
            </a:pPr>
            <a:r>
              <a:rPr lang="en-US" altLang="ja-JP" b="1" dirty="0" smtClean="0">
                <a:latin typeface="Eras Light ITC" panose="020B0402030504020804" pitchFamily="34" charset="0"/>
              </a:rPr>
              <a:t>COPY</a:t>
            </a:r>
          </a:p>
          <a:p>
            <a:pPr marL="0" indent="0">
              <a:buNone/>
            </a:pPr>
            <a:r>
              <a:rPr lang="en-US" altLang="ja-JP" b="1" dirty="0" smtClean="0">
                <a:latin typeface="Eras Light ITC" panose="020B0402030504020804" pitchFamily="34" charset="0"/>
              </a:rPr>
              <a:t>MOVE</a:t>
            </a:r>
          </a:p>
          <a:p>
            <a:pPr marL="0" indent="0">
              <a:buNone/>
            </a:pPr>
            <a:r>
              <a:rPr lang="en-US" altLang="ja-JP" b="1" dirty="0" smtClean="0">
                <a:latin typeface="Eras Light ITC" panose="020B0402030504020804" pitchFamily="34" charset="0"/>
              </a:rPr>
              <a:t>ECHO</a:t>
            </a:r>
          </a:p>
          <a:p>
            <a:pPr marL="0" indent="0">
              <a:buNone/>
            </a:pPr>
            <a:endParaRPr lang="en-US" altLang="ja-JP" dirty="0" smtClean="0">
              <a:solidFill>
                <a:schemeClr val="accent3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altLang="ja-JP" dirty="0">
              <a:solidFill>
                <a:schemeClr val="accent3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0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1.3.1 SORT command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u="sng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Purpose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 : Sort content in file (by line)</a:t>
            </a:r>
            <a:r>
              <a:rPr lang="en-US" altLang="ja-JP" sz="2000" dirty="0" smtClean="0">
                <a:latin typeface="Eras Light ITC" panose="020B0402030504020804" pitchFamily="34" charset="0"/>
              </a:rPr>
              <a:t>		</a:t>
            </a:r>
            <a:r>
              <a:rPr lang="th-TH" altLang="ja-JP" sz="2000" u="sng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จุดประสงค์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: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เรียงลำดับข้อมูลในไฟล์ 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(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บรรทัดต่อบรรทัด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)</a:t>
            </a:r>
            <a:endParaRPr lang="en-US" altLang="ja-JP" sz="2000" u="sng" dirty="0" smtClean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u="sng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Format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: sort [</a:t>
            </a:r>
            <a:r>
              <a:rPr lang="en-US" altLang="ja-JP" sz="2000" i="1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options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] [</a:t>
            </a:r>
            <a:r>
              <a:rPr lang="en-US" altLang="ja-JP" sz="2000" dirty="0" err="1" smtClean="0">
                <a:solidFill>
                  <a:srgbClr val="FF0000"/>
                </a:solidFill>
                <a:latin typeface="Eras Light ITC" panose="020B0402030504020804" pitchFamily="34" charset="0"/>
              </a:rPr>
              <a:t>target_file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]</a:t>
            </a:r>
            <a:r>
              <a:rPr lang="th-TH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			</a:t>
            </a:r>
            <a:r>
              <a:rPr lang="th-TH" altLang="ja-JP" sz="2000" u="sng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การใช้งาน 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: sort [</a:t>
            </a:r>
            <a:r>
              <a:rPr lang="th-TH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ออปชั่น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]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[</a:t>
            </a:r>
            <a:r>
              <a:rPr lang="th-TH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เป้าหมายไฟล์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]</a:t>
            </a:r>
          </a:p>
          <a:p>
            <a:pPr marL="0" indent="0">
              <a:buNone/>
            </a:pPr>
            <a:r>
              <a:rPr lang="en-US" altLang="ja-JP" sz="2000" u="sng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Common options</a:t>
            </a:r>
            <a:r>
              <a:rPr lang="th-TH" altLang="ja-JP" sz="2000" dirty="0">
                <a:latin typeface="Eras Light ITC" panose="020B0402030504020804" pitchFamily="34" charset="0"/>
              </a:rPr>
              <a:t>	</a:t>
            </a:r>
            <a:r>
              <a:rPr lang="th-TH" altLang="ja-JP" sz="2000" dirty="0" smtClean="0">
                <a:latin typeface="Eras Light ITC" panose="020B0402030504020804" pitchFamily="34" charset="0"/>
              </a:rPr>
              <a:t>			</a:t>
            </a:r>
            <a:r>
              <a:rPr lang="th-TH" altLang="ja-JP" sz="2000" u="sng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ออปชั่นหลัก</a:t>
            </a:r>
            <a:endParaRPr lang="en-US" altLang="ja-JP" sz="2000" u="sng" dirty="0" smtClean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/r : Reverse sort order (Z to A, 9 to 0) </a:t>
            </a:r>
            <a:r>
              <a:rPr lang="en-US" altLang="ja-JP" sz="1600" dirty="0" smtClean="0">
                <a:latin typeface="Eras Light ITC" panose="020B0402030504020804" pitchFamily="34" charset="0"/>
              </a:rPr>
              <a:t>			</a:t>
            </a:r>
            <a:r>
              <a:rPr lang="en-US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/r : </a:t>
            </a:r>
            <a:r>
              <a:rPr lang="th-TH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เรียงลำดับจากมากไปน้อย </a:t>
            </a:r>
            <a:r>
              <a:rPr lang="en-US" altLang="ja-JP" sz="1600" dirty="0">
                <a:solidFill>
                  <a:srgbClr val="0070C0"/>
                </a:solidFill>
                <a:latin typeface="Eras Light ITC" panose="020B0402030504020804" pitchFamily="34" charset="0"/>
              </a:rPr>
              <a:t>(Z </a:t>
            </a:r>
            <a:r>
              <a:rPr lang="th-TH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ถึง</a:t>
            </a:r>
            <a:r>
              <a:rPr lang="en-US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1600" dirty="0">
                <a:solidFill>
                  <a:srgbClr val="0070C0"/>
                </a:solidFill>
                <a:latin typeface="Eras Light ITC" panose="020B0402030504020804" pitchFamily="34" charset="0"/>
              </a:rPr>
              <a:t>A, 9 </a:t>
            </a:r>
            <a:r>
              <a:rPr lang="th-TH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ถึง</a:t>
            </a:r>
            <a:r>
              <a:rPr lang="en-US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1600" dirty="0">
                <a:solidFill>
                  <a:srgbClr val="0070C0"/>
                </a:solidFill>
                <a:latin typeface="Eras Light ITC" panose="020B0402030504020804" pitchFamily="34" charset="0"/>
              </a:rPr>
              <a:t>0) </a:t>
            </a:r>
            <a:endParaRPr lang="en-US" altLang="ja-JP" sz="1600" dirty="0" smtClean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u="sng" dirty="0" smtClean="0">
                <a:latin typeface="Eras Light ITC" panose="020B0402030504020804" pitchFamily="34" charset="0"/>
              </a:rPr>
              <a:t>Example</a:t>
            </a:r>
            <a:r>
              <a:rPr lang="th-TH" altLang="ja-JP" sz="2000" dirty="0">
                <a:latin typeface="Eras Light ITC" panose="020B0402030504020804" pitchFamily="34" charset="0"/>
              </a:rPr>
              <a:t>	</a:t>
            </a:r>
            <a:r>
              <a:rPr lang="th-TH" altLang="ja-JP" sz="2000" dirty="0" smtClean="0">
                <a:latin typeface="Eras Light ITC" panose="020B0402030504020804" pitchFamily="34" charset="0"/>
              </a:rPr>
              <a:t>					</a:t>
            </a:r>
            <a:endParaRPr lang="en-US" altLang="ja-JP" sz="20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1600" dirty="0" smtClean="0">
                <a:latin typeface="Eras Light ITC" panose="020B0402030504020804" pitchFamily="34" charset="0"/>
              </a:rPr>
              <a:t>sort </a:t>
            </a:r>
            <a:r>
              <a:rPr lang="en-US" altLang="ja-JP" sz="1600" dirty="0">
                <a:latin typeface="Eras Light ITC" panose="020B0402030504020804" pitchFamily="34" charset="0"/>
              </a:rPr>
              <a:t>/r </a:t>
            </a:r>
            <a:r>
              <a:rPr lang="en-US" altLang="ja-JP" sz="1600" dirty="0">
                <a:latin typeface="Eras Light ITC" panose="020B0402030504020804" pitchFamily="34" charset="0"/>
                <a:hlinkClick r:id="rId2" action="ppaction://hlinkfile"/>
              </a:rPr>
              <a:t>\\</a:t>
            </a:r>
            <a:r>
              <a:rPr lang="en-US" altLang="ja-JP" sz="1600" dirty="0" smtClean="0">
                <a:latin typeface="Eras Light ITC" panose="020B0402030504020804" pitchFamily="34" charset="0"/>
                <a:hlinkClick r:id="rId2" action="ppaction://hlinkfile"/>
              </a:rPr>
              <a:t>marlin\docs\batch_lesson\sort_example.txt</a:t>
            </a:r>
            <a:r>
              <a:rPr lang="th-TH" altLang="ja-JP" sz="1600" dirty="0" smtClean="0">
                <a:latin typeface="Eras Light ITC" panose="020B0402030504020804" pitchFamily="34" charset="0"/>
              </a:rPr>
              <a:t>		</a:t>
            </a:r>
            <a:endParaRPr lang="en-US" altLang="ja-JP" sz="16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altLang="ja-JP" sz="20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altLang="ja-JP" sz="20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altLang="ja-JP" dirty="0">
              <a:solidFill>
                <a:schemeClr val="accent3"/>
              </a:solidFill>
              <a:latin typeface="Eras Light ITC" panose="020B04020305040208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10" y="4141337"/>
            <a:ext cx="563006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43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1.3.2 SHUTDOWN command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u="sng" dirty="0">
                <a:solidFill>
                  <a:srgbClr val="00B050"/>
                </a:solidFill>
                <a:latin typeface="Eras Light ITC" panose="020B0402030504020804" pitchFamily="34" charset="0"/>
              </a:rPr>
              <a:t>Purpose</a:t>
            </a: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 : 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shutdown</a:t>
            </a:r>
            <a:r>
              <a:rPr lang="th-TH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or restart a </a:t>
            </a: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computer</a:t>
            </a:r>
            <a:r>
              <a:rPr lang="en-US" altLang="ja-JP" sz="2000" dirty="0">
                <a:latin typeface="Eras Light ITC" panose="020B0402030504020804" pitchFamily="34" charset="0"/>
              </a:rPr>
              <a:t>		</a:t>
            </a:r>
            <a:r>
              <a:rPr lang="th-TH" altLang="ja-JP" sz="2000" u="sng" dirty="0">
                <a:solidFill>
                  <a:srgbClr val="0070C0"/>
                </a:solidFill>
                <a:latin typeface="Eras Light ITC" panose="020B0402030504020804" pitchFamily="34" charset="0"/>
              </a:rPr>
              <a:t>จุดประสงค์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: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ปิดหรือรีเซ็ตเครื่องคอมพิวเตอร์</a:t>
            </a:r>
            <a:endParaRPr lang="en-US" altLang="ja-JP" sz="2000" u="sng" dirty="0" smtClean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u="sng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Format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: shutdown [</a:t>
            </a:r>
            <a:r>
              <a:rPr lang="en-US" altLang="ja-JP" sz="2000" i="1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options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]</a:t>
            </a:r>
            <a:r>
              <a:rPr lang="th-TH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	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		</a:t>
            </a:r>
            <a:r>
              <a:rPr lang="th-TH" altLang="ja-JP" sz="2000" u="sng" dirty="0">
                <a:solidFill>
                  <a:srgbClr val="FF0000"/>
                </a:solidFill>
                <a:latin typeface="Eras Light ITC" panose="020B0402030504020804" pitchFamily="34" charset="0"/>
              </a:rPr>
              <a:t>การใช้งาน 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: 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shutdown 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[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ออปชั่น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]</a:t>
            </a:r>
          </a:p>
          <a:p>
            <a:pPr marL="0" indent="0">
              <a:buNone/>
            </a:pPr>
            <a:r>
              <a:rPr lang="en-US" altLang="ja-JP" sz="2000" u="sng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Common options</a:t>
            </a:r>
            <a:r>
              <a:rPr lang="th-TH" altLang="ja-JP" sz="2000" dirty="0" smtClean="0">
                <a:latin typeface="Eras Light ITC" panose="020B0402030504020804" pitchFamily="34" charset="0"/>
              </a:rPr>
              <a:t>				</a:t>
            </a:r>
            <a:r>
              <a:rPr lang="th-TH" altLang="ja-JP" sz="2000" u="sng" dirty="0">
                <a:solidFill>
                  <a:srgbClr val="0070C0"/>
                </a:solidFill>
                <a:latin typeface="Eras Light ITC" panose="020B0402030504020804" pitchFamily="34" charset="0"/>
              </a:rPr>
              <a:t>ออปชั่น</a:t>
            </a:r>
            <a:r>
              <a:rPr lang="th-TH" altLang="ja-JP" sz="2000" u="sng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หลัก</a:t>
            </a:r>
            <a:endParaRPr lang="en-US" altLang="ja-JP" sz="2000" u="sng" dirty="0" smtClean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/t xxx : Time until system restart or shutdown</a:t>
            </a:r>
            <a:r>
              <a:rPr lang="th-TH" altLang="ja-JP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(60 = 1 min)</a:t>
            </a:r>
            <a:r>
              <a:rPr lang="en-US" altLang="ja-JP" sz="1600" dirty="0" smtClean="0">
                <a:latin typeface="Eras Light ITC" panose="020B0402030504020804" pitchFamily="34" charset="0"/>
              </a:rPr>
              <a:t>	</a:t>
            </a:r>
            <a:r>
              <a:rPr lang="en-US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/t xxx : </a:t>
            </a:r>
            <a:r>
              <a:rPr lang="th-TH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ตั้งเวลาถอยหลังก่อนปิดหรือรีเซ็ต</a:t>
            </a:r>
            <a:r>
              <a:rPr lang="en-US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(60 = 1 </a:t>
            </a:r>
            <a:r>
              <a:rPr lang="th-TH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นาที</a:t>
            </a:r>
            <a:r>
              <a:rPr lang="en-US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ja-JP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/s : Shutdown</a:t>
            </a:r>
            <a:r>
              <a:rPr lang="th-TH" altLang="ja-JP" sz="1600" dirty="0" smtClean="0">
                <a:latin typeface="Eras Light ITC" panose="020B0402030504020804" pitchFamily="34" charset="0"/>
              </a:rPr>
              <a:t>					</a:t>
            </a:r>
            <a:r>
              <a:rPr lang="en-US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/s : </a:t>
            </a:r>
            <a:r>
              <a:rPr lang="th-TH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สั่งให้ปิดเครื่อง</a:t>
            </a:r>
            <a:endParaRPr lang="en-US" altLang="ja-JP" sz="1600" dirty="0" smtClean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/r : Shutdown and restart</a:t>
            </a:r>
            <a:r>
              <a:rPr lang="th-TH" altLang="ja-JP" sz="1600" dirty="0" smtClean="0">
                <a:latin typeface="Eras Light ITC" panose="020B0402030504020804" pitchFamily="34" charset="0"/>
              </a:rPr>
              <a:t>				</a:t>
            </a:r>
            <a:r>
              <a:rPr lang="en-US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/r : </a:t>
            </a:r>
            <a:r>
              <a:rPr lang="th-TH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สั่งให้รีเซ็ตเครื่อง</a:t>
            </a:r>
            <a:endParaRPr lang="en-US" altLang="ja-JP" sz="1600" dirty="0" smtClean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/l : Log off</a:t>
            </a:r>
            <a:r>
              <a:rPr lang="th-TH" altLang="ja-JP" sz="1600" dirty="0" smtClean="0">
                <a:latin typeface="Eras Light ITC" panose="020B0402030504020804" pitchFamily="34" charset="0"/>
              </a:rPr>
              <a:t>						</a:t>
            </a:r>
            <a:r>
              <a:rPr lang="en-US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/l : </a:t>
            </a:r>
            <a:r>
              <a:rPr lang="th-TH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ผู้ใช้ออกจากระบบ</a:t>
            </a:r>
            <a:endParaRPr lang="en-US" altLang="ja-JP" sz="1600" dirty="0" smtClean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/a : abort /t option</a:t>
            </a:r>
            <a:r>
              <a:rPr lang="th-TH" altLang="ja-JP" sz="1600" dirty="0" smtClean="0">
                <a:latin typeface="Eras Light ITC" panose="020B0402030504020804" pitchFamily="34" charset="0"/>
              </a:rPr>
              <a:t>					</a:t>
            </a:r>
            <a:r>
              <a:rPr lang="en-US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/a : </a:t>
            </a:r>
            <a:r>
              <a:rPr lang="th-TH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ยกเลิกตั้งเวลาถอยหลังที่สั่งด้วยออปชั่น</a:t>
            </a:r>
            <a:r>
              <a:rPr lang="en-US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/t</a:t>
            </a:r>
          </a:p>
          <a:p>
            <a:pPr marL="0" indent="0">
              <a:buNone/>
            </a:pPr>
            <a:r>
              <a:rPr lang="en-US" altLang="ja-JP" sz="2000" u="sng" dirty="0" smtClean="0">
                <a:latin typeface="Eras Light ITC" panose="020B0402030504020804" pitchFamily="34" charset="0"/>
              </a:rPr>
              <a:t>Example</a:t>
            </a:r>
            <a:r>
              <a:rPr lang="th-TH" altLang="ja-JP" sz="2000" dirty="0" smtClean="0">
                <a:latin typeface="Eras Light ITC" panose="020B0402030504020804" pitchFamily="34" charset="0"/>
              </a:rPr>
              <a:t>						</a:t>
            </a:r>
            <a:endParaRPr lang="en-US" altLang="ja-JP" sz="20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1600" dirty="0" smtClean="0">
                <a:latin typeface="Eras Light ITC" panose="020B0402030504020804" pitchFamily="34" charset="0"/>
              </a:rPr>
              <a:t>Shutdown /s /t 10800</a:t>
            </a:r>
          </a:p>
          <a:p>
            <a:pPr marL="0" indent="0">
              <a:buNone/>
            </a:pPr>
            <a:endParaRPr lang="en-US" altLang="ja-JP" sz="20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altLang="ja-JP" sz="20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altLang="ja-JP" dirty="0">
              <a:solidFill>
                <a:schemeClr val="accent3"/>
              </a:solidFill>
              <a:latin typeface="Eras Light ITC" panose="020B04020305040208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156" y="5159214"/>
            <a:ext cx="2848373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61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1.3.3 COLOR command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u="sng" dirty="0">
                <a:solidFill>
                  <a:srgbClr val="00B050"/>
                </a:solidFill>
                <a:latin typeface="Eras Light ITC" panose="020B0402030504020804" pitchFamily="34" charset="0"/>
              </a:rPr>
              <a:t>Purpose</a:t>
            </a: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 : 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Change command prompt text color</a:t>
            </a:r>
            <a:r>
              <a:rPr lang="en-US" altLang="ja-JP" sz="2000" dirty="0" smtClean="0">
                <a:latin typeface="Eras Light ITC" panose="020B0402030504020804" pitchFamily="34" charset="0"/>
              </a:rPr>
              <a:t>	</a:t>
            </a:r>
            <a:r>
              <a:rPr lang="th-TH" altLang="ja-JP" sz="2000" u="sng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จุดประสงค์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: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เปลี่ยนสีตัวอักษรและพื้นหลัง</a:t>
            </a:r>
            <a:endParaRPr lang="en-US" altLang="ja-JP" sz="2000" u="sng" dirty="0" smtClean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u="sng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Format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: 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color [background][foreground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]		</a:t>
            </a:r>
            <a:r>
              <a:rPr lang="th-TH" altLang="ja-JP" sz="2000" u="sng" dirty="0">
                <a:solidFill>
                  <a:srgbClr val="FF0000"/>
                </a:solidFill>
                <a:latin typeface="Eras Light ITC" panose="020B0402030504020804" pitchFamily="34" charset="0"/>
              </a:rPr>
              <a:t>การใช้งาน 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: 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color [</a:t>
            </a:r>
            <a:r>
              <a:rPr lang="th-TH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สีพื้นหลัง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][</a:t>
            </a:r>
            <a:r>
              <a:rPr lang="th-TH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สีตัวอักษร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]</a:t>
            </a:r>
            <a:endParaRPr lang="en-US" altLang="ja-JP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u="sng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Example</a:t>
            </a:r>
            <a:r>
              <a:rPr lang="th-TH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	</a:t>
            </a:r>
            <a:r>
              <a:rPr lang="th-TH" altLang="ja-JP" sz="2000" dirty="0" smtClean="0">
                <a:latin typeface="Eras Light ITC" panose="020B0402030504020804" pitchFamily="34" charset="0"/>
              </a:rPr>
              <a:t>					</a:t>
            </a:r>
            <a:endParaRPr lang="en-US" altLang="ja-JP" sz="2000" u="sng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altLang="ja-JP" sz="2000" dirty="0" smtClean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altLang="ja-JP" sz="20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altLang="ja-JP" sz="20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altLang="ja-JP" dirty="0">
              <a:solidFill>
                <a:schemeClr val="accent3"/>
              </a:solidFill>
              <a:latin typeface="Eras Light ITC" panose="020B04020305040208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27" y="3100901"/>
            <a:ext cx="8382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36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1.3.4  TREE command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u="sng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Purpose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 : List all directories and/or file in specified folder path</a:t>
            </a:r>
            <a:r>
              <a:rPr lang="th-TH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	</a:t>
            </a:r>
          </a:p>
          <a:p>
            <a:pPr marL="0" indent="0">
              <a:buNone/>
            </a:pPr>
            <a:r>
              <a:rPr lang="th-TH" altLang="ja-JP" sz="2000" u="sng" dirty="0">
                <a:solidFill>
                  <a:srgbClr val="0070C0"/>
                </a:solidFill>
                <a:latin typeface="Eras Light ITC" panose="020B0402030504020804" pitchFamily="34" charset="0"/>
              </a:rPr>
              <a:t>จุดประสงค์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: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พิมพ์โครงสร้างโฟลเดอร์ของเป้าหมายและบอกรายชื่อไฟล์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/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โฟลเดอร์ที่เก็บไว้</a:t>
            </a:r>
            <a:endParaRPr lang="en-US" altLang="ja-JP" sz="2000" u="sng" dirty="0" smtClean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u="sng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Format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: tree [</a:t>
            </a:r>
            <a:r>
              <a:rPr lang="en-US" altLang="ja-JP" sz="2000" i="1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options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] [target </a:t>
            </a:r>
            <a:r>
              <a:rPr lang="en-US" altLang="ja-JP" sz="2000" i="1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path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]</a:t>
            </a:r>
            <a:endParaRPr lang="th-TH" altLang="ja-JP" sz="2000" dirty="0" smtClean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altLang="ja-JP" sz="2000" u="sng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การ</a:t>
            </a:r>
            <a:r>
              <a:rPr lang="th-TH" altLang="ja-JP" sz="2000" u="sng" dirty="0">
                <a:solidFill>
                  <a:srgbClr val="FF0000"/>
                </a:solidFill>
                <a:latin typeface="Eras Light ITC" panose="020B0402030504020804" pitchFamily="34" charset="0"/>
              </a:rPr>
              <a:t>ใช้งาน 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: 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tree [</a:t>
            </a:r>
            <a:r>
              <a:rPr lang="th-TH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ออปชั่น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][</a:t>
            </a:r>
            <a:r>
              <a:rPr lang="th-TH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โฟลเดอร์เป้าหมาย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]</a:t>
            </a:r>
          </a:p>
          <a:p>
            <a:pPr marL="0" indent="0">
              <a:buNone/>
            </a:pPr>
            <a:r>
              <a:rPr lang="en-US" altLang="ja-JP" sz="2000" u="sng" dirty="0">
                <a:solidFill>
                  <a:srgbClr val="00B050"/>
                </a:solidFill>
                <a:latin typeface="Eras Light ITC" panose="020B0402030504020804" pitchFamily="34" charset="0"/>
              </a:rPr>
              <a:t>Common </a:t>
            </a:r>
            <a:r>
              <a:rPr lang="en-US" altLang="ja-JP" sz="2000" u="sng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options</a:t>
            </a:r>
            <a:r>
              <a:rPr lang="en-US" altLang="ja-JP" sz="2000" dirty="0" smtClean="0">
                <a:latin typeface="Eras Light ITC" panose="020B0402030504020804" pitchFamily="34" charset="0"/>
              </a:rPr>
              <a:t>	</a:t>
            </a:r>
            <a:r>
              <a:rPr lang="th-TH" altLang="ja-JP" sz="2000" u="sng" dirty="0">
                <a:solidFill>
                  <a:srgbClr val="0070C0"/>
                </a:solidFill>
                <a:latin typeface="Eras Light ITC" panose="020B0402030504020804" pitchFamily="34" charset="0"/>
              </a:rPr>
              <a:t> ออปชั่นหลัก</a:t>
            </a:r>
            <a:endParaRPr lang="en-US" altLang="ja-JP" sz="2000" u="sng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/f : Also display names of files in folders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/f 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: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แสดงชื่อไฟล์ที่เก็บไว้ในทุก ๆ โฟลเดอร์</a:t>
            </a:r>
            <a:endParaRPr lang="en-US" altLang="ja-JP" sz="2000" dirty="0" smtClean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u="sng" dirty="0" smtClean="0">
                <a:latin typeface="Eras Light ITC" panose="020B0402030504020804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altLang="ja-JP" sz="2000" dirty="0" smtClean="0">
                <a:latin typeface="Eras Light ITC" panose="020B0402030504020804" pitchFamily="34" charset="0"/>
              </a:rPr>
              <a:t>Tree /f \\marlin\docs</a:t>
            </a:r>
            <a:endParaRPr lang="en-US" altLang="ja-JP" sz="2000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altLang="ja-JP" sz="20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altLang="ja-JP" sz="20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altLang="ja-JP" dirty="0">
              <a:solidFill>
                <a:schemeClr val="accent3"/>
              </a:solidFill>
              <a:latin typeface="Eras Light ITC" panose="020B04020305040208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193" y="2768140"/>
            <a:ext cx="3761249" cy="295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Nowadays…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We use batch as a tool to execute many tasks </a:t>
            </a:r>
          </a:p>
          <a:p>
            <a:pPr marL="0" indent="0">
              <a:buNone/>
            </a:pPr>
            <a:r>
              <a:rPr lang="th-TH" dirty="0"/>
              <a:t> </a:t>
            </a:r>
            <a:r>
              <a:rPr lang="th-TH" dirty="0" smtClean="0"/>
              <a:t>   </a:t>
            </a:r>
            <a:r>
              <a:rPr lang="th-TH" sz="2400" dirty="0" smtClean="0">
                <a:solidFill>
                  <a:srgbClr val="0070C0"/>
                </a:solidFill>
              </a:rPr>
              <a:t>เราใช้</a:t>
            </a:r>
            <a:r>
              <a:rPr lang="en-US" sz="2400" dirty="0" smtClean="0">
                <a:solidFill>
                  <a:srgbClr val="0070C0"/>
                </a:solidFill>
              </a:rPr>
              <a:t> batch </a:t>
            </a:r>
            <a:r>
              <a:rPr lang="th-TH" sz="2400" dirty="0" smtClean="0">
                <a:solidFill>
                  <a:srgbClr val="0070C0"/>
                </a:solidFill>
              </a:rPr>
              <a:t>เป็นเครื่องมือในการทำงานต่างมากมาย อาทิเช่น</a:t>
            </a:r>
            <a:endParaRPr lang="en-US" sz="2400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But what is true propose of batch?</a:t>
            </a:r>
            <a:endParaRPr lang="en-US" dirty="0">
              <a:solidFill>
                <a:srgbClr val="00B050"/>
              </a:solidFill>
            </a:endParaRP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    </a:t>
            </a:r>
            <a:r>
              <a:rPr lang="th-TH" sz="2400" dirty="0" smtClean="0">
                <a:solidFill>
                  <a:srgbClr val="0070C0"/>
                </a:solidFill>
              </a:rPr>
              <a:t>แต่รู้กันหรือไม่ว่า</a:t>
            </a:r>
            <a:r>
              <a:rPr lang="en-US" sz="2400" dirty="0" smtClean="0">
                <a:solidFill>
                  <a:srgbClr val="0070C0"/>
                </a:solidFill>
              </a:rPr>
              <a:t> batch </a:t>
            </a:r>
            <a:r>
              <a:rPr lang="th-TH" sz="2400" dirty="0" smtClean="0">
                <a:solidFill>
                  <a:srgbClr val="0070C0"/>
                </a:solidFill>
              </a:rPr>
              <a:t>มีจุดประสงค์จริง ๆ ไว้เพื่ออะไร</a:t>
            </a:r>
            <a:r>
              <a:rPr lang="en-US" sz="2400" dirty="0" smtClean="0">
                <a:solidFill>
                  <a:srgbClr val="0070C0"/>
                </a:solidFill>
              </a:rPr>
              <a:t>?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418" y="2930441"/>
            <a:ext cx="962159" cy="1200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367" y="2930441"/>
            <a:ext cx="952633" cy="11145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04847" y="4081030"/>
            <a:ext cx="2683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convert </a:t>
            </a:r>
            <a:r>
              <a:rPr lang="en-US" dirty="0" smtClean="0"/>
              <a:t>a video </a:t>
            </a:r>
            <a:r>
              <a:rPr lang="en-US" dirty="0"/>
              <a:t>to pictures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9375" y="4081030"/>
            <a:ext cx="1780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count i</a:t>
            </a:r>
            <a:r>
              <a:rPr lang="en-US" dirty="0" smtClean="0"/>
              <a:t>llustration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790" y="2973309"/>
            <a:ext cx="962159" cy="10288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25218" y="4081030"/>
            <a:ext cx="133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combine </a:t>
            </a:r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242940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Create a Batch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8" y="1825624"/>
            <a:ext cx="11066584" cy="482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1. </a:t>
            </a:r>
            <a:r>
              <a:rPr lang="en-US" sz="2400" dirty="0" smtClean="0">
                <a:solidFill>
                  <a:srgbClr val="00B050"/>
                </a:solidFill>
              </a:rPr>
              <a:t>Create empty first_batch.bat file</a:t>
            </a:r>
            <a:r>
              <a:rPr lang="th-TH" sz="2400" dirty="0" smtClean="0">
                <a:solidFill>
                  <a:srgbClr val="00B050"/>
                </a:solidFill>
              </a:rPr>
              <a:t> </a:t>
            </a:r>
            <a:r>
              <a:rPr lang="th-TH" sz="2400" dirty="0" smtClean="0">
                <a:solidFill>
                  <a:srgbClr val="0070C0"/>
                </a:solidFill>
              </a:rPr>
              <a:t>สร้างไฟล์เปล่าชื่อ</a:t>
            </a:r>
            <a:r>
              <a:rPr lang="en-US" sz="2400" dirty="0" smtClean="0">
                <a:solidFill>
                  <a:srgbClr val="0070C0"/>
                </a:solidFill>
              </a:rPr>
              <a:t> first_batch.bat</a:t>
            </a:r>
          </a:p>
          <a:p>
            <a:pPr marL="0" indent="0">
              <a:buNone/>
            </a:pPr>
            <a:r>
              <a:rPr lang="en-US" sz="2400" dirty="0" smtClean="0"/>
              <a:t>2. </a:t>
            </a:r>
            <a:r>
              <a:rPr lang="en-US" sz="2400" dirty="0" smtClean="0">
                <a:solidFill>
                  <a:srgbClr val="00B050"/>
                </a:solidFill>
              </a:rPr>
              <a:t>right click the file and choose [Edit] </a:t>
            </a:r>
            <a:r>
              <a:rPr lang="th-TH" sz="2400" dirty="0" smtClean="0">
                <a:solidFill>
                  <a:srgbClr val="0070C0"/>
                </a:solidFill>
              </a:rPr>
              <a:t>คลิกขวาและเลือกคำว่า</a:t>
            </a:r>
            <a:r>
              <a:rPr lang="en-US" sz="2400" dirty="0" smtClean="0">
                <a:solidFill>
                  <a:srgbClr val="0070C0"/>
                </a:solidFill>
              </a:rPr>
              <a:t> [Edit]</a:t>
            </a:r>
          </a:p>
          <a:p>
            <a:pPr marL="0" indent="0">
              <a:buNone/>
            </a:pPr>
            <a:r>
              <a:rPr lang="en-US" sz="2400" dirty="0" smtClean="0"/>
              <a:t>3. </a:t>
            </a:r>
            <a:r>
              <a:rPr lang="en-US" sz="2400" dirty="0" smtClean="0">
                <a:solidFill>
                  <a:srgbClr val="00B050"/>
                </a:solidFill>
              </a:rPr>
              <a:t>Copy below content into the file, save and close. </a:t>
            </a:r>
            <a:r>
              <a:rPr lang="th-TH" sz="2400" dirty="0" smtClean="0">
                <a:solidFill>
                  <a:srgbClr val="0070C0"/>
                </a:solidFill>
              </a:rPr>
              <a:t>ก๊อปปี้บรรทัดข้างล่างลงในไฟล์ที่เปิด บันทึกและปิด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latin typeface="Eras Light ITC" panose="020B0402030504020804" pitchFamily="34" charset="0"/>
              </a:rPr>
              <a:t>				</a:t>
            </a:r>
            <a:r>
              <a:rPr lang="en-US" sz="2400" b="1" dirty="0" smtClean="0">
                <a:latin typeface="Eras Light ITC" panose="020B0402030504020804" pitchFamily="34" charset="0"/>
              </a:rPr>
              <a:t>@</a:t>
            </a:r>
            <a:r>
              <a:rPr lang="en-US" sz="2400" b="1" dirty="0">
                <a:latin typeface="Eras Light ITC" panose="020B0402030504020804" pitchFamily="34" charset="0"/>
              </a:rPr>
              <a:t>echo off</a:t>
            </a:r>
          </a:p>
          <a:p>
            <a:pPr marL="0" indent="0">
              <a:buNone/>
            </a:pPr>
            <a:r>
              <a:rPr lang="en-US" sz="2400" b="1" dirty="0" smtClean="0">
                <a:latin typeface="Eras Light ITC" panose="020B0402030504020804" pitchFamily="34" charset="0"/>
              </a:rPr>
              <a:t>				echo </a:t>
            </a:r>
            <a:r>
              <a:rPr lang="en-US" sz="2400" b="1" dirty="0">
                <a:latin typeface="Eras Light ITC" panose="020B0402030504020804" pitchFamily="34" charset="0"/>
              </a:rPr>
              <a:t>Hello! %~1</a:t>
            </a:r>
          </a:p>
          <a:p>
            <a:pPr marL="0" indent="0">
              <a:buNone/>
            </a:pPr>
            <a:r>
              <a:rPr lang="en-US" sz="2400" b="1" dirty="0" smtClean="0">
                <a:latin typeface="Eras Light ITC" panose="020B0402030504020804" pitchFamily="34" charset="0"/>
              </a:rPr>
              <a:t>				pause</a:t>
            </a:r>
            <a:endParaRPr lang="en-US" b="1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2400" dirty="0" smtClean="0"/>
              <a:t>4.</a:t>
            </a:r>
            <a:r>
              <a:rPr lang="en-US" sz="2400" dirty="0" smtClean="0">
                <a:solidFill>
                  <a:srgbClr val="00B050"/>
                </a:solidFill>
              </a:rPr>
              <a:t>Open Command </a:t>
            </a:r>
            <a:r>
              <a:rPr lang="en-US" sz="2400" dirty="0">
                <a:solidFill>
                  <a:srgbClr val="00B050"/>
                </a:solidFill>
              </a:rPr>
              <a:t>P</a:t>
            </a:r>
            <a:r>
              <a:rPr lang="en-US" sz="2400" dirty="0" smtClean="0">
                <a:solidFill>
                  <a:srgbClr val="00B050"/>
                </a:solidFill>
              </a:rPr>
              <a:t>rompt, drag and drop the file icon then type the command as below</a:t>
            </a:r>
            <a:endParaRPr lang="th-TH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h-TH" sz="2400" dirty="0" smtClean="0"/>
              <a:t>    </a:t>
            </a:r>
            <a:r>
              <a:rPr lang="th-TH" sz="2400" dirty="0" smtClean="0">
                <a:solidFill>
                  <a:srgbClr val="0070C0"/>
                </a:solidFill>
              </a:rPr>
              <a:t>เปิด</a:t>
            </a:r>
            <a:r>
              <a:rPr lang="en-US" sz="2400" dirty="0" smtClean="0">
                <a:solidFill>
                  <a:srgbClr val="0070C0"/>
                </a:solidFill>
              </a:rPr>
              <a:t> Command Prompt </a:t>
            </a:r>
            <a:r>
              <a:rPr lang="th-TH" sz="2400" dirty="0" smtClean="0">
                <a:solidFill>
                  <a:srgbClr val="0070C0"/>
                </a:solidFill>
              </a:rPr>
              <a:t>และทำการลากไอคอนของไฟล์ลงหน้าต่างที่เปิด แล้วพิมพ์ตามข้างล่าง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			</a:t>
            </a:r>
            <a:r>
              <a:rPr lang="en-US" sz="2400" i="1" dirty="0" smtClean="0">
                <a:latin typeface="Eras Light ITC" panose="020B0402030504020804" pitchFamily="34" charset="0"/>
              </a:rPr>
              <a:t>…\first_batch.bat “YOUR NAME”</a:t>
            </a:r>
          </a:p>
          <a:p>
            <a:pPr marL="0" indent="0">
              <a:buNone/>
            </a:pPr>
            <a:r>
              <a:rPr lang="en-US" sz="2400" dirty="0" smtClean="0"/>
              <a:t>5.</a:t>
            </a:r>
            <a:r>
              <a:rPr lang="en-US" sz="2400" dirty="0" smtClean="0">
                <a:solidFill>
                  <a:srgbClr val="00B050"/>
                </a:solidFill>
              </a:rPr>
              <a:t>Press Enter and watch the result</a:t>
            </a:r>
            <a:r>
              <a:rPr lang="th-TH" sz="2400" dirty="0" smtClean="0">
                <a:solidFill>
                  <a:srgbClr val="00B050"/>
                </a:solidFill>
              </a:rPr>
              <a:t> </a:t>
            </a:r>
            <a:r>
              <a:rPr lang="th-TH" sz="2400" dirty="0" smtClean="0">
                <a:solidFill>
                  <a:srgbClr val="0070C0"/>
                </a:solidFill>
              </a:rPr>
              <a:t>กดปุ่ม </a:t>
            </a:r>
            <a:r>
              <a:rPr lang="en-US" sz="2400" dirty="0" smtClean="0">
                <a:solidFill>
                  <a:srgbClr val="0070C0"/>
                </a:solidFill>
              </a:rPr>
              <a:t>Enter </a:t>
            </a:r>
            <a:r>
              <a:rPr lang="th-TH" sz="2400" dirty="0" smtClean="0">
                <a:solidFill>
                  <a:srgbClr val="0070C0"/>
                </a:solidFill>
              </a:rPr>
              <a:t>และดูผลลัพธ์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517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Create a Batch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8" y="1630239"/>
            <a:ext cx="11066584" cy="482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u="sng" dirty="0" smtClean="0">
                <a:solidFill>
                  <a:srgbClr val="00B050"/>
                </a:solidFill>
              </a:rPr>
              <a:t>Explain code in first Batch file</a:t>
            </a:r>
            <a:r>
              <a:rPr lang="en-US" sz="2200" dirty="0" smtClean="0"/>
              <a:t>	</a:t>
            </a:r>
            <a:r>
              <a:rPr lang="th-TH" sz="2200" dirty="0" smtClean="0"/>
              <a:t>	</a:t>
            </a:r>
            <a:r>
              <a:rPr lang="th-TH" sz="2200" u="sng" dirty="0" smtClean="0">
                <a:solidFill>
                  <a:srgbClr val="0070C0"/>
                </a:solidFill>
              </a:rPr>
              <a:t>อธิบายโค้ดในไฟล์</a:t>
            </a:r>
            <a:r>
              <a:rPr lang="en-US" sz="2200" u="sng" dirty="0" smtClean="0">
                <a:solidFill>
                  <a:srgbClr val="0070C0"/>
                </a:solidFill>
              </a:rPr>
              <a:t> Batch</a:t>
            </a:r>
            <a:r>
              <a:rPr lang="th-TH" sz="2200" u="sng" dirty="0" smtClean="0">
                <a:solidFill>
                  <a:srgbClr val="0070C0"/>
                </a:solidFill>
              </a:rPr>
              <a:t> ชิ้นแรก</a:t>
            </a:r>
            <a:endParaRPr lang="en-US" sz="2200" u="sn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					</a:t>
            </a:r>
            <a:r>
              <a:rPr lang="en-US" sz="2000" dirty="0">
                <a:latin typeface="Calibri (Body)"/>
              </a:rPr>
              <a:t>		</a:t>
            </a:r>
            <a:endParaRPr lang="en-US" sz="1600" dirty="0" smtClean="0">
              <a:latin typeface="Calibri (Body)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3165709"/>
            <a:ext cx="1992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Eras Light ITC" panose="020B0402030504020804" pitchFamily="34" charset="0"/>
              </a:rPr>
              <a:t>@echo </a:t>
            </a:r>
            <a:r>
              <a:rPr lang="en-US" b="1" dirty="0" smtClean="0">
                <a:latin typeface="Eras Light ITC" panose="020B0402030504020804" pitchFamily="34" charset="0"/>
              </a:rPr>
              <a:t>off</a:t>
            </a:r>
          </a:p>
          <a:p>
            <a:endParaRPr lang="en-US" b="1" dirty="0">
              <a:latin typeface="Eras Light ITC" panose="020B0402030504020804" pitchFamily="34" charset="0"/>
            </a:endParaRPr>
          </a:p>
          <a:p>
            <a:r>
              <a:rPr lang="en-US" b="1" dirty="0" smtClean="0">
                <a:latin typeface="Eras Light ITC" panose="020B0402030504020804" pitchFamily="34" charset="0"/>
              </a:rPr>
              <a:t>echo   Hello</a:t>
            </a:r>
            <a:r>
              <a:rPr lang="en-US" b="1" dirty="0">
                <a:latin typeface="Eras Light ITC" panose="020B0402030504020804" pitchFamily="34" charset="0"/>
              </a:rPr>
              <a:t>! %~1</a:t>
            </a:r>
          </a:p>
          <a:p>
            <a:endParaRPr lang="en-US" b="1" dirty="0" smtClean="0">
              <a:latin typeface="Eras Light ITC" panose="020B0402030504020804" pitchFamily="34" charset="0"/>
            </a:endParaRPr>
          </a:p>
          <a:p>
            <a:r>
              <a:rPr lang="en-US" b="1" dirty="0" smtClean="0">
                <a:latin typeface="Eras Light ITC" panose="020B0402030504020804" pitchFamily="34" charset="0"/>
              </a:rPr>
              <a:t>pause</a:t>
            </a:r>
            <a:endParaRPr lang="en-US" b="1" dirty="0">
              <a:latin typeface="Eras Light ITC" panose="020B0402030504020804" pitchFamily="34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22783" y="2141846"/>
            <a:ext cx="7831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 tell that all command lines must not be printed on command prompt</a:t>
            </a:r>
          </a:p>
          <a:p>
            <a:r>
              <a:rPr lang="th-TH" dirty="0" smtClean="0">
                <a:solidFill>
                  <a:srgbClr val="0070C0"/>
                </a:solidFill>
              </a:rPr>
              <a:t>บอก</a:t>
            </a:r>
            <a:r>
              <a:rPr lang="th-TH" dirty="0">
                <a:solidFill>
                  <a:srgbClr val="0070C0"/>
                </a:solidFill>
              </a:rPr>
              <a:t>ว่าคำสั่งทุกคำสั่งที่อยู่ในไฟล์</a:t>
            </a:r>
            <a:r>
              <a:rPr lang="en-US" dirty="0">
                <a:solidFill>
                  <a:srgbClr val="0070C0"/>
                </a:solidFill>
              </a:rPr>
              <a:t> Batch </a:t>
            </a:r>
            <a:r>
              <a:rPr lang="th-TH" dirty="0">
                <a:solidFill>
                  <a:srgbClr val="0070C0"/>
                </a:solidFill>
              </a:rPr>
              <a:t>จะไม่ถูกพิมพ์บนหน้าต่างคำสั่ง เป็นคำสั่งที่มีเสมอสำหรับไฟล์</a:t>
            </a:r>
            <a:r>
              <a:rPr lang="en-US" dirty="0">
                <a:solidFill>
                  <a:srgbClr val="0070C0"/>
                </a:solidFill>
              </a:rPr>
              <a:t> Batch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2782" y="2955802"/>
            <a:ext cx="783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 command to print a message after echo into command </a:t>
            </a:r>
            <a:r>
              <a:rPr lang="en-US" dirty="0" smtClean="0">
                <a:solidFill>
                  <a:srgbClr val="00B050"/>
                </a:solidFill>
              </a:rPr>
              <a:t>prompt</a:t>
            </a:r>
          </a:p>
          <a:p>
            <a:r>
              <a:rPr lang="th-TH" dirty="0" smtClean="0">
                <a:solidFill>
                  <a:srgbClr val="0070C0"/>
                </a:solidFill>
              </a:rPr>
              <a:t>เป็น</a:t>
            </a:r>
            <a:r>
              <a:rPr lang="th-TH" dirty="0">
                <a:solidFill>
                  <a:srgbClr val="0070C0"/>
                </a:solidFill>
              </a:rPr>
              <a:t>คำสั่งที่ใช้พิมพ์ข้อความหลัง</a:t>
            </a:r>
            <a:r>
              <a:rPr lang="en-US" dirty="0">
                <a:solidFill>
                  <a:srgbClr val="0070C0"/>
                </a:solidFill>
              </a:rPr>
              <a:t> echo </a:t>
            </a:r>
            <a:r>
              <a:rPr lang="th-TH" dirty="0">
                <a:solidFill>
                  <a:srgbClr val="0070C0"/>
                </a:solidFill>
              </a:rPr>
              <a:t>ออกสู่</a:t>
            </a:r>
            <a:r>
              <a:rPr lang="en-US" dirty="0">
                <a:solidFill>
                  <a:srgbClr val="0070C0"/>
                </a:solidFill>
              </a:rPr>
              <a:t> command </a:t>
            </a:r>
            <a:r>
              <a:rPr lang="en-US" dirty="0" smtClean="0">
                <a:solidFill>
                  <a:srgbClr val="0070C0"/>
                </a:solidFill>
              </a:rPr>
              <a:t>prompt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0594" y="3956246"/>
            <a:ext cx="783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“Hello!” is normal text while </a:t>
            </a:r>
            <a:r>
              <a:rPr lang="en-US" b="1" dirty="0">
                <a:solidFill>
                  <a:srgbClr val="00B050"/>
                </a:solidFill>
                <a:latin typeface="Eras Light ITC" panose="020B0402030504020804" pitchFamily="34" charset="0"/>
              </a:rPr>
              <a:t>%~1 is </a:t>
            </a:r>
            <a:r>
              <a:rPr lang="en-US" dirty="0">
                <a:solidFill>
                  <a:srgbClr val="00B050"/>
                </a:solidFill>
              </a:rPr>
              <a:t>batch input argument</a:t>
            </a:r>
            <a:endParaRPr lang="th-TH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dirty="0">
                <a:solidFill>
                  <a:srgbClr val="0070C0"/>
                </a:solidFill>
              </a:rPr>
              <a:t>Hello!” </a:t>
            </a:r>
            <a:r>
              <a:rPr lang="th-TH" dirty="0">
                <a:solidFill>
                  <a:srgbClr val="0070C0"/>
                </a:solidFill>
              </a:rPr>
              <a:t>เป็นข้อความธรรมดา ในขณะที่ </a:t>
            </a:r>
            <a:r>
              <a:rPr lang="en-US" b="1" dirty="0">
                <a:solidFill>
                  <a:srgbClr val="0070C0"/>
                </a:solidFill>
                <a:latin typeface="Eras Light ITC" panose="020B0402030504020804" pitchFamily="34" charset="0"/>
              </a:rPr>
              <a:t>%~1 </a:t>
            </a:r>
            <a:r>
              <a:rPr lang="th-TH" dirty="0">
                <a:solidFill>
                  <a:srgbClr val="0070C0"/>
                </a:solidFill>
              </a:rPr>
              <a:t>เป็นข้อมูลนำเข้าของไฟล์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Batch</a:t>
            </a:r>
            <a:endParaRPr lang="en-US" b="1" dirty="0">
              <a:solidFill>
                <a:srgbClr val="0070C0"/>
              </a:solidFill>
              <a:latin typeface="Eras Light ITC" panose="020B04020305040208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2783" y="4879576"/>
            <a:ext cx="7831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alibri (Body)"/>
              </a:rPr>
              <a:t>A command to have a user to press any key before closing batch process</a:t>
            </a:r>
          </a:p>
          <a:p>
            <a:r>
              <a:rPr lang="th-TH" dirty="0" smtClean="0">
                <a:solidFill>
                  <a:srgbClr val="0070C0"/>
                </a:solidFill>
                <a:latin typeface="Calibri (Body)"/>
              </a:rPr>
              <a:t>เป็น</a:t>
            </a:r>
            <a:r>
              <a:rPr lang="th-TH" dirty="0">
                <a:solidFill>
                  <a:srgbClr val="0070C0"/>
                </a:solidFill>
                <a:latin typeface="Calibri (Body)"/>
              </a:rPr>
              <a:t>คำสั่งที่บังคับให้ผู้ใช้ต้องกดปุ่มใด ๆ ก่อนที่จะปิดโปรแกรม</a:t>
            </a:r>
            <a:r>
              <a:rPr lang="en-US" dirty="0">
                <a:solidFill>
                  <a:srgbClr val="0070C0"/>
                </a:solidFill>
                <a:latin typeface="Calibri (Body)"/>
              </a:rPr>
              <a:t> Batch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30442" y="3165709"/>
            <a:ext cx="1050758" cy="387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34661" y="2478505"/>
            <a:ext cx="1688121" cy="68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30442" y="3685323"/>
            <a:ext cx="497305" cy="38761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454897" y="3290997"/>
            <a:ext cx="2067885" cy="3882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579990" y="3688983"/>
            <a:ext cx="1078832" cy="38761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672859" y="3852913"/>
            <a:ext cx="774961" cy="30321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15481" y="4262910"/>
            <a:ext cx="664509" cy="38761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594027" y="4483769"/>
            <a:ext cx="1928755" cy="69783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515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Create a Batch file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73993" y="3010048"/>
            <a:ext cx="4590562" cy="935614"/>
            <a:chOff x="919285" y="1917897"/>
            <a:chExt cx="4590562" cy="935614"/>
          </a:xfrm>
        </p:grpSpPr>
        <p:sp>
          <p:nvSpPr>
            <p:cNvPr id="11" name="Rectangle 10"/>
            <p:cNvSpPr/>
            <p:nvPr/>
          </p:nvSpPr>
          <p:spPr>
            <a:xfrm>
              <a:off x="919285" y="1917897"/>
              <a:ext cx="4590562" cy="338554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kumimoji="1" lang="en-US" altLang="ja-JP" sz="1600" dirty="0" smtClean="0">
                  <a:latin typeface="Eras Light ITC" panose="020B0402030504020804" pitchFamily="34" charset="0"/>
                </a:rPr>
                <a:t>example.bat</a:t>
              </a:r>
              <a:r>
                <a:rPr kumimoji="1" lang="en-US" altLang="ja-JP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       </a:t>
              </a:r>
              <a:r>
                <a:rPr kumimoji="1" lang="en-US" altLang="ja-JP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input1</a:t>
              </a:r>
              <a:r>
                <a:rPr kumimoji="1" lang="en-US" altLang="ja-JP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     </a:t>
              </a:r>
              <a:r>
                <a:rPr kumimoji="1" lang="en-US" altLang="ja-JP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input2 </a:t>
              </a:r>
              <a:r>
                <a:rPr kumimoji="1" lang="en-US" altLang="ja-JP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     input3  </a:t>
              </a:r>
              <a:r>
                <a:rPr kumimoji="1" lang="en-US" altLang="ja-JP" sz="1600" dirty="0" smtClean="0">
                  <a:latin typeface="Eras Light ITC" panose="020B0402030504020804" pitchFamily="34" charset="0"/>
                </a:rPr>
                <a:t>…………..</a:t>
              </a:r>
              <a:r>
                <a:rPr kumimoji="1" lang="en-US" altLang="ja-JP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  </a:t>
              </a:r>
              <a:endParaRPr kumimoji="1" lang="ja-JP" altLang="en-US" sz="1600" dirty="0">
                <a:solidFill>
                  <a:srgbClr val="00B050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29196" y="2514957"/>
              <a:ext cx="601362" cy="338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b="1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~1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61508" y="2514957"/>
              <a:ext cx="601362" cy="338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>
                      <a:lumMod val="50000"/>
                    </a:schemeClr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b="1" dirty="0" smtClean="0">
                  <a:solidFill>
                    <a:schemeClr val="accent1">
                      <a:lumMod val="50000"/>
                    </a:schemeClr>
                  </a:solidFill>
                  <a:latin typeface="Eras Light ITC" panose="020B0402030504020804" pitchFamily="34" charset="0"/>
                </a:rPr>
                <a:t>~2</a:t>
              </a:r>
              <a:endParaRPr lang="en-US" sz="1600" dirty="0">
                <a:solidFill>
                  <a:schemeClr val="accent1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39789" y="2514957"/>
              <a:ext cx="601362" cy="338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b="1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~3</a:t>
              </a:r>
            </a:p>
          </p:txBody>
        </p:sp>
        <p:sp>
          <p:nvSpPr>
            <p:cNvPr id="23" name="Up Arrow 22"/>
            <p:cNvSpPr/>
            <p:nvPr/>
          </p:nvSpPr>
          <p:spPr>
            <a:xfrm>
              <a:off x="2452763" y="2256451"/>
              <a:ext cx="354228" cy="329514"/>
            </a:xfrm>
            <a:prstGeom prst="upArrow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Up Arrow 23"/>
            <p:cNvSpPr/>
            <p:nvPr/>
          </p:nvSpPr>
          <p:spPr>
            <a:xfrm>
              <a:off x="3285075" y="2256451"/>
              <a:ext cx="354228" cy="329514"/>
            </a:xfrm>
            <a:prstGeom prst="upArrow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Up Arrow 24"/>
            <p:cNvSpPr/>
            <p:nvPr/>
          </p:nvSpPr>
          <p:spPr>
            <a:xfrm>
              <a:off x="4163356" y="2256451"/>
              <a:ext cx="354228" cy="329514"/>
            </a:xfrm>
            <a:prstGeom prst="upArrow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973992" y="1741938"/>
            <a:ext cx="93344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 smtClean="0">
                <a:latin typeface="Eras Light ITC" panose="020B0402030504020804" pitchFamily="34" charset="0"/>
              </a:rPr>
              <a:t>Batch input argument is very important to get user input and make Batch file flexible</a:t>
            </a:r>
            <a:endParaRPr kumimoji="1" lang="ja-JP" altLang="en-US" sz="2000" dirty="0">
              <a:solidFill>
                <a:srgbClr val="00B050"/>
              </a:solidFill>
              <a:latin typeface="Eras Light ITC" panose="020B04020305040208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73992" y="2193298"/>
            <a:ext cx="93344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 smtClean="0">
                <a:latin typeface="Eras Light ITC" panose="020B0402030504020804" pitchFamily="34" charset="0"/>
              </a:rPr>
              <a:t>For example, we want to create Batch file that greet a user by name and color command prompt. </a:t>
            </a:r>
            <a:endParaRPr kumimoji="1" lang="ja-JP" altLang="en-US" sz="2000" dirty="0">
              <a:solidFill>
                <a:srgbClr val="00B050"/>
              </a:solidFill>
              <a:latin typeface="Eras Light ITC" panose="020B04020305040208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8200" y="4481593"/>
            <a:ext cx="1769208" cy="132343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600" b="1" dirty="0" smtClean="0">
                <a:latin typeface="Eras Light ITC" panose="020B0402030504020804" pitchFamily="34" charset="0"/>
              </a:rPr>
              <a:t>CODE:</a:t>
            </a:r>
          </a:p>
          <a:p>
            <a:r>
              <a:rPr kumimoji="1" lang="en-US" altLang="ja-JP" sz="1600" dirty="0" smtClean="0">
                <a:latin typeface="Eras Light ITC" panose="020B0402030504020804" pitchFamily="34" charset="0"/>
              </a:rPr>
              <a:t>@</a:t>
            </a:r>
            <a:r>
              <a:rPr kumimoji="1" lang="en-US" altLang="ja-JP" sz="1600" dirty="0">
                <a:latin typeface="Eras Light ITC" panose="020B0402030504020804" pitchFamily="34" charset="0"/>
              </a:rPr>
              <a:t>echo off</a:t>
            </a:r>
          </a:p>
          <a:p>
            <a:r>
              <a:rPr kumimoji="1" lang="en-US" altLang="ja-JP" sz="1600" dirty="0">
                <a:latin typeface="Eras Light ITC" panose="020B0402030504020804" pitchFamily="34" charset="0"/>
              </a:rPr>
              <a:t>echo Hello! %~1.</a:t>
            </a:r>
          </a:p>
          <a:p>
            <a:r>
              <a:rPr kumimoji="1" lang="en-US" altLang="ja-JP" sz="1600" dirty="0">
                <a:latin typeface="Eras Light ITC" panose="020B0402030504020804" pitchFamily="34" charset="0"/>
              </a:rPr>
              <a:t>color %~2%~3</a:t>
            </a:r>
          </a:p>
          <a:p>
            <a:r>
              <a:rPr kumimoji="1" lang="en-US" altLang="ja-JP" sz="1600" dirty="0">
                <a:latin typeface="Eras Light ITC" panose="020B0402030504020804" pitchFamily="34" charset="0"/>
              </a:rPr>
              <a:t>pause</a:t>
            </a:r>
            <a:endParaRPr kumimoji="1" lang="ja-JP" altLang="en-US" sz="1600" dirty="0">
              <a:latin typeface="Eras Light ITC" panose="020B04020305040208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919071" y="3010048"/>
            <a:ext cx="4590562" cy="935614"/>
            <a:chOff x="919285" y="1917897"/>
            <a:chExt cx="4590562" cy="935614"/>
          </a:xfrm>
        </p:grpSpPr>
        <p:sp>
          <p:nvSpPr>
            <p:cNvPr id="32" name="Rectangle 31"/>
            <p:cNvSpPr/>
            <p:nvPr/>
          </p:nvSpPr>
          <p:spPr>
            <a:xfrm>
              <a:off x="919285" y="1917897"/>
              <a:ext cx="4590562" cy="338554"/>
            </a:xfrm>
            <a:prstGeom prst="rect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kumimoji="1" lang="en-US" altLang="ja-JP" sz="1600" dirty="0" smtClean="0">
                  <a:latin typeface="Eras Light ITC" panose="020B0402030504020804" pitchFamily="34" charset="0"/>
                </a:rPr>
                <a:t>example.bat</a:t>
              </a:r>
              <a:r>
                <a:rPr kumimoji="1" lang="en-US" altLang="ja-JP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        </a:t>
              </a:r>
              <a:r>
                <a:rPr kumimoji="1" lang="en-US" altLang="ja-JP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Pun</a:t>
              </a:r>
              <a:r>
                <a:rPr kumimoji="1" lang="en-US" altLang="ja-JP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     </a:t>
              </a:r>
              <a:r>
                <a:rPr kumimoji="1" lang="en-US" altLang="ja-JP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 </a:t>
              </a:r>
              <a:r>
                <a:rPr kumimoji="1" lang="en-US" altLang="ja-JP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      4  </a:t>
              </a:r>
              <a:r>
                <a:rPr kumimoji="1" lang="en-US" altLang="ja-JP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             7  </a:t>
              </a:r>
              <a:r>
                <a:rPr kumimoji="1" lang="en-US" altLang="ja-JP" sz="1600" dirty="0" smtClean="0">
                  <a:latin typeface="Eras Light ITC" panose="020B0402030504020804" pitchFamily="34" charset="0"/>
                </a:rPr>
                <a:t>…………..</a:t>
              </a:r>
              <a:r>
                <a:rPr kumimoji="1" lang="en-US" altLang="ja-JP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  </a:t>
              </a:r>
              <a:endParaRPr kumimoji="1" lang="ja-JP" altLang="en-US" sz="1600" dirty="0">
                <a:solidFill>
                  <a:srgbClr val="00B050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9196" y="2514957"/>
              <a:ext cx="601362" cy="338554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b="1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~1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61508" y="2514957"/>
              <a:ext cx="601362" cy="338554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>
                      <a:lumMod val="50000"/>
                    </a:schemeClr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b="1" dirty="0" smtClean="0">
                  <a:solidFill>
                    <a:schemeClr val="accent1">
                      <a:lumMod val="50000"/>
                    </a:schemeClr>
                  </a:solidFill>
                  <a:latin typeface="Eras Light ITC" panose="020B0402030504020804" pitchFamily="34" charset="0"/>
                </a:rPr>
                <a:t>~2</a:t>
              </a:r>
              <a:endParaRPr lang="en-US" sz="1600" dirty="0">
                <a:solidFill>
                  <a:schemeClr val="accent1">
                    <a:lumMod val="50000"/>
                  </a:schemeClr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39789" y="2514957"/>
              <a:ext cx="601362" cy="338554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b="1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~3</a:t>
              </a:r>
            </a:p>
          </p:txBody>
        </p:sp>
        <p:sp>
          <p:nvSpPr>
            <p:cNvPr id="36" name="Up Arrow 35"/>
            <p:cNvSpPr/>
            <p:nvPr/>
          </p:nvSpPr>
          <p:spPr>
            <a:xfrm>
              <a:off x="2452763" y="2256451"/>
              <a:ext cx="354228" cy="329514"/>
            </a:xfrm>
            <a:prstGeom prst="upArrow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Up Arrow 36"/>
            <p:cNvSpPr/>
            <p:nvPr/>
          </p:nvSpPr>
          <p:spPr>
            <a:xfrm>
              <a:off x="3285075" y="2256451"/>
              <a:ext cx="354228" cy="329514"/>
            </a:xfrm>
            <a:prstGeom prst="upArrow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Up Arrow 37"/>
            <p:cNvSpPr/>
            <p:nvPr/>
          </p:nvSpPr>
          <p:spPr>
            <a:xfrm>
              <a:off x="4163356" y="2256451"/>
              <a:ext cx="354228" cy="329514"/>
            </a:xfrm>
            <a:prstGeom prst="upArrow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5895201" y="4546536"/>
            <a:ext cx="1724375" cy="132343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1600" b="1" dirty="0" smtClean="0">
                <a:latin typeface="Eras Light ITC" panose="020B0402030504020804" pitchFamily="34" charset="0"/>
              </a:rPr>
              <a:t>CODE:</a:t>
            </a:r>
          </a:p>
          <a:p>
            <a:r>
              <a:rPr kumimoji="1" lang="en-US" altLang="ja-JP" sz="1600" dirty="0" smtClean="0">
                <a:latin typeface="Eras Light ITC" panose="020B0402030504020804" pitchFamily="34" charset="0"/>
              </a:rPr>
              <a:t>@</a:t>
            </a:r>
            <a:r>
              <a:rPr kumimoji="1" lang="en-US" altLang="ja-JP" sz="1600" dirty="0">
                <a:latin typeface="Eras Light ITC" panose="020B0402030504020804" pitchFamily="34" charset="0"/>
              </a:rPr>
              <a:t>echo off</a:t>
            </a:r>
          </a:p>
          <a:p>
            <a:r>
              <a:rPr kumimoji="1" lang="en-US" altLang="ja-JP" sz="1600" dirty="0">
                <a:latin typeface="Eras Light ITC" panose="020B0402030504020804" pitchFamily="34" charset="0"/>
              </a:rPr>
              <a:t>echo Hello</a:t>
            </a:r>
            <a:r>
              <a:rPr kumimoji="1" lang="en-US" altLang="ja-JP" sz="1600" dirty="0" smtClean="0">
                <a:latin typeface="Eras Light ITC" panose="020B0402030504020804" pitchFamily="34" charset="0"/>
              </a:rPr>
              <a:t>! 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Pun</a:t>
            </a:r>
            <a:r>
              <a:rPr kumimoji="1" lang="en-US" altLang="ja-JP" sz="1600" dirty="0" smtClean="0">
                <a:latin typeface="Eras Light ITC" panose="020B0402030504020804" pitchFamily="34" charset="0"/>
              </a:rPr>
              <a:t>.</a:t>
            </a:r>
            <a:endParaRPr kumimoji="1" lang="en-US" altLang="ja-JP" sz="1600" dirty="0">
              <a:latin typeface="Eras Light ITC" panose="020B0402030504020804" pitchFamily="34" charset="0"/>
            </a:endParaRPr>
          </a:p>
          <a:p>
            <a:r>
              <a:rPr kumimoji="1" lang="en-US" altLang="ja-JP" sz="1600" dirty="0">
                <a:latin typeface="Eras Light ITC" panose="020B0402030504020804" pitchFamily="34" charset="0"/>
              </a:rPr>
              <a:t>color </a:t>
            </a:r>
            <a:r>
              <a:rPr kumimoji="1" lang="en-US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4</a:t>
            </a:r>
            <a:r>
              <a:rPr kumimoji="1" lang="en-US" altLang="ja-JP" sz="1600" dirty="0">
                <a:solidFill>
                  <a:srgbClr val="00B050"/>
                </a:solidFill>
                <a:latin typeface="Eras Light ITC" panose="020B0402030504020804" pitchFamily="34" charset="0"/>
              </a:rPr>
              <a:t>7</a:t>
            </a:r>
          </a:p>
          <a:p>
            <a:r>
              <a:rPr kumimoji="1" lang="en-US" altLang="ja-JP" sz="1600" dirty="0">
                <a:latin typeface="Eras Light ITC" panose="020B0402030504020804" pitchFamily="34" charset="0"/>
              </a:rPr>
              <a:t>pause</a:t>
            </a:r>
            <a:endParaRPr kumimoji="1" lang="ja-JP" altLang="en-US" sz="1600" dirty="0">
              <a:latin typeface="Eras Light ITC" panose="020B0402030504020804" pitchFamily="34" charset="0"/>
            </a:endParaRPr>
          </a:p>
        </p:txBody>
      </p:sp>
      <p:sp>
        <p:nvSpPr>
          <p:cNvPr id="40" name="Up Arrow 39"/>
          <p:cNvSpPr/>
          <p:nvPr/>
        </p:nvSpPr>
        <p:spPr>
          <a:xfrm rot="10800000">
            <a:off x="8284861" y="4074369"/>
            <a:ext cx="354228" cy="409241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822" y="4923552"/>
            <a:ext cx="3724229" cy="56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85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1.4.1 Batch file : Copy or merge file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u="sng" dirty="0">
                <a:solidFill>
                  <a:srgbClr val="00B050"/>
                </a:solidFill>
                <a:latin typeface="Eras Light ITC" panose="020B0402030504020804" pitchFamily="34" charset="0"/>
              </a:rPr>
              <a:t>Purpose</a:t>
            </a: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 : 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Copy one or more files (content) to another location, or merge multiple files to one file</a:t>
            </a:r>
          </a:p>
          <a:p>
            <a:pPr marL="0" indent="0">
              <a:buNone/>
            </a:pPr>
            <a:r>
              <a:rPr lang="th-TH" altLang="ja-JP" sz="2000" u="sng" dirty="0">
                <a:solidFill>
                  <a:srgbClr val="0070C0"/>
                </a:solidFill>
                <a:latin typeface="Eras Light ITC" panose="020B0402030504020804" pitchFamily="34" charset="0"/>
              </a:rPr>
              <a:t>จุดประสงค์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: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คัดลอกไฟล์ตั้งแต่หนึ่งไฟล์ขึ้นไปไปยังโฟลเดอร์อื่น หรือรวมเนื้อหาไฟล์หลายไฟล์มารวมเป็นไฟล์เดียว</a:t>
            </a:r>
            <a:endParaRPr lang="en-US" altLang="ja-JP" sz="2000" u="sng" dirty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u="sng" dirty="0">
                <a:solidFill>
                  <a:srgbClr val="FF0000"/>
                </a:solidFill>
                <a:latin typeface="Eras Light ITC" panose="020B0402030504020804" pitchFamily="34" charset="0"/>
              </a:rPr>
              <a:t>Format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: copy  </a:t>
            </a:r>
            <a:r>
              <a:rPr lang="en-US" altLang="ja-JP" sz="2000" i="1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source1 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[</a:t>
            </a:r>
            <a:r>
              <a:rPr lang="en-US" altLang="ja-JP" sz="2000" i="1" dirty="0">
                <a:solidFill>
                  <a:srgbClr val="FF0000"/>
                </a:solidFill>
                <a:latin typeface="Eras Light ITC" panose="020B0402030504020804" pitchFamily="34" charset="0"/>
              </a:rPr>
              <a:t>+</a:t>
            </a:r>
            <a:r>
              <a:rPr lang="en-US" altLang="ja-JP" sz="2000" i="1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source 2…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]</a:t>
            </a:r>
            <a:r>
              <a:rPr lang="en-US" altLang="ja-JP" sz="2000" i="1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[</a:t>
            </a:r>
            <a:r>
              <a:rPr lang="en-US" altLang="ja-JP" sz="2000" i="1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destination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]</a:t>
            </a:r>
            <a:endParaRPr lang="th-TH" altLang="ja-JP" sz="2000" dirty="0" smtClean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altLang="ja-JP" sz="2000" u="sng" dirty="0">
                <a:solidFill>
                  <a:srgbClr val="FF0000"/>
                </a:solidFill>
                <a:latin typeface="Eras Light ITC" panose="020B0402030504020804" pitchFamily="34" charset="0"/>
              </a:rPr>
              <a:t>การใช้งาน 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: 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copy </a:t>
            </a:r>
            <a:r>
              <a:rPr lang="th-TH" altLang="ja-JP" sz="2000" i="1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ไฟล์1</a:t>
            </a:r>
            <a:r>
              <a:rPr lang="en-US" altLang="ja-JP" sz="2000" i="1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[</a:t>
            </a:r>
            <a:r>
              <a:rPr lang="en-US" altLang="ja-JP" sz="2000" i="1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+</a:t>
            </a:r>
            <a:r>
              <a:rPr lang="th-TH" altLang="ja-JP" sz="2000" i="1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ไฟล์2</a:t>
            </a:r>
            <a:r>
              <a:rPr lang="en-US" altLang="ja-JP" sz="2000" i="1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…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]</a:t>
            </a:r>
            <a:r>
              <a:rPr lang="en-US" altLang="ja-JP" sz="2000" i="1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[</a:t>
            </a:r>
            <a:r>
              <a:rPr lang="th-TH" altLang="ja-JP" sz="2000" i="1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เป้าหมายไฟล์หรือโฟลเดอร์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]</a:t>
            </a:r>
            <a:endParaRPr lang="en-US" altLang="ja-JP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u="sng" dirty="0" smtClean="0">
                <a:latin typeface="Eras Light ITC" panose="020B0402030504020804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2000" dirty="0" smtClean="0">
                <a:latin typeface="Eras Light ITC" panose="020B0402030504020804" pitchFamily="34" charset="0"/>
              </a:rPr>
              <a:t>#rem copy all files that end with [input 2] to another folder or merge all content into one file </a:t>
            </a:r>
            <a:endParaRPr lang="en-US" altLang="ja-JP" sz="2000" u="sng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Eras Light ITC" panose="020B0402030504020804" pitchFamily="34" charset="0"/>
              </a:rPr>
              <a:t>#rem input [1:source folder path] [2:type of file] [3:destination folder/file path]</a:t>
            </a:r>
          </a:p>
          <a:p>
            <a:pPr marL="0" indent="0">
              <a:buNone/>
            </a:pPr>
            <a:r>
              <a:rPr lang="en-US" sz="2000" b="1" dirty="0" smtClean="0">
                <a:latin typeface="Eras Light ITC" panose="020B0402030504020804" pitchFamily="34" charset="0"/>
              </a:rPr>
              <a:t>@echo off</a:t>
            </a:r>
          </a:p>
          <a:p>
            <a:pPr marL="0" indent="0">
              <a:buNone/>
            </a:pPr>
            <a:r>
              <a:rPr lang="en-US" sz="2000" b="1" dirty="0">
                <a:latin typeface="Eras Light ITC" panose="020B0402030504020804" pitchFamily="34" charset="0"/>
              </a:rPr>
              <a:t>c</a:t>
            </a:r>
            <a:r>
              <a:rPr lang="en-US" sz="2000" b="1" dirty="0" smtClean="0">
                <a:latin typeface="Eras Light ITC" panose="020B0402030504020804" pitchFamily="34" charset="0"/>
              </a:rPr>
              <a:t>opy %</a:t>
            </a:r>
            <a:r>
              <a:rPr lang="en-US" sz="2000" b="1" dirty="0">
                <a:latin typeface="Eras Light ITC" panose="020B0402030504020804" pitchFamily="34" charset="0"/>
              </a:rPr>
              <a:t>~</a:t>
            </a:r>
            <a:r>
              <a:rPr lang="en-US" sz="2000" b="1" dirty="0" smtClean="0">
                <a:latin typeface="Eras Light ITC" panose="020B0402030504020804" pitchFamily="34" charset="0"/>
              </a:rPr>
              <a:t>1\*%~2 %~3</a:t>
            </a:r>
          </a:p>
          <a:p>
            <a:pPr marL="0" indent="0">
              <a:buNone/>
            </a:pPr>
            <a:r>
              <a:rPr lang="en-US" sz="2000" b="1" dirty="0" smtClean="0">
                <a:latin typeface="Eras Light ITC" panose="020B0402030504020804" pitchFamily="34" charset="0"/>
              </a:rPr>
              <a:t>pause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6204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1.4.1 Batch file : Copy or merge file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1600" dirty="0" smtClean="0">
              <a:latin typeface="Eras Light ITC" panose="020B0402030504020804" pitchFamily="34" charset="0"/>
            </a:endParaRPr>
          </a:p>
          <a:p>
            <a:pPr marL="0" indent="0" algn="ctr">
              <a:buNone/>
            </a:pPr>
            <a:r>
              <a:rPr kumimoji="1" lang="en-US" altLang="ja-JP" sz="1600" dirty="0" smtClean="0">
                <a:latin typeface="Eras Light ITC" panose="020B0402030504020804" pitchFamily="34" charset="0"/>
              </a:rPr>
              <a:t>copy </a:t>
            </a:r>
            <a:r>
              <a:rPr kumimoji="1"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[\\marlin\docs\</a:t>
            </a:r>
            <a:r>
              <a:rPr kumimoji="1" lang="en-US" altLang="ja-JP" sz="1600" dirty="0" err="1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batch_lesson</a:t>
            </a:r>
            <a:r>
              <a:rPr kumimoji="1"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\</a:t>
            </a:r>
            <a:r>
              <a:rPr kumimoji="1" lang="en-US" altLang="ja-JP" sz="1600" dirty="0" err="1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copy_source</a:t>
            </a:r>
            <a:r>
              <a:rPr kumimoji="1"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\]</a:t>
            </a:r>
            <a:r>
              <a:rPr kumimoji="1" lang="en-US" altLang="ja-JP" sz="1600" dirty="0" smtClean="0">
                <a:latin typeface="Eras Light ITC" panose="020B0402030504020804" pitchFamily="34" charset="0"/>
              </a:rPr>
              <a:t>*.</a:t>
            </a:r>
            <a:r>
              <a:rPr kumimoji="1" lang="en-US" altLang="ja-JP" sz="1600" dirty="0" smtClean="0">
                <a:solidFill>
                  <a:schemeClr val="accent1">
                    <a:lumMod val="50000"/>
                  </a:schemeClr>
                </a:solidFill>
                <a:latin typeface="Eras Light ITC" panose="020B0402030504020804" pitchFamily="34" charset="0"/>
              </a:rPr>
              <a:t>[txt</a:t>
            </a:r>
            <a:r>
              <a:rPr kumimoji="1" lang="en-US" altLang="ja-JP" sz="1600" dirty="0">
                <a:solidFill>
                  <a:schemeClr val="accent1">
                    <a:lumMod val="50000"/>
                  </a:schemeClr>
                </a:solidFill>
                <a:latin typeface="Eras Light ITC" panose="020B0402030504020804" pitchFamily="34" charset="0"/>
              </a:rPr>
              <a:t>] </a:t>
            </a:r>
            <a:r>
              <a:rPr kumimoji="1" lang="en-US" altLang="ja-JP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[\\marlin\docs\</a:t>
            </a:r>
            <a:r>
              <a:rPr kumimoji="1" lang="en-US" altLang="ja-JP" sz="1600" dirty="0" err="1" smtClean="0">
                <a:solidFill>
                  <a:srgbClr val="00B050"/>
                </a:solidFill>
                <a:latin typeface="Eras Light ITC" panose="020B0402030504020804" pitchFamily="34" charset="0"/>
              </a:rPr>
              <a:t>batch_lesson</a:t>
            </a:r>
            <a:r>
              <a:rPr kumimoji="1" lang="en-US" altLang="ja-JP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\</a:t>
            </a:r>
            <a:r>
              <a:rPr kumimoji="1" lang="en-US" altLang="ja-JP" sz="1600" dirty="0" err="1" smtClean="0">
                <a:solidFill>
                  <a:srgbClr val="00B050"/>
                </a:solidFill>
                <a:latin typeface="Eras Light ITC" panose="020B0402030504020804" pitchFamily="34" charset="0"/>
              </a:rPr>
              <a:t>copy_dest</a:t>
            </a:r>
            <a:r>
              <a:rPr kumimoji="1" lang="en-US" altLang="ja-JP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] </a:t>
            </a:r>
            <a:endParaRPr kumimoji="1" lang="ja-JP" altLang="en-US" sz="1600" dirty="0">
              <a:solidFill>
                <a:srgbClr val="00B050"/>
              </a:solidFill>
              <a:latin typeface="Eras Light ITC" panose="020B04020305040208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8919" y="2680430"/>
            <a:ext cx="601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%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~1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Eras Light ITC" panose="020B04020305040208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2954" y="2680430"/>
            <a:ext cx="601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Eras Light ITC" panose="020B0402030504020804" pitchFamily="34" charset="0"/>
              </a:rPr>
              <a:t>%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Eras Light ITC" panose="020B0402030504020804" pitchFamily="34" charset="0"/>
              </a:rPr>
              <a:t>~2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Eras Light ITC" panose="020B04020305040208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8622" y="2680430"/>
            <a:ext cx="601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%</a:t>
            </a:r>
            <a:r>
              <a:rPr lang="en-US" sz="1600" b="1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~3</a:t>
            </a:r>
          </a:p>
        </p:txBody>
      </p:sp>
      <p:sp>
        <p:nvSpPr>
          <p:cNvPr id="10" name="Up Arrow 9"/>
          <p:cNvSpPr/>
          <p:nvPr/>
        </p:nvSpPr>
        <p:spPr>
          <a:xfrm>
            <a:off x="4242486" y="2421924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356521" y="2421924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8042189" y="2421924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790" y="3277489"/>
            <a:ext cx="4563112" cy="2238687"/>
          </a:xfrm>
          <a:prstGeom prst="rect">
            <a:avLst/>
          </a:prstGeom>
        </p:spPr>
      </p:pic>
      <p:sp>
        <p:nvSpPr>
          <p:cNvPr id="15" name="Up Arrow 14"/>
          <p:cNvSpPr/>
          <p:nvPr/>
        </p:nvSpPr>
        <p:spPr>
          <a:xfrm rot="5400000">
            <a:off x="6055840" y="4232075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006" y="3277489"/>
            <a:ext cx="4563112" cy="22386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79971" y="5967662"/>
            <a:ext cx="523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Copy specified type of file from one folder to another</a:t>
            </a:r>
            <a:endParaRPr lang="th-TH" dirty="0" smtClean="0">
              <a:solidFill>
                <a:srgbClr val="00B050"/>
              </a:solidFill>
              <a:latin typeface="Eras Light ITC" panose="020B0402030504020804" pitchFamily="34" charset="0"/>
            </a:endParaRPr>
          </a:p>
          <a:p>
            <a:pPr algn="ctr"/>
            <a:r>
              <a:rPr lang="th-TH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คัดลอกไฟล์นามสกุลที่เจาะจงจากโฟลเดอร์เริ่มต้นไปโฟลเดอร์อื่น</a:t>
            </a:r>
            <a:endParaRPr lang="en-US" dirty="0">
              <a:solidFill>
                <a:srgbClr val="0070C0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83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1.4.1 Batch file : Copy or merge file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1600" dirty="0" smtClean="0">
              <a:latin typeface="Eras Light ITC" panose="020B0402030504020804" pitchFamily="34" charset="0"/>
            </a:endParaRPr>
          </a:p>
          <a:p>
            <a:pPr marL="0" indent="0" algn="ctr">
              <a:buNone/>
            </a:pPr>
            <a:r>
              <a:rPr kumimoji="1" lang="en-US" altLang="ja-JP" sz="1600" dirty="0" smtClean="0">
                <a:latin typeface="Eras Light ITC" panose="020B0402030504020804" pitchFamily="34" charset="0"/>
              </a:rPr>
              <a:t>copy </a:t>
            </a:r>
            <a:r>
              <a:rPr kumimoji="1"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[\\marlin\docs\</a:t>
            </a:r>
            <a:r>
              <a:rPr kumimoji="1" lang="en-US" altLang="ja-JP" sz="1600" dirty="0" err="1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batch_lesson</a:t>
            </a:r>
            <a:r>
              <a:rPr kumimoji="1"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\</a:t>
            </a:r>
            <a:r>
              <a:rPr kumimoji="1" lang="en-US" altLang="ja-JP" sz="1600" dirty="0" err="1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copy_source</a:t>
            </a:r>
            <a:r>
              <a:rPr kumimoji="1"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\]</a:t>
            </a:r>
            <a:r>
              <a:rPr kumimoji="1" lang="en-US" altLang="ja-JP" sz="1600" dirty="0" smtClean="0">
                <a:latin typeface="Eras Light ITC" panose="020B0402030504020804" pitchFamily="34" charset="0"/>
              </a:rPr>
              <a:t>*.</a:t>
            </a:r>
            <a:r>
              <a:rPr kumimoji="1" lang="en-US" altLang="ja-JP" sz="1600" dirty="0" smtClean="0">
                <a:solidFill>
                  <a:schemeClr val="accent1">
                    <a:lumMod val="50000"/>
                  </a:schemeClr>
                </a:solidFill>
                <a:latin typeface="Eras Light ITC" panose="020B0402030504020804" pitchFamily="34" charset="0"/>
              </a:rPr>
              <a:t>[txt</a:t>
            </a:r>
            <a:r>
              <a:rPr kumimoji="1" lang="en-US" altLang="ja-JP" sz="1600" dirty="0">
                <a:solidFill>
                  <a:schemeClr val="accent1">
                    <a:lumMod val="50000"/>
                  </a:schemeClr>
                </a:solidFill>
                <a:latin typeface="Eras Light ITC" panose="020B0402030504020804" pitchFamily="34" charset="0"/>
              </a:rPr>
              <a:t>] </a:t>
            </a:r>
            <a:r>
              <a:rPr kumimoji="1" lang="en-US" altLang="ja-JP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[\\marlin\docs\</a:t>
            </a:r>
            <a:r>
              <a:rPr kumimoji="1" lang="en-US" altLang="ja-JP" sz="1600" dirty="0" err="1" smtClean="0">
                <a:solidFill>
                  <a:srgbClr val="00B050"/>
                </a:solidFill>
                <a:latin typeface="Eras Light ITC" panose="020B0402030504020804" pitchFamily="34" charset="0"/>
              </a:rPr>
              <a:t>batch_lesson</a:t>
            </a:r>
            <a:r>
              <a:rPr kumimoji="1" lang="en-US" altLang="ja-JP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\</a:t>
            </a:r>
            <a:r>
              <a:rPr kumimoji="1" lang="en-US" altLang="ja-JP" sz="1600" dirty="0" err="1" smtClean="0">
                <a:solidFill>
                  <a:srgbClr val="00B050"/>
                </a:solidFill>
                <a:latin typeface="Eras Light ITC" panose="020B0402030504020804" pitchFamily="34" charset="0"/>
              </a:rPr>
              <a:t>copy_dest</a:t>
            </a:r>
            <a:r>
              <a:rPr kumimoji="1" lang="en-US" altLang="ja-JP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\merge.txt] </a:t>
            </a:r>
            <a:endParaRPr kumimoji="1" lang="ja-JP" altLang="en-US" sz="1600" dirty="0">
              <a:solidFill>
                <a:srgbClr val="00B050"/>
              </a:solidFill>
              <a:latin typeface="Eras Light ITC" panose="020B04020305040208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3459" y="2680430"/>
            <a:ext cx="601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%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~1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Eras Light ITC" panose="020B04020305040208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349" y="2680430"/>
            <a:ext cx="601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Eras Light ITC" panose="020B0402030504020804" pitchFamily="34" charset="0"/>
              </a:rPr>
              <a:t>%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Eras Light ITC" panose="020B0402030504020804" pitchFamily="34" charset="0"/>
              </a:rPr>
              <a:t>~2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Eras Light ITC" panose="020B04020305040208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59063" y="2680430"/>
            <a:ext cx="601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%</a:t>
            </a:r>
            <a:r>
              <a:rPr lang="en-US" sz="1600" b="1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~3</a:t>
            </a:r>
          </a:p>
        </p:txBody>
      </p:sp>
      <p:sp>
        <p:nvSpPr>
          <p:cNvPr id="10" name="Up Arrow 9"/>
          <p:cNvSpPr/>
          <p:nvPr/>
        </p:nvSpPr>
        <p:spPr>
          <a:xfrm>
            <a:off x="3707026" y="2421924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5919916" y="2421924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8282630" y="2421924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5400000">
            <a:off x="6055840" y="4232075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006" y="3277489"/>
            <a:ext cx="4563112" cy="22386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790" y="3277489"/>
            <a:ext cx="4563112" cy="22386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08147" y="5967662"/>
            <a:ext cx="5375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Merge specified type of file from one folder to new file</a:t>
            </a:r>
            <a:endParaRPr lang="th-TH" dirty="0" smtClean="0">
              <a:solidFill>
                <a:srgbClr val="00B050"/>
              </a:solidFill>
              <a:latin typeface="Eras Light ITC" panose="020B0402030504020804" pitchFamily="34" charset="0"/>
            </a:endParaRPr>
          </a:p>
          <a:p>
            <a:pPr algn="ctr"/>
            <a:r>
              <a:rPr lang="th-TH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รวมเนื้อหาไฟล์นามสกุลที่เจาะจงมารวมเป็นไฟล์เดียว</a:t>
            </a:r>
            <a:endParaRPr lang="en-US" dirty="0">
              <a:solidFill>
                <a:srgbClr val="0070C0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715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1.4.2 Batch file : Move file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u="sng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Purpose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 : Move one or more files to another location</a:t>
            </a:r>
            <a:endParaRPr lang="th-TH" altLang="ja-JP" sz="2000" dirty="0" smtClean="0">
              <a:solidFill>
                <a:srgbClr val="00B05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altLang="ja-JP" sz="2000" u="sng" dirty="0">
                <a:solidFill>
                  <a:srgbClr val="0070C0"/>
                </a:solidFill>
                <a:latin typeface="Eras Light ITC" panose="020B0402030504020804" pitchFamily="34" charset="0"/>
              </a:rPr>
              <a:t>จุดประสงค์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: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ย้ายไฟล์ตั้งแต่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หนึ่งไฟล์ขึ้นไปไปยังโฟลเดอร์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อื่น</a:t>
            </a:r>
            <a:endParaRPr lang="en-US" altLang="ja-JP" sz="2000" u="sng" dirty="0" smtClean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u="sng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Format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: move </a:t>
            </a:r>
            <a:r>
              <a:rPr lang="en-US" altLang="ja-JP" sz="2000" i="1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source1 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[</a:t>
            </a:r>
            <a:r>
              <a:rPr lang="en-US" altLang="ja-JP" sz="2000" i="1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+source 2…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]</a:t>
            </a:r>
            <a:r>
              <a:rPr lang="en-US" altLang="ja-JP" sz="2000" i="1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[</a:t>
            </a:r>
            <a:r>
              <a:rPr lang="en-US" altLang="ja-JP" sz="2000" i="1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destination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]</a:t>
            </a:r>
          </a:p>
          <a:p>
            <a:pPr marL="0" indent="0">
              <a:buNone/>
            </a:pPr>
            <a:r>
              <a:rPr lang="en-US" altLang="ja-JP" sz="2000" u="sng" dirty="0" smtClean="0">
                <a:latin typeface="Eras Light ITC" panose="020B0402030504020804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2000" dirty="0">
                <a:latin typeface="Eras Light ITC" panose="020B0402030504020804" pitchFamily="34" charset="0"/>
              </a:rPr>
              <a:t>#rem </a:t>
            </a:r>
            <a:r>
              <a:rPr lang="en-US" sz="2000" dirty="0" smtClean="0">
                <a:latin typeface="Eras Light ITC" panose="020B0402030504020804" pitchFamily="34" charset="0"/>
              </a:rPr>
              <a:t>move </a:t>
            </a:r>
            <a:r>
              <a:rPr lang="en-US" sz="2000" dirty="0">
                <a:latin typeface="Eras Light ITC" panose="020B0402030504020804" pitchFamily="34" charset="0"/>
              </a:rPr>
              <a:t>all files that end with [input 2] to another </a:t>
            </a:r>
            <a:r>
              <a:rPr lang="en-US" sz="2000" dirty="0" smtClean="0">
                <a:latin typeface="Eras Light ITC" panose="020B0402030504020804" pitchFamily="34" charset="0"/>
              </a:rPr>
              <a:t>folder </a:t>
            </a:r>
            <a:endParaRPr lang="en-US" altLang="ja-JP" sz="2000" u="sng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Eras Light ITC" panose="020B0402030504020804" pitchFamily="34" charset="0"/>
              </a:rPr>
              <a:t>#rem input [1:source folder path] [2:type of file] [3:destination </a:t>
            </a:r>
            <a:r>
              <a:rPr lang="en-US" sz="2000" dirty="0" smtClean="0">
                <a:latin typeface="Eras Light ITC" panose="020B0402030504020804" pitchFamily="34" charset="0"/>
              </a:rPr>
              <a:t>folder </a:t>
            </a:r>
            <a:r>
              <a:rPr lang="en-US" sz="2000" dirty="0">
                <a:latin typeface="Eras Light ITC" panose="020B0402030504020804" pitchFamily="34" charset="0"/>
              </a:rPr>
              <a:t>path</a:t>
            </a:r>
            <a:r>
              <a:rPr lang="en-US" sz="2000" dirty="0" smtClean="0">
                <a:latin typeface="Eras Light ITC" panose="020B0402030504020804" pitchFamily="34" charset="0"/>
              </a:rPr>
              <a:t>]</a:t>
            </a:r>
            <a:endParaRPr lang="en-US" sz="2000" b="1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Eras Light ITC" panose="020B0402030504020804" pitchFamily="34" charset="0"/>
              </a:rPr>
              <a:t>@echo off</a:t>
            </a:r>
          </a:p>
          <a:p>
            <a:pPr marL="0" indent="0">
              <a:buNone/>
            </a:pPr>
            <a:r>
              <a:rPr lang="en-US" sz="2000" b="1" dirty="0" smtClean="0">
                <a:latin typeface="Eras Light ITC" panose="020B0402030504020804" pitchFamily="34" charset="0"/>
              </a:rPr>
              <a:t>move %~1\*%~2 %~3</a:t>
            </a:r>
          </a:p>
          <a:p>
            <a:pPr marL="0" indent="0">
              <a:buNone/>
            </a:pPr>
            <a:r>
              <a:rPr lang="en-US" sz="2000" b="1" dirty="0" smtClean="0">
                <a:latin typeface="Eras Light ITC" panose="020B0402030504020804" pitchFamily="34" charset="0"/>
              </a:rPr>
              <a:t>pause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4361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1.4.2 Batch file : Move file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1600" dirty="0" smtClean="0">
              <a:latin typeface="Eras Light ITC" panose="020B0402030504020804" pitchFamily="34" charset="0"/>
            </a:endParaRPr>
          </a:p>
          <a:p>
            <a:pPr marL="0" indent="0" algn="ctr">
              <a:buNone/>
            </a:pPr>
            <a:r>
              <a:rPr kumimoji="1" lang="en-US" altLang="ja-JP" sz="1600" dirty="0" smtClean="0">
                <a:latin typeface="Eras Light ITC" panose="020B0402030504020804" pitchFamily="34" charset="0"/>
              </a:rPr>
              <a:t>move </a:t>
            </a:r>
            <a:r>
              <a:rPr kumimoji="1"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[\\marlin\docs\</a:t>
            </a:r>
            <a:r>
              <a:rPr kumimoji="1" lang="en-US" altLang="ja-JP" sz="1600" dirty="0" err="1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batch_lesson</a:t>
            </a:r>
            <a:r>
              <a:rPr kumimoji="1"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\</a:t>
            </a:r>
            <a:r>
              <a:rPr kumimoji="1" lang="en-US" altLang="ja-JP" sz="1600" dirty="0" err="1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move_source</a:t>
            </a:r>
            <a:r>
              <a:rPr kumimoji="1"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\]</a:t>
            </a:r>
            <a:r>
              <a:rPr kumimoji="1" lang="en-US" altLang="ja-JP" sz="1600" dirty="0" smtClean="0">
                <a:latin typeface="Eras Light ITC" panose="020B0402030504020804" pitchFamily="34" charset="0"/>
              </a:rPr>
              <a:t>*.</a:t>
            </a:r>
            <a:r>
              <a:rPr kumimoji="1" lang="en-US" altLang="ja-JP" sz="1600" dirty="0" smtClean="0">
                <a:solidFill>
                  <a:schemeClr val="accent1">
                    <a:lumMod val="50000"/>
                  </a:schemeClr>
                </a:solidFill>
                <a:latin typeface="Eras Light ITC" panose="020B0402030504020804" pitchFamily="34" charset="0"/>
              </a:rPr>
              <a:t>[txt</a:t>
            </a:r>
            <a:r>
              <a:rPr kumimoji="1" lang="en-US" altLang="ja-JP" sz="1600" dirty="0">
                <a:solidFill>
                  <a:schemeClr val="accent1">
                    <a:lumMod val="50000"/>
                  </a:schemeClr>
                </a:solidFill>
                <a:latin typeface="Eras Light ITC" panose="020B0402030504020804" pitchFamily="34" charset="0"/>
              </a:rPr>
              <a:t>] </a:t>
            </a:r>
            <a:r>
              <a:rPr kumimoji="1" lang="en-US" altLang="ja-JP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[\\marlin\docs\</a:t>
            </a:r>
            <a:r>
              <a:rPr kumimoji="1" lang="en-US" altLang="ja-JP" sz="1600" dirty="0" err="1" smtClean="0">
                <a:solidFill>
                  <a:srgbClr val="00B050"/>
                </a:solidFill>
                <a:latin typeface="Eras Light ITC" panose="020B0402030504020804" pitchFamily="34" charset="0"/>
              </a:rPr>
              <a:t>batch_lesson</a:t>
            </a:r>
            <a:r>
              <a:rPr kumimoji="1" lang="en-US" altLang="ja-JP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\</a:t>
            </a:r>
            <a:r>
              <a:rPr kumimoji="1" lang="en-US" altLang="ja-JP" sz="1600" dirty="0" err="1" smtClean="0">
                <a:solidFill>
                  <a:srgbClr val="00B050"/>
                </a:solidFill>
                <a:latin typeface="Eras Light ITC" panose="020B0402030504020804" pitchFamily="34" charset="0"/>
              </a:rPr>
              <a:t>move_dest</a:t>
            </a:r>
            <a:r>
              <a:rPr kumimoji="1" lang="en-US" altLang="ja-JP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] </a:t>
            </a:r>
            <a:endParaRPr kumimoji="1" lang="ja-JP" altLang="en-US" sz="1600" dirty="0">
              <a:solidFill>
                <a:srgbClr val="00B050"/>
              </a:solidFill>
              <a:latin typeface="Eras Light ITC" panose="020B04020305040208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8919" y="2680430"/>
            <a:ext cx="601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%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rPr>
              <a:t>~1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Eras Light ITC" panose="020B04020305040208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2954" y="2680430"/>
            <a:ext cx="601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Eras Light ITC" panose="020B0402030504020804" pitchFamily="34" charset="0"/>
              </a:rPr>
              <a:t>%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Eras Light ITC" panose="020B0402030504020804" pitchFamily="34" charset="0"/>
              </a:rPr>
              <a:t>~2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Eras Light ITC" panose="020B04020305040208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8622" y="2680430"/>
            <a:ext cx="601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%</a:t>
            </a:r>
            <a:r>
              <a:rPr lang="en-US" sz="1600" b="1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~3</a:t>
            </a:r>
          </a:p>
        </p:txBody>
      </p:sp>
      <p:sp>
        <p:nvSpPr>
          <p:cNvPr id="10" name="Up Arrow 9"/>
          <p:cNvSpPr/>
          <p:nvPr/>
        </p:nvSpPr>
        <p:spPr>
          <a:xfrm>
            <a:off x="4242486" y="2421924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356521" y="2421924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8042189" y="2421924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5400000">
            <a:off x="5868523" y="4232075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79971" y="5967662"/>
            <a:ext cx="523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Copy specified type of file from one folder to another</a:t>
            </a:r>
          </a:p>
          <a:p>
            <a:pPr algn="ctr"/>
            <a:r>
              <a:rPr lang="th-TH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คัดลอกไฟล์นามสกุลเจาะจงไปยังโฟลเดอร์อื่น</a:t>
            </a:r>
            <a:endParaRPr lang="en-US" dirty="0">
              <a:solidFill>
                <a:srgbClr val="0070C0"/>
              </a:solidFill>
              <a:latin typeface="Eras Light ITC" panose="020B04020305040208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43" y="3121531"/>
            <a:ext cx="4563112" cy="2743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521" y="3064048"/>
            <a:ext cx="4563112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2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1.5 Redirection</a:t>
            </a:r>
            <a:endParaRPr kumimoji="1" lang="ja-JP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sz="2000" dirty="0" smtClean="0">
                <a:latin typeface="Eras Light ITC" panose="020B0402030504020804" pitchFamily="34" charset="0"/>
              </a:rPr>
              <a:t>command &gt; filename </a:t>
            </a:r>
            <a:r>
              <a:rPr lang="th-TH" altLang="ja-JP" sz="2000" dirty="0" smtClean="0">
                <a:latin typeface="Eras Light ITC" panose="020B0402030504020804" pitchFamily="34" charset="0"/>
              </a:rPr>
              <a:t>		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: </a:t>
            </a: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O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utput command result into a file (overwrite)</a:t>
            </a:r>
            <a:endParaRPr lang="th-TH" altLang="ja-JP" sz="2000" dirty="0" smtClean="0">
              <a:solidFill>
                <a:srgbClr val="00B05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altLang="ja-JP" sz="2000" dirty="0">
                <a:latin typeface="Eras Light ITC" panose="020B0402030504020804" pitchFamily="34" charset="0"/>
              </a:rPr>
              <a:t>	</a:t>
            </a:r>
            <a:r>
              <a:rPr lang="th-TH" altLang="ja-JP" sz="2000" dirty="0" smtClean="0">
                <a:latin typeface="Eras Light ITC" panose="020B0402030504020804" pitchFamily="34" charset="0"/>
              </a:rPr>
              <a:t>			</a:t>
            </a:r>
            <a:r>
              <a:rPr lang="en-US" altLang="ja-JP" sz="2000" dirty="0" smtClean="0">
                <a:latin typeface="Eras Light ITC" panose="020B0402030504020804" pitchFamily="34" charset="0"/>
              </a:rPr>
              <a:t>: 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พิมพ์ผลลัพธ์คำสั่งไปยังไฟล์เป้าหมาย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(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เขียนทับเนื้อหาเดิม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)</a:t>
            </a:r>
            <a:endParaRPr lang="en-US" altLang="ja-JP" sz="2000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dirty="0" smtClean="0">
                <a:latin typeface="Eras Light ITC" panose="020B0402030504020804" pitchFamily="34" charset="0"/>
              </a:rPr>
              <a:t>command &gt;&gt; filename </a:t>
            </a:r>
            <a:r>
              <a:rPr lang="th-TH" altLang="ja-JP" sz="2000" dirty="0" smtClean="0">
                <a:latin typeface="Eras Light ITC" panose="020B0402030504020804" pitchFamily="34" charset="0"/>
              </a:rPr>
              <a:t>		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: </a:t>
            </a: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O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utput command result into a file (append)</a:t>
            </a:r>
          </a:p>
          <a:p>
            <a:pPr marL="0" indent="0">
              <a:buNone/>
            </a:pPr>
            <a:r>
              <a:rPr lang="th-TH" altLang="ja-JP" sz="2000" dirty="0">
                <a:latin typeface="Eras Light ITC" panose="020B0402030504020804" pitchFamily="34" charset="0"/>
              </a:rPr>
              <a:t>				</a:t>
            </a:r>
            <a:r>
              <a:rPr lang="en-US" altLang="ja-JP" sz="2000" dirty="0">
                <a:latin typeface="Eras Light ITC" panose="020B0402030504020804" pitchFamily="34" charset="0"/>
              </a:rPr>
              <a:t>: 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พิมพ์ผลลัพธ์คำสั่งไปยังไฟล์เป้าหมาย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(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เขียนต่อท้ายเนื้อหาเดิม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)</a:t>
            </a:r>
            <a:endParaRPr lang="en-US" altLang="ja-JP" sz="2000" dirty="0">
              <a:solidFill>
                <a:schemeClr val="accent3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dirty="0" smtClean="0">
                <a:latin typeface="Eras Light ITC" panose="020B0402030504020804" pitchFamily="34" charset="0"/>
              </a:rPr>
              <a:t>command &lt; filename </a:t>
            </a:r>
            <a:r>
              <a:rPr lang="th-TH" altLang="ja-JP" sz="2000" dirty="0" smtClean="0">
                <a:latin typeface="Eras Light ITC" panose="020B0402030504020804" pitchFamily="34" charset="0"/>
              </a:rPr>
              <a:t>		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: </a:t>
            </a: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I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nput a file content into a command</a:t>
            </a:r>
          </a:p>
          <a:p>
            <a:pPr marL="0" indent="0">
              <a:buNone/>
            </a:pPr>
            <a:r>
              <a:rPr lang="th-TH" altLang="ja-JP" sz="2000" dirty="0">
                <a:latin typeface="Eras Light ITC" panose="020B0402030504020804" pitchFamily="34" charset="0"/>
              </a:rPr>
              <a:t>				</a:t>
            </a:r>
            <a:r>
              <a:rPr lang="en-US" altLang="ja-JP" sz="2000" dirty="0">
                <a:latin typeface="Eras Light ITC" panose="020B0402030504020804" pitchFamily="34" charset="0"/>
              </a:rPr>
              <a:t>: 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ระบุไฟล์เพื่อใช้เนื้อหาในไฟล์เป็นข้อมูลนำเข้าสำหรับคำสั่ง</a:t>
            </a:r>
            <a:endParaRPr lang="en-US" altLang="ja-JP" sz="2000" dirty="0">
              <a:solidFill>
                <a:srgbClr val="00B05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dirty="0" err="1" smtClean="0">
                <a:latin typeface="Eras Light ITC" panose="020B0402030504020804" pitchFamily="34" charset="0"/>
              </a:rPr>
              <a:t>commandA</a:t>
            </a:r>
            <a:r>
              <a:rPr lang="en-US" altLang="ja-JP" sz="2000" dirty="0" smtClean="0">
                <a:latin typeface="Eras Light ITC" panose="020B0402030504020804" pitchFamily="34" charset="0"/>
              </a:rPr>
              <a:t> &amp; </a:t>
            </a:r>
            <a:r>
              <a:rPr lang="en-US" altLang="ja-JP" sz="2000" dirty="0" err="1" smtClean="0">
                <a:latin typeface="Eras Light ITC" panose="020B0402030504020804" pitchFamily="34" charset="0"/>
              </a:rPr>
              <a:t>commandB</a:t>
            </a:r>
            <a:r>
              <a:rPr lang="en-US" altLang="ja-JP" sz="2000" dirty="0" smtClean="0">
                <a:latin typeface="Eras Light ITC" panose="020B0402030504020804" pitchFamily="34" charset="0"/>
              </a:rPr>
              <a:t> </a:t>
            </a:r>
            <a:r>
              <a:rPr lang="th-TH" altLang="ja-JP" sz="2000" dirty="0" smtClean="0">
                <a:latin typeface="Eras Light ITC" panose="020B0402030504020804" pitchFamily="34" charset="0"/>
              </a:rPr>
              <a:t>	</a:t>
            </a:r>
            <a:r>
              <a:rPr lang="en-US" altLang="ja-JP" sz="2000" dirty="0" smtClean="0">
                <a:latin typeface="Eras Light ITC" panose="020B0402030504020804" pitchFamily="34" charset="0"/>
              </a:rPr>
              <a:t>	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: </a:t>
            </a: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Run </a:t>
            </a:r>
            <a:r>
              <a:rPr lang="en-US" altLang="ja-JP" sz="2000" dirty="0" err="1">
                <a:solidFill>
                  <a:srgbClr val="00B050"/>
                </a:solidFill>
                <a:latin typeface="Eras Light ITC" panose="020B0402030504020804" pitchFamily="34" charset="0"/>
              </a:rPr>
              <a:t>commandA</a:t>
            </a: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 and then run 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command</a:t>
            </a:r>
          </a:p>
          <a:p>
            <a:pPr marL="0" indent="0">
              <a:buNone/>
            </a:pPr>
            <a:r>
              <a:rPr lang="th-TH" altLang="ja-JP" sz="2000" dirty="0" smtClean="0">
                <a:latin typeface="Eras Light ITC" panose="020B0402030504020804" pitchFamily="34" charset="0"/>
              </a:rPr>
              <a:t>				</a:t>
            </a:r>
            <a:r>
              <a:rPr lang="en-US" altLang="ja-JP" sz="2000" dirty="0" smtClean="0">
                <a:latin typeface="Eras Light ITC" panose="020B0402030504020804" pitchFamily="34" charset="0"/>
              </a:rPr>
              <a:t>: 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สั่งรันคำสั่ง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A 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และรันคำสั่ง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B 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ต่อเนื่อง</a:t>
            </a:r>
            <a:endParaRPr lang="en-US" altLang="ja-JP" sz="2000" dirty="0">
              <a:solidFill>
                <a:srgbClr val="00B05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dirty="0" err="1" smtClean="0">
                <a:latin typeface="Eras Light ITC" panose="020B0402030504020804" pitchFamily="34" charset="0"/>
              </a:rPr>
              <a:t>commandA</a:t>
            </a:r>
            <a:r>
              <a:rPr lang="en-US" altLang="ja-JP" sz="2000" dirty="0" smtClean="0">
                <a:latin typeface="Eras Light ITC" panose="020B0402030504020804" pitchFamily="34" charset="0"/>
              </a:rPr>
              <a:t> &amp;&amp; </a:t>
            </a:r>
            <a:r>
              <a:rPr lang="en-US" altLang="ja-JP" sz="2000" dirty="0" err="1" smtClean="0">
                <a:latin typeface="Eras Light ITC" panose="020B0402030504020804" pitchFamily="34" charset="0"/>
              </a:rPr>
              <a:t>commandB</a:t>
            </a:r>
            <a:r>
              <a:rPr lang="en-US" altLang="ja-JP" sz="2000" dirty="0" smtClean="0">
                <a:latin typeface="Eras Light ITC" panose="020B0402030504020804" pitchFamily="34" charset="0"/>
              </a:rPr>
              <a:t> </a:t>
            </a:r>
            <a:r>
              <a:rPr lang="th-TH" altLang="ja-JP" sz="2000" dirty="0" smtClean="0">
                <a:latin typeface="Eras Light ITC" panose="020B0402030504020804" pitchFamily="34" charset="0"/>
              </a:rPr>
              <a:t>	</a:t>
            </a:r>
            <a:r>
              <a:rPr lang="en-US" altLang="ja-JP" sz="2000" dirty="0" smtClean="0">
                <a:latin typeface="Eras Light ITC" panose="020B0402030504020804" pitchFamily="34" charset="0"/>
              </a:rPr>
              <a:t>	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: </a:t>
            </a: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Run </a:t>
            </a:r>
            <a:r>
              <a:rPr lang="en-US" altLang="ja-JP" sz="2000" dirty="0" err="1">
                <a:solidFill>
                  <a:srgbClr val="00B050"/>
                </a:solidFill>
                <a:latin typeface="Eras Light ITC" panose="020B0402030504020804" pitchFamily="34" charset="0"/>
              </a:rPr>
              <a:t>commandA</a:t>
            </a: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, if it succeeds then run 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command</a:t>
            </a:r>
          </a:p>
          <a:p>
            <a:pPr marL="0" indent="0">
              <a:buNone/>
            </a:pPr>
            <a:r>
              <a:rPr lang="th-TH" altLang="ja-JP" sz="2000" dirty="0">
                <a:latin typeface="Eras Light ITC" panose="020B0402030504020804" pitchFamily="34" charset="0"/>
              </a:rPr>
              <a:t>				</a:t>
            </a:r>
            <a:r>
              <a:rPr lang="en-US" altLang="ja-JP" sz="2000" dirty="0">
                <a:latin typeface="Eras Light ITC" panose="020B0402030504020804" pitchFamily="34" charset="0"/>
              </a:rPr>
              <a:t>: 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สั่งรันคำสั่ง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A 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และรันคำสั่ง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B 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ต่อหากคำสั่ง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A 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รันสำเร็จ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(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ไม่มี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error)</a:t>
            </a:r>
            <a:endParaRPr lang="th-TH" altLang="ja-JP" sz="2000" dirty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dirty="0" err="1" smtClean="0">
                <a:latin typeface="Eras Light ITC" panose="020B0402030504020804" pitchFamily="34" charset="0"/>
              </a:rPr>
              <a:t>commandA</a:t>
            </a:r>
            <a:r>
              <a:rPr lang="en-US" altLang="ja-JP" sz="2000" dirty="0" smtClean="0">
                <a:latin typeface="Eras Light ITC" panose="020B0402030504020804" pitchFamily="34" charset="0"/>
              </a:rPr>
              <a:t> | </a:t>
            </a:r>
            <a:r>
              <a:rPr lang="en-US" altLang="ja-JP" sz="2000" dirty="0" err="1" smtClean="0">
                <a:latin typeface="Eras Light ITC" panose="020B0402030504020804" pitchFamily="34" charset="0"/>
              </a:rPr>
              <a:t>commandB</a:t>
            </a:r>
            <a:r>
              <a:rPr lang="en-US" altLang="ja-JP" sz="2000" dirty="0" smtClean="0">
                <a:latin typeface="Eras Light ITC" panose="020B0402030504020804" pitchFamily="34" charset="0"/>
              </a:rPr>
              <a:t> </a:t>
            </a:r>
            <a:r>
              <a:rPr lang="th-TH" altLang="ja-JP" sz="2000" dirty="0" smtClean="0">
                <a:latin typeface="Eras Light ITC" panose="020B0402030504020804" pitchFamily="34" charset="0"/>
              </a:rPr>
              <a:t>	</a:t>
            </a:r>
            <a:r>
              <a:rPr lang="en-US" altLang="ja-JP" sz="2000" dirty="0" smtClean="0">
                <a:latin typeface="Eras Light ITC" panose="020B0402030504020804" pitchFamily="34" charset="0"/>
              </a:rPr>
              <a:t>	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: Pipe output from </a:t>
            </a:r>
            <a:r>
              <a:rPr lang="en-US" altLang="ja-JP" sz="2000" dirty="0" err="1" smtClean="0">
                <a:solidFill>
                  <a:srgbClr val="00B050"/>
                </a:solidFill>
                <a:latin typeface="Eras Light ITC" panose="020B0402030504020804" pitchFamily="34" charset="0"/>
              </a:rPr>
              <a:t>commandA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 into command</a:t>
            </a:r>
          </a:p>
          <a:p>
            <a:pPr marL="0" indent="0">
              <a:buNone/>
            </a:pPr>
            <a:r>
              <a:rPr lang="th-TH" altLang="ja-JP" sz="2000" dirty="0">
                <a:latin typeface="Eras Light ITC" panose="020B0402030504020804" pitchFamily="34" charset="0"/>
              </a:rPr>
              <a:t>				</a:t>
            </a:r>
            <a:r>
              <a:rPr lang="en-US" altLang="ja-JP" sz="2000" dirty="0">
                <a:latin typeface="Eras Light ITC" panose="020B0402030504020804" pitchFamily="34" charset="0"/>
              </a:rPr>
              <a:t>: 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สั่งรันคำสั่ง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A 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และรับผลลัพธ์มาเป็นข้อมูลเข้าสำหรับคำสั่ง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B</a:t>
            </a:r>
            <a:endParaRPr lang="en-US" altLang="ja-JP" sz="2000" dirty="0">
              <a:solidFill>
                <a:schemeClr val="accent3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dirty="0" err="1" smtClean="0">
                <a:latin typeface="Eras Light ITC" panose="020B0402030504020804" pitchFamily="34" charset="0"/>
              </a:rPr>
              <a:t>commandA</a:t>
            </a:r>
            <a:r>
              <a:rPr lang="en-US" altLang="ja-JP" sz="2000" dirty="0" smtClean="0">
                <a:latin typeface="Eras Light ITC" panose="020B0402030504020804" pitchFamily="34" charset="0"/>
              </a:rPr>
              <a:t> </a:t>
            </a:r>
            <a:r>
              <a:rPr lang="en-US" altLang="ja-JP" sz="2000" dirty="0">
                <a:latin typeface="Eras Light ITC" panose="020B0402030504020804" pitchFamily="34" charset="0"/>
              </a:rPr>
              <a:t>|| command </a:t>
            </a:r>
            <a:r>
              <a:rPr lang="th-TH" altLang="ja-JP" sz="2000" dirty="0" smtClean="0">
                <a:latin typeface="Eras Light ITC" panose="020B0402030504020804" pitchFamily="34" charset="0"/>
              </a:rPr>
              <a:t>	</a:t>
            </a:r>
            <a:r>
              <a:rPr lang="en-US" altLang="ja-JP" sz="2000" dirty="0" smtClean="0">
                <a:latin typeface="Eras Light ITC" panose="020B0402030504020804" pitchFamily="34" charset="0"/>
              </a:rPr>
              <a:t>	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: </a:t>
            </a: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Run </a:t>
            </a:r>
            <a:r>
              <a:rPr lang="en-US" altLang="ja-JP" sz="2000" dirty="0" err="1">
                <a:solidFill>
                  <a:srgbClr val="00B050"/>
                </a:solidFill>
                <a:latin typeface="Eras Light ITC" panose="020B0402030504020804" pitchFamily="34" charset="0"/>
              </a:rPr>
              <a:t>commandA</a:t>
            </a: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, if it fails then run 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command</a:t>
            </a:r>
          </a:p>
          <a:p>
            <a:pPr marL="0" indent="0">
              <a:buNone/>
            </a:pPr>
            <a:r>
              <a:rPr lang="th-TH" altLang="ja-JP" sz="2000" dirty="0">
                <a:latin typeface="Eras Light ITC" panose="020B0402030504020804" pitchFamily="34" charset="0"/>
              </a:rPr>
              <a:t>				</a:t>
            </a:r>
            <a:r>
              <a:rPr lang="en-US" altLang="ja-JP" sz="2000" dirty="0">
                <a:latin typeface="Eras Light ITC" panose="020B0402030504020804" pitchFamily="34" charset="0"/>
              </a:rPr>
              <a:t>: 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สั่งรันคำสั่ง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A 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หากล้มเหลวให้รันคำสั่ง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B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แทน</a:t>
            </a:r>
            <a:endParaRPr lang="en-US" altLang="ja-JP" dirty="0" smtClean="0">
              <a:solidFill>
                <a:schemeClr val="accent3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altLang="ja-JP" dirty="0">
              <a:solidFill>
                <a:schemeClr val="accent3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222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1.5.1 </a:t>
            </a:r>
            <a:r>
              <a:rPr kumimoji="1" lang="en-US" altLang="ja-JP" dirty="0"/>
              <a:t>command &gt; filename 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u="sng" dirty="0">
                <a:solidFill>
                  <a:srgbClr val="00B050"/>
                </a:solidFill>
                <a:latin typeface="Eras Light ITC" panose="020B0402030504020804" pitchFamily="34" charset="0"/>
              </a:rPr>
              <a:t>Purpose</a:t>
            </a: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: print a command result to a file (overwrite all content)</a:t>
            </a:r>
          </a:p>
          <a:p>
            <a:pPr marL="0" indent="0">
              <a:buNone/>
            </a:pPr>
            <a:r>
              <a:rPr lang="th-TH" altLang="ja-JP" sz="2000" u="sng" dirty="0">
                <a:solidFill>
                  <a:srgbClr val="0070C0"/>
                </a:solidFill>
                <a:latin typeface="Eras Light ITC" panose="020B0402030504020804" pitchFamily="34" charset="0"/>
              </a:rPr>
              <a:t>จุดประสงค์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: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พิมพ์ผลลัพธ์คำสั่งไปยังไฟล์เป้าหมาย 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(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เขียนทับเนื้อหาเดิม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)</a:t>
            </a:r>
            <a:endParaRPr lang="en-US" altLang="ja-JP" sz="20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u="sng" dirty="0" smtClean="0">
                <a:latin typeface="Eras Light ITC" panose="020B0402030504020804" pitchFamily="34" charset="0"/>
              </a:rPr>
              <a:t>Example</a:t>
            </a:r>
          </a:p>
          <a:p>
            <a:pPr marL="0" indent="0">
              <a:buNone/>
            </a:pPr>
            <a:endParaRPr lang="en-US" altLang="ja-JP" sz="2000" u="sng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sort 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/r \\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marlin\docs\batch_lesson\sort_example.txt </a:t>
            </a:r>
            <a:r>
              <a:rPr lang="en-US" altLang="ja-JP" sz="2000" dirty="0" smtClean="0">
                <a:latin typeface="Eras Light ITC" panose="020B0402030504020804" pitchFamily="34" charset="0"/>
              </a:rPr>
              <a:t>&gt;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C:\output.txt</a:t>
            </a:r>
          </a:p>
          <a:p>
            <a:pPr marL="0" indent="0">
              <a:buNone/>
            </a:pP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will print sort result to C:\output.txt file</a:t>
            </a:r>
          </a:p>
          <a:p>
            <a:pPr marL="0" indent="0">
              <a:buNone/>
            </a:pP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จะทำการพิมพ์ผลลัพธ์ไปยังไฟล์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C:\output.txt </a:t>
            </a:r>
          </a:p>
          <a:p>
            <a:pPr marL="0" indent="0">
              <a:buNone/>
            </a:pPr>
            <a:endParaRPr lang="en-US" altLang="ja-JP" sz="2000" dirty="0">
              <a:solidFill>
                <a:schemeClr val="accent3"/>
              </a:solidFill>
              <a:latin typeface="Eras Light ITC" panose="020B04020305040208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846" y="4609928"/>
            <a:ext cx="2080407" cy="1848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277" y="4626707"/>
            <a:ext cx="1680348" cy="1858351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 rot="5400000">
            <a:off x="4945770" y="5148450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49161" y="2865814"/>
            <a:ext cx="6956102" cy="576488"/>
            <a:chOff x="949161" y="2527259"/>
            <a:chExt cx="6956102" cy="576488"/>
          </a:xfrm>
        </p:grpSpPr>
        <p:sp>
          <p:nvSpPr>
            <p:cNvPr id="7" name="TextBox 6"/>
            <p:cNvSpPr txBox="1"/>
            <p:nvPr/>
          </p:nvSpPr>
          <p:spPr>
            <a:xfrm>
              <a:off x="3120301" y="2527259"/>
              <a:ext cx="11000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command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5400000">
              <a:off x="3520846" y="294129"/>
              <a:ext cx="237932" cy="5381301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7147388" y="2345872"/>
              <a:ext cx="237932" cy="1277818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10621" y="2527259"/>
              <a:ext cx="9114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filename</a:t>
              </a:r>
              <a:endParaRPr lang="en-US" sz="1600" dirty="0">
                <a:solidFill>
                  <a:srgbClr val="0070C0"/>
                </a:solidFill>
                <a:latin typeface="Eras Light ITC" panose="020B04020305040208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6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027906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839517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1.5.2 </a:t>
            </a:r>
            <a:r>
              <a:rPr kumimoji="1" lang="en-US" altLang="ja-JP" dirty="0"/>
              <a:t>command </a:t>
            </a:r>
            <a:r>
              <a:rPr kumimoji="1" lang="en-US" altLang="ja-JP" dirty="0" smtClean="0"/>
              <a:t>&gt;&gt; </a:t>
            </a:r>
            <a:r>
              <a:rPr kumimoji="1" lang="en-US" altLang="ja-JP" dirty="0"/>
              <a:t>filename 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u="sng" dirty="0">
                <a:solidFill>
                  <a:srgbClr val="00B050"/>
                </a:solidFill>
                <a:latin typeface="Eras Light ITC" panose="020B0402030504020804" pitchFamily="34" charset="0"/>
              </a:rPr>
              <a:t>Purpose</a:t>
            </a: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: print a command result to a file (append existing content)</a:t>
            </a:r>
            <a:endParaRPr lang="th-TH" altLang="ja-JP" sz="2000" dirty="0" smtClean="0">
              <a:solidFill>
                <a:srgbClr val="00B05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altLang="ja-JP" sz="2000" u="sng" dirty="0">
                <a:solidFill>
                  <a:srgbClr val="0070C0"/>
                </a:solidFill>
                <a:latin typeface="Eras Light ITC" panose="020B0402030504020804" pitchFamily="34" charset="0"/>
              </a:rPr>
              <a:t>จุดประสงค์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: 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พิมพ์ผลลัพธ์คำสั่งไปยังไฟล์เป้าหมาย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(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เขียนต่อท้ายเนื้อหาเดิม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)</a:t>
            </a:r>
            <a:endParaRPr lang="en-US" altLang="ja-JP" sz="2000" dirty="0" smtClean="0">
              <a:solidFill>
                <a:schemeClr val="accent3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u="sng" dirty="0" smtClean="0">
                <a:latin typeface="Eras Light ITC" panose="020B0402030504020804" pitchFamily="34" charset="0"/>
              </a:rPr>
              <a:t>Example</a:t>
            </a:r>
          </a:p>
          <a:p>
            <a:pPr marL="0" indent="0">
              <a:buNone/>
            </a:pPr>
            <a:endParaRPr lang="en-US" altLang="ja-JP" sz="2000" u="sng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echo “Hello, World!” </a:t>
            </a:r>
            <a:r>
              <a:rPr lang="en-US" altLang="ja-JP" sz="2000" dirty="0" smtClean="0">
                <a:latin typeface="Eras Light ITC" panose="020B0402030504020804" pitchFamily="34" charset="0"/>
              </a:rPr>
              <a:t>&gt;&gt;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 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C:\output.txt</a:t>
            </a:r>
          </a:p>
          <a:p>
            <a:pPr marL="0" indent="0">
              <a:buNone/>
            </a:pP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will print echo result to C:\output.txt file</a:t>
            </a:r>
            <a:endParaRPr lang="en-US" altLang="ja-JP" sz="2000" dirty="0">
              <a:solidFill>
                <a:srgbClr val="00B05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จะทำการ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พิมพ์ข้อความจาก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echo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ไป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ยังไฟล์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C:\output.txt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678" y="4638140"/>
            <a:ext cx="2039373" cy="1811986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 rot="5400000">
            <a:off x="5164556" y="5369448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49161" y="2893329"/>
            <a:ext cx="2114469" cy="576487"/>
            <a:chOff x="949161" y="2527259"/>
            <a:chExt cx="2114469" cy="576487"/>
          </a:xfrm>
        </p:grpSpPr>
        <p:sp>
          <p:nvSpPr>
            <p:cNvPr id="7" name="TextBox 6"/>
            <p:cNvSpPr txBox="1"/>
            <p:nvPr/>
          </p:nvSpPr>
          <p:spPr>
            <a:xfrm>
              <a:off x="1456392" y="2527259"/>
              <a:ext cx="11000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command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5400000">
              <a:off x="1887430" y="1927545"/>
              <a:ext cx="237932" cy="2114469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77078" y="2893328"/>
            <a:ext cx="1277818" cy="576488"/>
            <a:chOff x="6627445" y="2527259"/>
            <a:chExt cx="1277818" cy="576488"/>
          </a:xfrm>
        </p:grpSpPr>
        <p:sp>
          <p:nvSpPr>
            <p:cNvPr id="12" name="Left Brace 11"/>
            <p:cNvSpPr/>
            <p:nvPr/>
          </p:nvSpPr>
          <p:spPr>
            <a:xfrm rot="5400000">
              <a:off x="7147388" y="2345872"/>
              <a:ext cx="237932" cy="1277818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10621" y="2527259"/>
              <a:ext cx="9114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filename</a:t>
              </a:r>
              <a:endParaRPr lang="en-US" sz="1600" dirty="0">
                <a:solidFill>
                  <a:srgbClr val="0070C0"/>
                </a:solidFill>
                <a:latin typeface="Eras Light ITC" panose="020B0402030504020804" pitchFamily="34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290" y="4633917"/>
            <a:ext cx="1671452" cy="180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54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1.5.3 </a:t>
            </a:r>
            <a:r>
              <a:rPr kumimoji="1" lang="en-US" altLang="ja-JP" dirty="0"/>
              <a:t>command &lt;</a:t>
            </a:r>
            <a:r>
              <a:rPr kumimoji="1" lang="en-US" altLang="ja-JP" dirty="0" smtClean="0"/>
              <a:t> </a:t>
            </a:r>
            <a:r>
              <a:rPr kumimoji="1" lang="en-US" altLang="ja-JP" dirty="0"/>
              <a:t>filename 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u="sng" dirty="0">
                <a:solidFill>
                  <a:srgbClr val="00B050"/>
                </a:solidFill>
                <a:latin typeface="Eras Light ITC" panose="020B0402030504020804" pitchFamily="34" charset="0"/>
              </a:rPr>
              <a:t>Purpose</a:t>
            </a: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: Set file content as input for the command </a:t>
            </a:r>
            <a:endParaRPr lang="th-TH" altLang="ja-JP" sz="2000" dirty="0" smtClean="0">
              <a:solidFill>
                <a:srgbClr val="00B05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altLang="ja-JP" sz="2000" u="sng" dirty="0">
                <a:solidFill>
                  <a:srgbClr val="0070C0"/>
                </a:solidFill>
                <a:latin typeface="Eras Light ITC" panose="020B0402030504020804" pitchFamily="34" charset="0"/>
              </a:rPr>
              <a:t>จุดประสงค์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: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ระบุไฟล์เพื่อใช้เนื้อหาในไฟล์เป็นข้อมูลนำเข้าสำหรับคำสั่ง</a:t>
            </a:r>
            <a:endParaRPr lang="en-US" altLang="ja-JP" sz="2000" dirty="0" smtClean="0">
              <a:solidFill>
                <a:srgbClr val="00B05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u="sng" dirty="0" smtClean="0">
                <a:latin typeface="Eras Light ITC" panose="020B0402030504020804" pitchFamily="34" charset="0"/>
              </a:rPr>
              <a:t>Example</a:t>
            </a:r>
          </a:p>
          <a:p>
            <a:pPr marL="0" indent="0">
              <a:buNone/>
            </a:pPr>
            <a:endParaRPr lang="en-US" altLang="ja-JP" sz="2000" u="sng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sort /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r </a:t>
            </a:r>
            <a:r>
              <a:rPr lang="en-US" altLang="ja-JP" sz="2000" dirty="0" smtClean="0">
                <a:latin typeface="Eras Light ITC" panose="020B0402030504020804" pitchFamily="34" charset="0"/>
              </a:rPr>
              <a:t>&lt;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\\marlin\docs\batch_lesson\sort_example.txt </a:t>
            </a:r>
            <a:r>
              <a:rPr lang="en-US" altLang="ja-JP" sz="2000" dirty="0">
                <a:latin typeface="Eras Light ITC" panose="020B0402030504020804" pitchFamily="34" charset="0"/>
              </a:rPr>
              <a:t>&gt;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C:\output.txt</a:t>
            </a:r>
          </a:p>
          <a:p>
            <a:pPr marL="0" indent="0">
              <a:buNone/>
            </a:pP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will set file1 content as the input for sort command and output result to filename2</a:t>
            </a:r>
          </a:p>
          <a:p>
            <a:pPr marL="0" indent="0">
              <a:buNone/>
            </a:pP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จะทำการอ่านเนื้อหาไฟล์1เป็นข้อมูลเข้าสำหรับคำสั่ง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sort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และพิมพ์ผลออกไปยังไฟล์2</a:t>
            </a:r>
            <a:endParaRPr lang="en-US" altLang="ja-JP" sz="2000" dirty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accent3"/>
              </a:solidFill>
              <a:latin typeface="Eras Light ITC" panose="020B04020305040208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38200" y="2865814"/>
            <a:ext cx="7317157" cy="576488"/>
            <a:chOff x="838200" y="2527259"/>
            <a:chExt cx="7317157" cy="576488"/>
          </a:xfrm>
        </p:grpSpPr>
        <p:sp>
          <p:nvSpPr>
            <p:cNvPr id="14" name="TextBox 13"/>
            <p:cNvSpPr txBox="1"/>
            <p:nvPr/>
          </p:nvSpPr>
          <p:spPr>
            <a:xfrm>
              <a:off x="838200" y="2527259"/>
              <a:ext cx="11000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command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15" name="Left Brace 14"/>
            <p:cNvSpPr/>
            <p:nvPr/>
          </p:nvSpPr>
          <p:spPr>
            <a:xfrm rot="5400000">
              <a:off x="1176230" y="2638745"/>
              <a:ext cx="237932" cy="692069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e 15"/>
            <p:cNvSpPr/>
            <p:nvPr/>
          </p:nvSpPr>
          <p:spPr>
            <a:xfrm rot="5400000">
              <a:off x="4116974" y="624533"/>
              <a:ext cx="237932" cy="4720495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80207" y="2527259"/>
              <a:ext cx="10262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filename1</a:t>
              </a:r>
              <a:endParaRPr lang="en-US" sz="1600" dirty="0">
                <a:solidFill>
                  <a:srgbClr val="0070C0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18" name="Left Brace 17"/>
            <p:cNvSpPr/>
            <p:nvPr/>
          </p:nvSpPr>
          <p:spPr>
            <a:xfrm rot="5400000">
              <a:off x="7401389" y="2349779"/>
              <a:ext cx="237932" cy="1270004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53875" y="2527259"/>
              <a:ext cx="10262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filename2</a:t>
              </a:r>
              <a:endParaRPr lang="en-US" sz="1600" dirty="0">
                <a:solidFill>
                  <a:srgbClr val="0070C0"/>
                </a:solidFill>
                <a:latin typeface="Eras Light ITC" panose="020B0402030504020804" pitchFamily="34" charset="0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386" y="4686865"/>
            <a:ext cx="1963969" cy="17449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362" y="4694405"/>
            <a:ext cx="1622710" cy="1794607"/>
          </a:xfrm>
          <a:prstGeom prst="rect">
            <a:avLst/>
          </a:prstGeom>
        </p:spPr>
      </p:pic>
      <p:sp>
        <p:nvSpPr>
          <p:cNvPr id="22" name="Up Arrow 21"/>
          <p:cNvSpPr/>
          <p:nvPr/>
        </p:nvSpPr>
        <p:spPr>
          <a:xfrm rot="5400000">
            <a:off x="4999615" y="5359253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88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1.5.4 </a:t>
            </a:r>
            <a:r>
              <a:rPr kumimoji="1" lang="en-US" altLang="ja-JP" dirty="0" err="1"/>
              <a:t>commandA</a:t>
            </a:r>
            <a:r>
              <a:rPr kumimoji="1" lang="en-US" altLang="ja-JP" dirty="0"/>
              <a:t> &amp; </a:t>
            </a:r>
            <a:r>
              <a:rPr kumimoji="1" lang="en-US" altLang="ja-JP" dirty="0" err="1"/>
              <a:t>commandB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u="sng" dirty="0">
                <a:solidFill>
                  <a:srgbClr val="00B050"/>
                </a:solidFill>
                <a:latin typeface="Eras Light ITC" panose="020B0402030504020804" pitchFamily="34" charset="0"/>
              </a:rPr>
              <a:t>Purpose</a:t>
            </a: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: </a:t>
            </a: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Run </a:t>
            </a:r>
            <a:r>
              <a:rPr lang="en-US" altLang="ja-JP" sz="2000" dirty="0" err="1">
                <a:solidFill>
                  <a:srgbClr val="00B050"/>
                </a:solidFill>
                <a:latin typeface="Eras Light ITC" panose="020B0402030504020804" pitchFamily="34" charset="0"/>
              </a:rPr>
              <a:t>commandA</a:t>
            </a: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 and then run </a:t>
            </a:r>
            <a:r>
              <a:rPr lang="en-US" altLang="ja-JP" sz="2000" dirty="0" err="1" smtClean="0">
                <a:solidFill>
                  <a:srgbClr val="00B050"/>
                </a:solidFill>
                <a:latin typeface="Eras Light ITC" panose="020B0402030504020804" pitchFamily="34" charset="0"/>
              </a:rPr>
              <a:t>commandB</a:t>
            </a:r>
            <a:endParaRPr lang="th-TH" altLang="ja-JP" sz="2000" dirty="0" smtClean="0">
              <a:solidFill>
                <a:srgbClr val="00B05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altLang="ja-JP" sz="2000" u="sng" dirty="0">
                <a:solidFill>
                  <a:srgbClr val="0070C0"/>
                </a:solidFill>
                <a:latin typeface="Eras Light ITC" panose="020B0402030504020804" pitchFamily="34" charset="0"/>
              </a:rPr>
              <a:t>จุดประสงค์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: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สั่งรันคำสั่ง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A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และรันคำสั่ง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B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ต่อเนื่อง</a:t>
            </a:r>
            <a:endParaRPr lang="en-US" altLang="ja-JP" sz="2000" dirty="0">
              <a:solidFill>
                <a:srgbClr val="00B05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u="sng" dirty="0" smtClean="0">
                <a:latin typeface="Eras Light ITC" panose="020B0402030504020804" pitchFamily="34" charset="0"/>
              </a:rPr>
              <a:t>Example</a:t>
            </a:r>
          </a:p>
          <a:p>
            <a:pPr marL="0" indent="0">
              <a:buNone/>
            </a:pPr>
            <a:endParaRPr lang="en-US" altLang="ja-JP" sz="2000" u="sng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Eras Light ITC" panose="020B0402030504020804" pitchFamily="34" charset="0"/>
              </a:rPr>
              <a:t>copy </a:t>
            </a:r>
            <a:r>
              <a:rPr lang="en-US" altLang="ja-JP" sz="16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..\</a:t>
            </a:r>
            <a:r>
              <a:rPr lang="en-US" altLang="ja-JP" sz="1600" dirty="0" err="1" smtClean="0">
                <a:solidFill>
                  <a:srgbClr val="FF0000"/>
                </a:solidFill>
                <a:latin typeface="Eras Light ITC" panose="020B0402030504020804" pitchFamily="34" charset="0"/>
              </a:rPr>
              <a:t>copy_source</a:t>
            </a:r>
            <a:r>
              <a:rPr lang="en-US" altLang="ja-JP" sz="16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\*.txt  ..\</a:t>
            </a:r>
            <a:r>
              <a:rPr lang="en-US" altLang="ja-JP" sz="1600" dirty="0" err="1" smtClean="0">
                <a:solidFill>
                  <a:srgbClr val="FF0000"/>
                </a:solidFill>
                <a:latin typeface="Eras Light ITC" panose="020B0402030504020804" pitchFamily="34" charset="0"/>
              </a:rPr>
              <a:t>copy_dest</a:t>
            </a:r>
            <a:r>
              <a:rPr lang="en-US" altLang="ja-JP" sz="16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\merge.txt </a:t>
            </a:r>
            <a:r>
              <a:rPr lang="en-US" altLang="ja-JP" sz="1600" dirty="0" smtClean="0">
                <a:latin typeface="Eras Light ITC" panose="020B0402030504020804" pitchFamily="34" charset="0"/>
              </a:rPr>
              <a:t>&amp;</a:t>
            </a:r>
            <a:r>
              <a:rPr lang="en-US" altLang="ja-JP" sz="16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1600" dirty="0">
                <a:solidFill>
                  <a:srgbClr val="0070C0"/>
                </a:solidFill>
                <a:latin typeface="Eras Light ITC" panose="020B0402030504020804" pitchFamily="34" charset="0"/>
              </a:rPr>
              <a:t>sort </a:t>
            </a:r>
            <a:r>
              <a:rPr lang="en-US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..\</a:t>
            </a:r>
            <a:r>
              <a:rPr lang="en-US" altLang="ja-JP" sz="1600" dirty="0" err="1" smtClean="0">
                <a:solidFill>
                  <a:srgbClr val="0070C0"/>
                </a:solidFill>
                <a:latin typeface="Eras Light ITC" panose="020B0402030504020804" pitchFamily="34" charset="0"/>
              </a:rPr>
              <a:t>copy_dest</a:t>
            </a:r>
            <a:r>
              <a:rPr lang="en-US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\merge.txt &gt; </a:t>
            </a:r>
            <a:r>
              <a:rPr lang="en-US" altLang="ja-JP" sz="1600" dirty="0">
                <a:solidFill>
                  <a:srgbClr val="0070C0"/>
                </a:solidFill>
                <a:latin typeface="Eras Light ITC" panose="020B0402030504020804" pitchFamily="34" charset="0"/>
              </a:rPr>
              <a:t>..\</a:t>
            </a:r>
            <a:r>
              <a:rPr lang="en-US" altLang="ja-JP" sz="1600" dirty="0" err="1" smtClean="0">
                <a:solidFill>
                  <a:srgbClr val="0070C0"/>
                </a:solidFill>
                <a:latin typeface="Eras Light ITC" panose="020B0402030504020804" pitchFamily="34" charset="0"/>
              </a:rPr>
              <a:t>copy_dest</a:t>
            </a:r>
            <a:r>
              <a:rPr lang="en-US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\merge_sort.txt </a:t>
            </a:r>
            <a:endParaRPr lang="en-US" altLang="ja-JP" sz="16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will 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merge all text files into new text file and sort content in new text file by line</a:t>
            </a:r>
            <a:endParaRPr lang="th-TH" altLang="ja-JP" sz="2000" dirty="0" smtClean="0">
              <a:solidFill>
                <a:srgbClr val="00B05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จะทำการรวมไฟล์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text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เป็นไฟล์ใหม่และเรียงลำดับเนื้อหาในไฟล์บรรทัดต่อบรรทัด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</a:t>
            </a:r>
            <a:endParaRPr lang="en-US" altLang="ja-JP" sz="2000" dirty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accent3"/>
              </a:solidFill>
              <a:latin typeface="Eras Light ITC" panose="020B04020305040208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49161" y="2918027"/>
            <a:ext cx="9132685" cy="576488"/>
            <a:chOff x="949161" y="2527259"/>
            <a:chExt cx="9132685" cy="576488"/>
          </a:xfrm>
        </p:grpSpPr>
        <p:sp>
          <p:nvSpPr>
            <p:cNvPr id="14" name="TextBox 13"/>
            <p:cNvSpPr txBox="1"/>
            <p:nvPr/>
          </p:nvSpPr>
          <p:spPr>
            <a:xfrm>
              <a:off x="2438402" y="2527259"/>
              <a:ext cx="1248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commandA</a:t>
              </a:r>
              <a:endParaRPr lang="en-US" sz="1600" dirty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15" name="Left Brace 14"/>
            <p:cNvSpPr/>
            <p:nvPr/>
          </p:nvSpPr>
          <p:spPr>
            <a:xfrm rot="5400000">
              <a:off x="2907339" y="907636"/>
              <a:ext cx="237932" cy="4154287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e 17"/>
            <p:cNvSpPr/>
            <p:nvPr/>
          </p:nvSpPr>
          <p:spPr>
            <a:xfrm rot="5400000">
              <a:off x="7599703" y="621604"/>
              <a:ext cx="237932" cy="4726354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16884" y="2527259"/>
              <a:ext cx="1203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commandB</a:t>
              </a:r>
              <a:endParaRPr lang="en-US" sz="1600" dirty="0">
                <a:solidFill>
                  <a:srgbClr val="0070C0"/>
                </a:solidFill>
                <a:latin typeface="Eras Light ITC" panose="020B0402030504020804" pitchFamily="34" charset="0"/>
              </a:endParaRPr>
            </a:p>
          </p:txBody>
        </p:sp>
      </p:grpSp>
      <p:sp>
        <p:nvSpPr>
          <p:cNvPr id="22" name="Up Arrow 21"/>
          <p:cNvSpPr/>
          <p:nvPr/>
        </p:nvSpPr>
        <p:spPr>
          <a:xfrm rot="5400000">
            <a:off x="5168972" y="5200983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092" y="4626708"/>
            <a:ext cx="1325671" cy="1590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409" y="4607466"/>
            <a:ext cx="1333246" cy="170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04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1.5.5 </a:t>
            </a:r>
            <a:r>
              <a:rPr kumimoji="1" lang="en-US" altLang="ja-JP" dirty="0" err="1"/>
              <a:t>commandA</a:t>
            </a:r>
            <a:r>
              <a:rPr kumimoji="1" lang="en-US" altLang="ja-JP" dirty="0"/>
              <a:t> &amp;</a:t>
            </a:r>
            <a:r>
              <a:rPr kumimoji="1" lang="en-US" altLang="ja-JP" dirty="0" smtClean="0"/>
              <a:t>&amp; </a:t>
            </a:r>
            <a:r>
              <a:rPr kumimoji="1" lang="en-US" altLang="ja-JP" dirty="0" err="1"/>
              <a:t>commandB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u="sng" dirty="0">
                <a:solidFill>
                  <a:srgbClr val="00B050"/>
                </a:solidFill>
                <a:latin typeface="Eras Light ITC" panose="020B0402030504020804" pitchFamily="34" charset="0"/>
              </a:rPr>
              <a:t>Purpose</a:t>
            </a: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: </a:t>
            </a: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Run </a:t>
            </a:r>
            <a:r>
              <a:rPr lang="en-US" altLang="ja-JP" sz="2000" dirty="0" err="1" smtClean="0">
                <a:solidFill>
                  <a:srgbClr val="00B050"/>
                </a:solidFill>
                <a:latin typeface="Eras Light ITC" panose="020B0402030504020804" pitchFamily="34" charset="0"/>
              </a:rPr>
              <a:t>commandB</a:t>
            </a:r>
            <a:r>
              <a:rPr lang="th-TH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if </a:t>
            </a:r>
            <a:r>
              <a:rPr lang="en-US" altLang="ja-JP" sz="2000" dirty="0" err="1" smtClean="0">
                <a:solidFill>
                  <a:srgbClr val="00B050"/>
                </a:solidFill>
                <a:latin typeface="Eras Light ITC" panose="020B0402030504020804" pitchFamily="34" charset="0"/>
              </a:rPr>
              <a:t>commandA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 succeeds first (no error)</a:t>
            </a:r>
            <a:endParaRPr lang="th-TH" altLang="ja-JP" sz="2000" dirty="0" smtClean="0">
              <a:solidFill>
                <a:srgbClr val="00B05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altLang="ja-JP" sz="2000" u="sng" dirty="0">
                <a:solidFill>
                  <a:srgbClr val="0070C0"/>
                </a:solidFill>
                <a:latin typeface="Eras Light ITC" panose="020B0402030504020804" pitchFamily="34" charset="0"/>
              </a:rPr>
              <a:t>จุดประสงค์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: 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สั่งรันคำสั่ง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A 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และรันคำสั่ง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B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ต่อหากคำสั่ง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A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รันสำเร็จ 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(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ไม่มี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error)</a:t>
            </a:r>
            <a:endParaRPr lang="th-TH" altLang="ja-JP" sz="2000" dirty="0" smtClean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u="sng" dirty="0" smtClean="0">
                <a:latin typeface="Eras Light ITC" panose="020B0402030504020804" pitchFamily="34" charset="0"/>
              </a:rPr>
              <a:t>Example</a:t>
            </a:r>
          </a:p>
          <a:p>
            <a:pPr marL="0" indent="0">
              <a:buNone/>
            </a:pPr>
            <a:endParaRPr lang="en-US" altLang="ja-JP" sz="2000" u="sng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Eras Light ITC" panose="020B0402030504020804" pitchFamily="34" charset="0"/>
              </a:rPr>
              <a:t>copy </a:t>
            </a:r>
            <a:r>
              <a:rPr lang="en-US" altLang="ja-JP" sz="16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A:\wrong_source.txt  Z:\wrong_dest.txt </a:t>
            </a:r>
            <a:r>
              <a:rPr lang="en-US" altLang="ja-JP" sz="1600" dirty="0" smtClean="0">
                <a:latin typeface="Eras Light ITC" panose="020B0402030504020804" pitchFamily="34" charset="0"/>
              </a:rPr>
              <a:t>&amp;&amp;</a:t>
            </a:r>
            <a:r>
              <a:rPr lang="en-US" altLang="ja-JP" sz="16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echo “first command is success!” </a:t>
            </a:r>
            <a:endParaRPr lang="en-US" altLang="ja-JP" sz="16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will 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fail to complete </a:t>
            </a:r>
            <a:r>
              <a:rPr lang="en-US" altLang="ja-JP" sz="2000" dirty="0" err="1" smtClean="0">
                <a:solidFill>
                  <a:srgbClr val="00B050"/>
                </a:solidFill>
                <a:latin typeface="Eras Light ITC" panose="020B0402030504020804" pitchFamily="34" charset="0"/>
              </a:rPr>
              <a:t>commandA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 so </a:t>
            </a:r>
            <a:r>
              <a:rPr lang="en-US" altLang="ja-JP" sz="2000" dirty="0" err="1" smtClean="0">
                <a:solidFill>
                  <a:srgbClr val="00B050"/>
                </a:solidFill>
                <a:latin typeface="Eras Light ITC" panose="020B0402030504020804" pitchFamily="34" charset="0"/>
              </a:rPr>
              <a:t>commandB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 will not be executed</a:t>
            </a:r>
            <a:endParaRPr lang="en-US" altLang="ja-JP" sz="2000" dirty="0">
              <a:solidFill>
                <a:srgbClr val="00B05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คำสั่ง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A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จะรันผิดพลาดทำให้คำสั่ง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B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ไม่ถูกรัน</a:t>
            </a:r>
            <a:endParaRPr lang="en-US" altLang="ja-JP" sz="2000" dirty="0">
              <a:solidFill>
                <a:srgbClr val="0070C0"/>
              </a:solidFill>
              <a:latin typeface="Eras Light ITC" panose="020B04020305040208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15209" y="2933041"/>
            <a:ext cx="1248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Eras Light ITC" panose="020B0402030504020804" pitchFamily="34" charset="0"/>
              </a:rPr>
              <a:t>commandA</a:t>
            </a:r>
            <a:endParaRPr lang="en-US" sz="1600" dirty="0">
              <a:solidFill>
                <a:srgbClr val="FF0000"/>
              </a:solidFill>
              <a:latin typeface="Eras Light ITC" panose="020B0402030504020804" pitchFamily="34" charset="0"/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2720497" y="1500261"/>
            <a:ext cx="237932" cy="378060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6387342" y="2050225"/>
            <a:ext cx="237932" cy="2680676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06405" y="2933041"/>
            <a:ext cx="1203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70C0"/>
                </a:solidFill>
                <a:latin typeface="Eras Light ITC" panose="020B0402030504020804" pitchFamily="34" charset="0"/>
              </a:rPr>
              <a:t>commandB</a:t>
            </a:r>
            <a:endParaRPr lang="en-US" sz="1600" dirty="0">
              <a:solidFill>
                <a:srgbClr val="0070C0"/>
              </a:solidFill>
              <a:latin typeface="Eras Light ITC" panose="020B04020305040208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609" y="4717566"/>
            <a:ext cx="4972721" cy="5421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609" y="5497409"/>
            <a:ext cx="4972721" cy="66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87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1.5.6 </a:t>
            </a:r>
            <a:r>
              <a:rPr kumimoji="1" lang="en-US" altLang="ja-JP" dirty="0" err="1"/>
              <a:t>commandA</a:t>
            </a:r>
            <a:r>
              <a:rPr kumimoji="1" lang="en-US" altLang="ja-JP" dirty="0"/>
              <a:t> |</a:t>
            </a:r>
            <a:r>
              <a:rPr kumimoji="1" lang="en-US" altLang="ja-JP" dirty="0" smtClean="0"/>
              <a:t> </a:t>
            </a:r>
            <a:r>
              <a:rPr kumimoji="1" lang="en-US" altLang="ja-JP" dirty="0" err="1"/>
              <a:t>commandB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u="sng" dirty="0">
                <a:solidFill>
                  <a:srgbClr val="00B050"/>
                </a:solidFill>
                <a:latin typeface="Eras Light ITC" panose="020B0402030504020804" pitchFamily="34" charset="0"/>
              </a:rPr>
              <a:t>Purpose</a:t>
            </a: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: Get output from </a:t>
            </a:r>
            <a:r>
              <a:rPr lang="en-US" altLang="ja-JP" sz="2000" dirty="0" err="1" smtClean="0">
                <a:solidFill>
                  <a:srgbClr val="00B050"/>
                </a:solidFill>
                <a:latin typeface="Eras Light ITC" panose="020B0402030504020804" pitchFamily="34" charset="0"/>
              </a:rPr>
              <a:t>commandA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 into input for command B</a:t>
            </a:r>
          </a:p>
          <a:p>
            <a:pPr marL="0" indent="0">
              <a:buNone/>
            </a:pPr>
            <a:r>
              <a:rPr lang="th-TH" altLang="ja-JP" sz="2000" u="sng" dirty="0">
                <a:solidFill>
                  <a:srgbClr val="0070C0"/>
                </a:solidFill>
                <a:latin typeface="Eras Light ITC" panose="020B0402030504020804" pitchFamily="34" charset="0"/>
              </a:rPr>
              <a:t>จุดประสงค์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: 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สั่งรันคำสั่ง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A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และรับผลลัพธ์มาเป็นข้อมูลเข้าสำหรับคำสั่ง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B</a:t>
            </a:r>
            <a:endParaRPr lang="en-US" altLang="ja-JP" sz="2000" dirty="0">
              <a:solidFill>
                <a:schemeClr val="accent3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u="sng" dirty="0" smtClean="0">
                <a:latin typeface="Eras Light ITC" panose="020B0402030504020804" pitchFamily="34" charset="0"/>
              </a:rPr>
              <a:t>Example</a:t>
            </a:r>
          </a:p>
          <a:p>
            <a:pPr marL="0" indent="0">
              <a:buNone/>
            </a:pPr>
            <a:endParaRPr lang="en-US" altLang="ja-JP" sz="2000" u="sng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ipconfig     </a:t>
            </a:r>
            <a:r>
              <a:rPr lang="en-US" altLang="ja-JP" sz="1600" dirty="0" smtClean="0">
                <a:latin typeface="Eras Light ITC" panose="020B0402030504020804" pitchFamily="34" charset="0"/>
              </a:rPr>
              <a:t>|    </a:t>
            </a:r>
            <a:r>
              <a:rPr lang="en-US" altLang="ja-JP" sz="16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sort </a:t>
            </a:r>
            <a:endParaRPr lang="en-US" altLang="ja-JP" sz="16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print result lines describing network details and pass the lines into sort</a:t>
            </a:r>
            <a:endParaRPr lang="en-US" altLang="ja-JP" sz="2000" dirty="0">
              <a:solidFill>
                <a:srgbClr val="00B05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พิมพ์ผลลัพธ์ที่บอกรายละเอียดของระบบเครือข่ายและส่งไปเรียงลำดับข้อมูลใหม่</a:t>
            </a:r>
            <a:endParaRPr lang="en-US" altLang="ja-JP" sz="2000" dirty="0">
              <a:solidFill>
                <a:srgbClr val="0070C0"/>
              </a:solidFill>
              <a:latin typeface="Eras Light ITC" panose="020B04020305040208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785" y="2909202"/>
            <a:ext cx="1248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Eras Light ITC" panose="020B0402030504020804" pitchFamily="34" charset="0"/>
              </a:rPr>
              <a:t>commandA</a:t>
            </a:r>
            <a:endParaRPr lang="en-US" sz="1600" dirty="0">
              <a:solidFill>
                <a:srgbClr val="FF0000"/>
              </a:solidFill>
              <a:latin typeface="Eras Light ITC" panose="020B0402030504020804" pitchFamily="34" charset="0"/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1184046" y="3012873"/>
            <a:ext cx="237932" cy="7077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2319887" y="3192358"/>
            <a:ext cx="237932" cy="347332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06954" y="2909202"/>
            <a:ext cx="1203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70C0"/>
                </a:solidFill>
                <a:latin typeface="Eras Light ITC" panose="020B0402030504020804" pitchFamily="34" charset="0"/>
              </a:rPr>
              <a:t>commandB</a:t>
            </a:r>
            <a:endParaRPr lang="en-US" sz="1600" dirty="0">
              <a:solidFill>
                <a:srgbClr val="0070C0"/>
              </a:solidFill>
              <a:latin typeface="Eras Light ITC" panose="020B04020305040208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745" y="4601382"/>
            <a:ext cx="2520094" cy="1832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477" y="4601383"/>
            <a:ext cx="2406924" cy="1832795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 rot="5400000">
            <a:off x="4981459" y="5294866"/>
            <a:ext cx="354228" cy="3295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76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1.5.7 </a:t>
            </a:r>
            <a:r>
              <a:rPr kumimoji="1" lang="en-US" altLang="ja-JP" dirty="0" err="1"/>
              <a:t>commandA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|| </a:t>
            </a:r>
            <a:r>
              <a:rPr kumimoji="1" lang="en-US" altLang="ja-JP" dirty="0" err="1"/>
              <a:t>commandB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u="sng" dirty="0">
                <a:solidFill>
                  <a:srgbClr val="00B050"/>
                </a:solidFill>
                <a:latin typeface="Eras Light ITC" panose="020B0402030504020804" pitchFamily="34" charset="0"/>
              </a:rPr>
              <a:t>Purpose</a:t>
            </a: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: </a:t>
            </a: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Run </a:t>
            </a:r>
            <a:r>
              <a:rPr lang="en-US" altLang="ja-JP" sz="2000" dirty="0" err="1" smtClean="0">
                <a:solidFill>
                  <a:srgbClr val="00B050"/>
                </a:solidFill>
                <a:latin typeface="Eras Light ITC" panose="020B0402030504020804" pitchFamily="34" charset="0"/>
              </a:rPr>
              <a:t>commandB</a:t>
            </a:r>
            <a:r>
              <a:rPr lang="th-TH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if </a:t>
            </a:r>
            <a:r>
              <a:rPr lang="en-US" altLang="ja-JP" sz="2000" dirty="0" err="1" smtClean="0">
                <a:solidFill>
                  <a:srgbClr val="00B050"/>
                </a:solidFill>
                <a:latin typeface="Eras Light ITC" panose="020B0402030504020804" pitchFamily="34" charset="0"/>
              </a:rPr>
              <a:t>commandA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 fails to run</a:t>
            </a:r>
          </a:p>
          <a:p>
            <a:pPr marL="0" indent="0">
              <a:buNone/>
            </a:pPr>
            <a:r>
              <a:rPr lang="th-TH" altLang="ja-JP" sz="2000" u="sng" dirty="0">
                <a:solidFill>
                  <a:srgbClr val="0070C0"/>
                </a:solidFill>
                <a:latin typeface="Eras Light ITC" panose="020B0402030504020804" pitchFamily="34" charset="0"/>
              </a:rPr>
              <a:t>จุดประสงค์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: 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สั่งรันคำสั่ง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A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หากล้มเหลวให้รันคำสั่ง 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B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แทน</a:t>
            </a:r>
            <a:endParaRPr lang="en-US" altLang="ja-JP" sz="2000" dirty="0">
              <a:solidFill>
                <a:schemeClr val="accent3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u="sng" dirty="0" smtClean="0">
                <a:latin typeface="Eras Light ITC" panose="020B0402030504020804" pitchFamily="34" charset="0"/>
              </a:rPr>
              <a:t>Example</a:t>
            </a:r>
          </a:p>
          <a:p>
            <a:pPr marL="0" indent="0">
              <a:buNone/>
            </a:pPr>
            <a:endParaRPr lang="en-US" altLang="ja-JP" sz="2000" u="sng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Eras Light ITC" panose="020B0402030504020804" pitchFamily="34" charset="0"/>
              </a:rPr>
              <a:t>copy </a:t>
            </a:r>
            <a:r>
              <a:rPr lang="en-US" altLang="ja-JP" sz="16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A:\wrong_source.txt  Z:\wrong_dest.txt </a:t>
            </a:r>
            <a:r>
              <a:rPr lang="en-US" altLang="ja-JP" sz="1600" dirty="0" smtClean="0">
                <a:latin typeface="Eras Light ITC" panose="020B0402030504020804" pitchFamily="34" charset="0"/>
              </a:rPr>
              <a:t>||</a:t>
            </a:r>
            <a:r>
              <a:rPr lang="en-US" altLang="ja-JP" sz="16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16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echo “first command failed!” </a:t>
            </a:r>
            <a:endParaRPr lang="en-US" altLang="ja-JP" sz="16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B050"/>
                </a:solidFill>
                <a:latin typeface="Eras Light ITC" panose="020B0402030504020804" pitchFamily="34" charset="0"/>
              </a:rPr>
              <a:t>will 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fail to complete </a:t>
            </a:r>
            <a:r>
              <a:rPr lang="en-US" altLang="ja-JP" sz="2000" dirty="0" err="1" smtClean="0">
                <a:solidFill>
                  <a:srgbClr val="00B050"/>
                </a:solidFill>
                <a:latin typeface="Eras Light ITC" panose="020B0402030504020804" pitchFamily="34" charset="0"/>
              </a:rPr>
              <a:t>commandA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 so </a:t>
            </a:r>
            <a:r>
              <a:rPr lang="en-US" altLang="ja-JP" sz="2000" dirty="0" err="1" smtClean="0">
                <a:solidFill>
                  <a:srgbClr val="00B050"/>
                </a:solidFill>
                <a:latin typeface="Eras Light ITC" panose="020B0402030504020804" pitchFamily="34" charset="0"/>
              </a:rPr>
              <a:t>commandB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 will not be printed</a:t>
            </a:r>
            <a:endParaRPr lang="th-TH" altLang="ja-JP" sz="2000" dirty="0" smtClean="0">
              <a:solidFill>
                <a:srgbClr val="00B05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คำสั่ง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A </a:t>
            </a:r>
            <a:r>
              <a:rPr lang="th-TH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จะรันผิดพลาดทำให้คำสั่ง 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B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ถูกรันแทน</a:t>
            </a:r>
            <a:endParaRPr lang="th-TH" altLang="ja-JP" sz="2000" dirty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altLang="ja-JP" sz="2000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accent3"/>
              </a:solidFill>
              <a:latin typeface="Eras Light ITC" panose="020B04020305040208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15209" y="2902398"/>
            <a:ext cx="1248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Eras Light ITC" panose="020B0402030504020804" pitchFamily="34" charset="0"/>
              </a:rPr>
              <a:t>commandA</a:t>
            </a:r>
            <a:endParaRPr lang="en-US" sz="1600" dirty="0">
              <a:solidFill>
                <a:srgbClr val="FF0000"/>
              </a:solidFill>
              <a:latin typeface="Eras Light ITC" panose="020B0402030504020804" pitchFamily="34" charset="0"/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2720497" y="1469618"/>
            <a:ext cx="237932" cy="378060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6145065" y="2261859"/>
            <a:ext cx="237932" cy="2196122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62246" y="2902398"/>
            <a:ext cx="1203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70C0"/>
                </a:solidFill>
                <a:latin typeface="Eras Light ITC" panose="020B0402030504020804" pitchFamily="34" charset="0"/>
              </a:rPr>
              <a:t>commandB</a:t>
            </a:r>
            <a:endParaRPr lang="en-US" sz="1600" dirty="0">
              <a:solidFill>
                <a:srgbClr val="0070C0"/>
              </a:solidFill>
              <a:latin typeface="Eras Light ITC" panose="020B04020305040208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431" y="4656280"/>
            <a:ext cx="5293152" cy="725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31" y="5708182"/>
            <a:ext cx="5293152" cy="5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50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1.5 Other common command line</a:t>
            </a:r>
            <a:endParaRPr kumimoji="1" lang="ja-JP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 smtClean="0">
                <a:latin typeface="Eras Light ITC" panose="020B0402030504020804" pitchFamily="34" charset="0"/>
              </a:rPr>
              <a:t>timeout xxx</a:t>
            </a:r>
            <a:r>
              <a:rPr lang="th-TH" altLang="ja-JP" sz="2000" dirty="0" smtClean="0">
                <a:latin typeface="Eras Light ITC" panose="020B0402030504020804" pitchFamily="34" charset="0"/>
              </a:rPr>
              <a:t>	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: set</a:t>
            </a:r>
            <a:r>
              <a:rPr lang="th-TH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 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Batch to become inactive for xxx seconds before do next command</a:t>
            </a:r>
            <a:endParaRPr lang="th-TH" altLang="ja-JP" sz="2000" dirty="0" smtClean="0">
              <a:solidFill>
                <a:srgbClr val="00B05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altLang="ja-JP" sz="2000" dirty="0">
                <a:latin typeface="Eras Light ITC" panose="020B0402030504020804" pitchFamily="34" charset="0"/>
              </a:rPr>
              <a:t>	</a:t>
            </a:r>
            <a:r>
              <a:rPr lang="th-TH" altLang="ja-JP" sz="2000" dirty="0" smtClean="0">
                <a:latin typeface="Eras Light ITC" panose="020B0402030504020804" pitchFamily="34" charset="0"/>
              </a:rPr>
              <a:t>	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: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ให้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Batch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หยุดการทำงาน 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xxx seconds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ก่อนทำคำสั่งบรรทัดต่อไป</a:t>
            </a:r>
            <a:endParaRPr lang="en-US" altLang="ja-JP" sz="2000" dirty="0" smtClean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dirty="0" smtClean="0">
                <a:latin typeface="Eras Light ITC" panose="020B0402030504020804" pitchFamily="34" charset="0"/>
              </a:rPr>
              <a:t>del </a:t>
            </a:r>
            <a:r>
              <a:rPr lang="th-TH" altLang="ja-JP" sz="2000" dirty="0" smtClean="0">
                <a:latin typeface="Eras Light ITC" panose="020B0402030504020804" pitchFamily="34" charset="0"/>
              </a:rPr>
              <a:t>		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: delete one or more file</a:t>
            </a:r>
            <a:endParaRPr lang="th-TH" altLang="ja-JP" sz="2000" dirty="0" smtClean="0">
              <a:solidFill>
                <a:srgbClr val="00B05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altLang="ja-JP" sz="2000" dirty="0" smtClean="0">
                <a:latin typeface="Eras Light ITC" panose="020B0402030504020804" pitchFamily="34" charset="0"/>
              </a:rPr>
              <a:t>		</a:t>
            </a:r>
            <a:r>
              <a:rPr lang="en-US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: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ทำการลบไฟล์ตั้งแต่ 1 ชิ้นขึ้นไป</a:t>
            </a:r>
            <a:endParaRPr lang="en-US" altLang="ja-JP" sz="2000" dirty="0" smtClean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dirty="0" err="1" smtClean="0">
                <a:latin typeface="Eras Light ITC" panose="020B0402030504020804" pitchFamily="34" charset="0"/>
              </a:rPr>
              <a:t>rd</a:t>
            </a:r>
            <a:r>
              <a:rPr lang="en-US" altLang="ja-JP" sz="2000" dirty="0" smtClean="0">
                <a:latin typeface="Eras Light ITC" panose="020B0402030504020804" pitchFamily="34" charset="0"/>
              </a:rPr>
              <a:t> </a:t>
            </a:r>
            <a:r>
              <a:rPr lang="th-TH" altLang="ja-JP" sz="2000" dirty="0" smtClean="0">
                <a:latin typeface="Eras Light ITC" panose="020B0402030504020804" pitchFamily="34" charset="0"/>
              </a:rPr>
              <a:t>		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: delete folder and its content</a:t>
            </a:r>
            <a:endParaRPr lang="th-TH" altLang="ja-JP" sz="2000" dirty="0" smtClean="0">
              <a:solidFill>
                <a:srgbClr val="00B05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altLang="ja-JP" sz="2000" dirty="0">
                <a:latin typeface="Eras Light ITC" panose="020B0402030504020804" pitchFamily="34" charset="0"/>
              </a:rPr>
              <a:t>	</a:t>
            </a:r>
            <a:r>
              <a:rPr lang="th-TH" altLang="ja-JP" sz="2000" dirty="0" smtClean="0">
                <a:latin typeface="Eras Light ITC" panose="020B0402030504020804" pitchFamily="34" charset="0"/>
              </a:rPr>
              <a:t>	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: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ลบโฟลเดอร์และข้อมูลที่เก็บไว้ข้างในทั้งหมด</a:t>
            </a:r>
            <a:endParaRPr lang="en-US" altLang="ja-JP" sz="2000" dirty="0" smtClean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dirty="0" smtClean="0">
                <a:latin typeface="Eras Light ITC" panose="020B0402030504020804" pitchFamily="34" charset="0"/>
              </a:rPr>
              <a:t>cd </a:t>
            </a:r>
            <a:r>
              <a:rPr lang="th-TH" altLang="ja-JP" sz="2000" dirty="0" smtClean="0">
                <a:latin typeface="Eras Light ITC" panose="020B0402030504020804" pitchFamily="34" charset="0"/>
              </a:rPr>
              <a:t>		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: change current directory in command prompt</a:t>
            </a:r>
          </a:p>
          <a:p>
            <a:pPr marL="0" indent="0">
              <a:buNone/>
            </a:pPr>
            <a:r>
              <a:rPr lang="en-US" altLang="ja-JP" sz="2000" dirty="0">
                <a:latin typeface="Eras Light ITC" panose="020B0402030504020804" pitchFamily="34" charset="0"/>
              </a:rPr>
              <a:t>	</a:t>
            </a:r>
            <a:r>
              <a:rPr lang="en-US" altLang="ja-JP" sz="2000" dirty="0" smtClean="0">
                <a:latin typeface="Eras Light ITC" panose="020B0402030504020804" pitchFamily="34" charset="0"/>
              </a:rPr>
              <a:t>	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: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เปลี่ยนที่อยู่โฟลเดอร์ปัจจุบันบนหน้าต่างคำสั่ง</a:t>
            </a:r>
            <a:endParaRPr lang="en-US" altLang="ja-JP" sz="2000" dirty="0" smtClean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altLang="ja-JP" sz="2000" dirty="0" smtClean="0">
                <a:latin typeface="Eras Light ITC" panose="020B0402030504020804" pitchFamily="34" charset="0"/>
              </a:rPr>
              <a:t>find </a:t>
            </a:r>
            <a:r>
              <a:rPr lang="th-TH" altLang="ja-JP" sz="2000" dirty="0" smtClean="0">
                <a:latin typeface="Eras Light ITC" panose="020B0402030504020804" pitchFamily="34" charset="0"/>
              </a:rPr>
              <a:t>		</a:t>
            </a:r>
            <a:r>
              <a:rPr lang="en-US" altLang="ja-JP" sz="20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: find keyword in file and print result</a:t>
            </a:r>
            <a:endParaRPr lang="th-TH" altLang="ja-JP" sz="2000" dirty="0" smtClean="0">
              <a:solidFill>
                <a:srgbClr val="00B05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th-TH" altLang="ja-JP" sz="2000" dirty="0">
                <a:latin typeface="Eras Light ITC" panose="020B0402030504020804" pitchFamily="34" charset="0"/>
              </a:rPr>
              <a:t>	</a:t>
            </a:r>
            <a:r>
              <a:rPr lang="th-TH" altLang="ja-JP" sz="2000" dirty="0" smtClean="0">
                <a:latin typeface="Eras Light ITC" panose="020B0402030504020804" pitchFamily="34" charset="0"/>
              </a:rPr>
              <a:t>	</a:t>
            </a:r>
            <a:r>
              <a:rPr lang="en-US" altLang="ja-JP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: </a:t>
            </a:r>
            <a:r>
              <a:rPr lang="th-TH" altLang="ja-JP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ค้นหาบรรทัดเฉพาะในไฟล์และแจ้งผลลัพธ์การค้นหา</a:t>
            </a:r>
            <a:endParaRPr lang="en-US" altLang="ja-JP" sz="2000" dirty="0" smtClean="0">
              <a:solidFill>
                <a:srgbClr val="0070C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altLang="ja-JP" dirty="0">
              <a:solidFill>
                <a:schemeClr val="accent3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60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2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Batch?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A series of window command line stored in a plain text file</a:t>
            </a:r>
            <a:r>
              <a:rPr lang="th-TH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to be executed orderly, in order to complete a specific task</a:t>
            </a:r>
          </a:p>
          <a:p>
            <a:pPr marL="0" indent="0"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ชุดคำสั่งของวินโดวส์ที่ถูกเก็บไว้รวมกันในไฟล์หนึ่ง ซึ่งชุดคำสั่งจะถูกใช้เป็นลำดับเพื่อให้ทำงานที่เรากำหนดไว้เสร็จลุล่วง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For example,</a:t>
            </a:r>
            <a:r>
              <a:rPr lang="th-TH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we want to shutdown computer 2 hours after running a program. We can put shutdown command and running command into a batch file and let them execute orderly</a:t>
            </a:r>
          </a:p>
          <a:p>
            <a:pPr marL="0" indent="0"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ตัวอย่างเช่น เราต้องการให้คอมปิดเครื่อง</a:t>
            </a:r>
            <a:r>
              <a:rPr lang="en-US" sz="2400" dirty="0" smtClean="0">
                <a:solidFill>
                  <a:srgbClr val="0070C0"/>
                </a:solidFill>
              </a:rPr>
              <a:t> 2 </a:t>
            </a:r>
            <a:r>
              <a:rPr lang="th-TH" sz="2400" dirty="0" smtClean="0">
                <a:solidFill>
                  <a:srgbClr val="0070C0"/>
                </a:solidFill>
              </a:rPr>
              <a:t>ชั่วโมงให้หลังจากรันโปรแกรมหนึ่ง เราสามารถนำคำสั่งปิดเครื่องกับรันโปรแกรมมารวมกันไว้ในไฟล์</a:t>
            </a:r>
            <a:r>
              <a:rPr lang="en-US" sz="2400" dirty="0" smtClean="0">
                <a:solidFill>
                  <a:srgbClr val="0070C0"/>
                </a:solidFill>
              </a:rPr>
              <a:t> batch</a:t>
            </a:r>
            <a:r>
              <a:rPr lang="th-TH" sz="2400" dirty="0" smtClean="0">
                <a:solidFill>
                  <a:srgbClr val="0070C0"/>
                </a:solidFill>
              </a:rPr>
              <a:t> เพื่อให้โปรแกรมทำงาน 2 ชิ้นนี้ต่อเนื่องกันเป็นลำดับ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accent3"/>
                </a:solidFill>
                <a:latin typeface="Eras Light ITC" panose="020B0402030504020804" pitchFamily="34" charset="0"/>
              </a:rPr>
              <a:t>run_program.exe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accent3"/>
                </a:solidFill>
                <a:latin typeface="Eras Light ITC" panose="020B0402030504020804" pitchFamily="34" charset="0"/>
              </a:rPr>
              <a:t>shutdown –t 7200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accent3"/>
                </a:solidFill>
                <a:latin typeface="Eras Light ITC" panose="020B0402030504020804" pitchFamily="34" charset="0"/>
              </a:rPr>
              <a:t>Echo “Shutting down in 2 hours”</a:t>
            </a:r>
          </a:p>
          <a:p>
            <a:pPr marL="0" indent="0" algn="ctr">
              <a:buNone/>
            </a:pPr>
            <a:endParaRPr lang="en-US" sz="2000" dirty="0" smtClean="0">
              <a:solidFill>
                <a:schemeClr val="accent3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9008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currently use batch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We use batch </a:t>
            </a:r>
            <a:r>
              <a:rPr lang="en-US" sz="2400" dirty="0" smtClean="0">
                <a:solidFill>
                  <a:srgbClr val="00B050"/>
                </a:solidFill>
              </a:rPr>
              <a:t>as a preconfigure for programs, since they need many inputs before they start tasks</a:t>
            </a:r>
          </a:p>
          <a:p>
            <a:pPr marL="0" indent="0"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ใช้เป็นตัวกำหนดค่าข้อมูลเริ่มต้นสำหรับโปรแกรมต่างๆ เนื่องจากโปรแกรมที่เราใช้กันอยู่ต้องการข้อมูลป้อนเข้าที่ยาวและจำยาก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th-TH" sz="1400" dirty="0" smtClean="0">
                <a:latin typeface="Eras Light ITC" panose="020B0402030504020804" pitchFamily="34" charset="0"/>
              </a:rPr>
              <a:t>                                  </a:t>
            </a:r>
            <a:r>
              <a:rPr lang="en-US" sz="1400" dirty="0" smtClean="0">
                <a:latin typeface="Eras Light ITC" panose="020B0402030504020804" pitchFamily="34" charset="0"/>
              </a:rPr>
              <a:t>Program1.exe </a:t>
            </a:r>
            <a:r>
              <a:rPr lang="en-US" sz="14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–input C:\input.txt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--output C:\output.txt </a:t>
            </a:r>
            <a:r>
              <a:rPr lang="en-US" sz="14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--log C:\log.log </a:t>
            </a:r>
            <a:r>
              <a:rPr lang="en-US" sz="14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--mode </a:t>
            </a:r>
            <a:r>
              <a:rPr lang="en-US" sz="1400" dirty="0" err="1" smtClean="0">
                <a:solidFill>
                  <a:srgbClr val="FF0000"/>
                </a:solidFill>
                <a:latin typeface="Eras Light ITC" panose="020B0402030504020804" pitchFamily="34" charset="0"/>
              </a:rPr>
              <a:t>ultraman</a:t>
            </a:r>
            <a:r>
              <a:rPr lang="en-US" sz="14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Eras Light ITC" panose="020B0402030504020804" pitchFamily="34" charset="0"/>
              </a:rPr>
              <a:t>--episode dragonball322  </a:t>
            </a:r>
            <a:r>
              <a:rPr lang="en-US" sz="1400" dirty="0" smtClean="0">
                <a:solidFill>
                  <a:schemeClr val="accent3"/>
                </a:solidFill>
                <a:latin typeface="Eras Light ITC" panose="020B0402030504020804" pitchFamily="34" charset="0"/>
              </a:rPr>
              <a:t>--</a:t>
            </a:r>
            <a:r>
              <a:rPr lang="en-US" sz="1400" dirty="0" err="1" smtClean="0">
                <a:solidFill>
                  <a:schemeClr val="accent3"/>
                </a:solidFill>
                <a:latin typeface="Eras Light ITC" panose="020B0402030504020804" pitchFamily="34" charset="0"/>
              </a:rPr>
              <a:t>baka</a:t>
            </a:r>
            <a:endParaRPr lang="en-US" sz="1400" dirty="0" smtClean="0">
              <a:solidFill>
                <a:schemeClr val="accent3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56299" y="3241178"/>
            <a:ext cx="7665098" cy="607264"/>
            <a:chOff x="2803849" y="2869162"/>
            <a:chExt cx="7665098" cy="607264"/>
          </a:xfrm>
        </p:grpSpPr>
        <p:sp>
          <p:nvSpPr>
            <p:cNvPr id="5" name="Left Brace 4"/>
            <p:cNvSpPr/>
            <p:nvPr/>
          </p:nvSpPr>
          <p:spPr>
            <a:xfrm rot="16200000">
              <a:off x="6517432" y="-844421"/>
              <a:ext cx="237932" cy="766509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60841" y="3107094"/>
              <a:ext cx="811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57983" y="3055767"/>
            <a:ext cx="1024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0070C0"/>
                </a:solidFill>
              </a:rPr>
              <a:t>Command line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78463" y="3889020"/>
            <a:ext cx="10035074" cy="2077492"/>
            <a:chOff x="1078463" y="3889020"/>
            <a:chExt cx="10035074" cy="2077492"/>
          </a:xfrm>
        </p:grpSpPr>
        <p:sp>
          <p:nvSpPr>
            <p:cNvPr id="7" name="TextBox 6"/>
            <p:cNvSpPr txBox="1"/>
            <p:nvPr/>
          </p:nvSpPr>
          <p:spPr>
            <a:xfrm>
              <a:off x="1078463" y="4150630"/>
              <a:ext cx="10035074" cy="181588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 INPUT=C:\input.txt</a:t>
              </a:r>
            </a:p>
            <a:p>
              <a:r>
                <a:rPr lang="en-US" sz="1600" dirty="0" smtClean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SET OUTPUT=C:\output.txt</a:t>
              </a:r>
            </a:p>
            <a:p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SET LOG=C:\log.log</a:t>
              </a:r>
            </a:p>
            <a:p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 MODE=</a:t>
              </a:r>
              <a:r>
                <a:rPr lang="en-US" sz="1600" dirty="0" err="1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ultraman</a:t>
              </a:r>
              <a:endParaRPr lang="en-US" sz="1600" dirty="0" smtClean="0">
                <a:solidFill>
                  <a:srgbClr val="FF0000"/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 smtClean="0">
                  <a:solidFill>
                    <a:srgbClr val="7030A0"/>
                  </a:solidFill>
                  <a:latin typeface="Eras Light ITC" panose="020B0402030504020804" pitchFamily="34" charset="0"/>
                </a:rPr>
                <a:t>SET EPISODE=dragonball322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SET PROGRAM = Program1.exe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%PROGRAM% </a:t>
              </a:r>
              <a:r>
                <a:rPr lang="en-US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--input %INPUT% 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--output </a:t>
              </a:r>
              <a:r>
                <a:rPr lang="en-US" sz="1600" dirty="0" smtClean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%OUTPUT%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--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log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%LOG%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--mode 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%MODE% </a:t>
              </a:r>
              <a:r>
                <a:rPr lang="en-US" sz="1600" dirty="0">
                  <a:latin typeface="Eras Light ITC" panose="020B0402030504020804" pitchFamily="34" charset="0"/>
                </a:rPr>
                <a:t>--episode </a:t>
              </a:r>
              <a:r>
                <a:rPr lang="en-US" sz="1600" dirty="0" smtClean="0">
                  <a:latin typeface="Eras Light ITC" panose="020B0402030504020804" pitchFamily="34" charset="0"/>
                </a:rPr>
                <a:t>%EPISODE% </a:t>
              </a:r>
              <a:r>
                <a:rPr lang="en-US" sz="1600" dirty="0" smtClean="0">
                  <a:solidFill>
                    <a:schemeClr val="accent3"/>
                  </a:solidFill>
                  <a:latin typeface="Eras Light ITC" panose="020B0402030504020804" pitchFamily="34" charset="0"/>
                </a:rPr>
                <a:t>--</a:t>
              </a:r>
              <a:r>
                <a:rPr lang="en-US" sz="1600" dirty="0" err="1">
                  <a:solidFill>
                    <a:schemeClr val="accent3"/>
                  </a:solidFill>
                  <a:latin typeface="Eras Light ITC" panose="020B0402030504020804" pitchFamily="34" charset="0"/>
                </a:rPr>
                <a:t>baka</a:t>
              </a:r>
              <a:endParaRPr lang="en-US" sz="1600" dirty="0" smtClean="0">
                <a:solidFill>
                  <a:schemeClr val="accent3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Batch File</a:t>
              </a:r>
            </a:p>
          </p:txBody>
        </p:sp>
      </p:grpSp>
      <p:sp>
        <p:nvSpPr>
          <p:cNvPr id="10" name="Down Arrow 9"/>
          <p:cNvSpPr/>
          <p:nvPr/>
        </p:nvSpPr>
        <p:spPr>
          <a:xfrm>
            <a:off x="5862734" y="3612278"/>
            <a:ext cx="466531" cy="438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45900" y="6176963"/>
            <a:ext cx="39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We can use batch file anytime as need!</a:t>
            </a:r>
          </a:p>
        </p:txBody>
      </p:sp>
    </p:spTree>
    <p:extLst>
      <p:ext uri="{BB962C8B-B14F-4D97-AF65-F5344CB8AC3E}">
        <p14:creationId xmlns:p14="http://schemas.microsoft.com/office/powerpoint/2010/main" val="392733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use/edit Batch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45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B050"/>
                </a:solidFill>
              </a:rPr>
              <a:t>C</a:t>
            </a:r>
            <a:r>
              <a:rPr lang="en-US" sz="2600" dirty="0" smtClean="0">
                <a:solidFill>
                  <a:srgbClr val="00B050"/>
                </a:solidFill>
              </a:rPr>
              <a:t>hange some content in batch. For example, change output path, or options to make our works become easier</a:t>
            </a:r>
          </a:p>
          <a:p>
            <a:pPr marL="0" indent="0">
              <a:buNone/>
            </a:pPr>
            <a:r>
              <a:rPr lang="th-TH" sz="2600" dirty="0" smtClean="0">
                <a:solidFill>
                  <a:srgbClr val="0070C0"/>
                </a:solidFill>
              </a:rPr>
              <a:t>เปลี่ยนเนื้อหาใน</a:t>
            </a:r>
            <a:r>
              <a:rPr lang="en-US" sz="2600" dirty="0" smtClean="0">
                <a:solidFill>
                  <a:srgbClr val="0070C0"/>
                </a:solidFill>
              </a:rPr>
              <a:t> batch </a:t>
            </a:r>
            <a:r>
              <a:rPr lang="th-TH" sz="2600" dirty="0" smtClean="0">
                <a:solidFill>
                  <a:srgbClr val="0070C0"/>
                </a:solidFill>
              </a:rPr>
              <a:t>อาทิเช่น เปลี่ยนที่อยู่ไฟล์ข้อมูลออกให้เป็นที่อื่น หรือเปลี่ยนออฟชั่นโปรแกรม เป็นต้น</a:t>
            </a:r>
            <a:endParaRPr lang="en-US" sz="2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         SET </a:t>
            </a:r>
            <a:r>
              <a:rPr lang="en-US" sz="1900" dirty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OUTPUT=C:\</a:t>
            </a:r>
            <a:r>
              <a:rPr lang="en-US" sz="1900" dirty="0" smtClean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output.txt                    </a:t>
            </a:r>
            <a:r>
              <a:rPr lang="en-US" altLang="ja-JP" sz="1900" dirty="0" smtClean="0">
                <a:solidFill>
                  <a:schemeClr val="accent4">
                    <a:lumMod val="75000"/>
                  </a:schemeClr>
                </a:solidFill>
                <a:latin typeface="Eras Light ITC" panose="020B0402030504020804" pitchFamily="34" charset="0"/>
              </a:rPr>
              <a:t>SET OUTPUT = D:\new_folder\new_output.txt</a:t>
            </a:r>
            <a:endParaRPr lang="th-TH" altLang="ja-JP" sz="1900" dirty="0" smtClean="0">
              <a:solidFill>
                <a:schemeClr val="accent4">
                  <a:lumMod val="75000"/>
                </a:schemeClr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>
                <a:solidFill>
                  <a:srgbClr val="00B050"/>
                </a:solidFill>
              </a:rPr>
              <a:t>Let the programs run multiple times with different inputs with delays</a:t>
            </a:r>
            <a:endParaRPr lang="th-TH" sz="26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h-TH" sz="2600" dirty="0" smtClean="0">
                <a:solidFill>
                  <a:srgbClr val="0070C0"/>
                </a:solidFill>
              </a:rPr>
              <a:t>รันโปรแกรมหลาย ๆ ครั้งด้วยข้อมูลเข้าที่ต่างกัน และเว้นช่วงระหว่างการรันโปรแกรม</a:t>
            </a:r>
            <a:endParaRPr lang="en-US" sz="2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latin typeface="Eras Light ITC" panose="020B0402030504020804" pitchFamily="34" charset="0"/>
              </a:rPr>
              <a:t>run program with input 1	# %PROGRAM</a:t>
            </a:r>
            <a:r>
              <a:rPr lang="en-US" sz="1900" dirty="0">
                <a:latin typeface="Eras Light ITC" panose="020B0402030504020804" pitchFamily="34" charset="0"/>
              </a:rPr>
              <a:t>% </a:t>
            </a:r>
            <a:r>
              <a:rPr lang="en-US" sz="1900" dirty="0">
                <a:solidFill>
                  <a:srgbClr val="00B050"/>
                </a:solidFill>
                <a:latin typeface="Eras Light ITC" panose="020B0402030504020804" pitchFamily="34" charset="0"/>
              </a:rPr>
              <a:t>--input </a:t>
            </a:r>
            <a:r>
              <a:rPr lang="en-US" sz="19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1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5">
                    <a:lumMod val="75000"/>
                  </a:schemeClr>
                </a:solidFill>
                <a:latin typeface="Eras Light ITC" panose="020B0402030504020804" pitchFamily="34" charset="0"/>
              </a:rPr>
              <a:t>pause 1 minute 		# timeout 60 &gt; NUL</a:t>
            </a:r>
          </a:p>
          <a:p>
            <a:pPr marL="0" indent="0">
              <a:buNone/>
            </a:pPr>
            <a:r>
              <a:rPr lang="en-US" sz="1900" dirty="0">
                <a:latin typeface="Eras Light ITC" panose="020B0402030504020804" pitchFamily="34" charset="0"/>
              </a:rPr>
              <a:t>run program with input </a:t>
            </a:r>
            <a:r>
              <a:rPr lang="en-US" sz="1900" dirty="0" smtClean="0">
                <a:latin typeface="Eras Light ITC" panose="020B0402030504020804" pitchFamily="34" charset="0"/>
              </a:rPr>
              <a:t>2 	# </a:t>
            </a:r>
            <a:r>
              <a:rPr lang="en-US" sz="1900" dirty="0">
                <a:latin typeface="Eras Light ITC" panose="020B0402030504020804" pitchFamily="34" charset="0"/>
              </a:rPr>
              <a:t>%PROGRAM% </a:t>
            </a:r>
            <a:r>
              <a:rPr lang="en-US" sz="1900" dirty="0">
                <a:solidFill>
                  <a:srgbClr val="00B050"/>
                </a:solidFill>
                <a:latin typeface="Eras Light ITC" panose="020B0402030504020804" pitchFamily="34" charset="0"/>
              </a:rPr>
              <a:t>--input </a:t>
            </a:r>
            <a:r>
              <a:rPr lang="en-US" sz="19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2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Eras Light ITC" panose="020B0402030504020804" pitchFamily="34" charset="0"/>
              </a:rPr>
              <a:t>pause 1 minute 		# timeout 60 &gt; NUL</a:t>
            </a:r>
          </a:p>
          <a:p>
            <a:pPr marL="0" indent="0">
              <a:buNone/>
            </a:pPr>
            <a:r>
              <a:rPr lang="en-US" sz="1900" dirty="0">
                <a:latin typeface="Eras Light ITC" panose="020B0402030504020804" pitchFamily="34" charset="0"/>
              </a:rPr>
              <a:t>run program with input </a:t>
            </a:r>
            <a:r>
              <a:rPr lang="en-US" sz="1900" dirty="0" smtClean="0">
                <a:latin typeface="Eras Light ITC" panose="020B0402030504020804" pitchFamily="34" charset="0"/>
              </a:rPr>
              <a:t>3 </a:t>
            </a:r>
            <a:r>
              <a:rPr lang="en-US" sz="1900" dirty="0">
                <a:latin typeface="Eras Light ITC" panose="020B0402030504020804" pitchFamily="34" charset="0"/>
              </a:rPr>
              <a:t>	# %PROGRAM% </a:t>
            </a:r>
            <a:r>
              <a:rPr lang="en-US" sz="1900" dirty="0">
                <a:solidFill>
                  <a:srgbClr val="00B050"/>
                </a:solidFill>
                <a:latin typeface="Eras Light ITC" panose="020B0402030504020804" pitchFamily="34" charset="0"/>
              </a:rPr>
              <a:t>--input </a:t>
            </a:r>
            <a:r>
              <a:rPr lang="en-US" sz="19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3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  <a:latin typeface="Eras Light ITC" panose="020B0402030504020804" pitchFamily="34" charset="0"/>
              </a:rPr>
              <a:t>	</a:t>
            </a:r>
            <a:r>
              <a:rPr lang="en-US" sz="1900" dirty="0" smtClean="0">
                <a:solidFill>
                  <a:srgbClr val="00B050"/>
                </a:solidFill>
                <a:latin typeface="Eras Light ITC" panose="020B0402030504020804" pitchFamily="34" charset="0"/>
              </a:rPr>
              <a:t>		:</a:t>
            </a:r>
            <a:endParaRPr lang="en-US" sz="1900" dirty="0">
              <a:solidFill>
                <a:srgbClr val="00B050"/>
              </a:solidFill>
              <a:latin typeface="Eras Light ITC" panose="020B0402030504020804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306276" y="2840422"/>
            <a:ext cx="398586" cy="22320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3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file/folder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Combine multiple files content into one file</a:t>
            </a:r>
          </a:p>
          <a:p>
            <a:pPr marL="0" indent="0"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รวมข้อมูลของหลาย ๆ ไฟล์มารวมกันเป็นไฟล์เดียว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th-TH" sz="3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Move </a:t>
            </a:r>
            <a:r>
              <a:rPr lang="en-US" sz="2400" dirty="0" smtClean="0">
                <a:solidFill>
                  <a:srgbClr val="00B050"/>
                </a:solidFill>
              </a:rPr>
              <a:t>files with specified extension name from folder1 to folder2</a:t>
            </a:r>
            <a:endParaRPr lang="th-TH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ย้ายไฟล์นามสกุลเจาะจงจากโฟลเดอร์ 1 ไป โฟลเดอร์ 2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Create file content (print words into text file)</a:t>
            </a:r>
          </a:p>
          <a:p>
            <a:pPr marL="0" indent="0"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สร้างข้อมูลในไฟล์ 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th-TH" sz="2400" dirty="0" smtClean="0">
                <a:solidFill>
                  <a:srgbClr val="0070C0"/>
                </a:solidFill>
              </a:rPr>
              <a:t>ใส่ประโยคลงไปใน</a:t>
            </a:r>
            <a:r>
              <a:rPr lang="en-US" sz="2400" dirty="0" smtClean="0">
                <a:solidFill>
                  <a:srgbClr val="0070C0"/>
                </a:solidFill>
              </a:rPr>
              <a:t> .txt)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475806" y="2550928"/>
            <a:ext cx="4249030" cy="822412"/>
            <a:chOff x="2277287" y="3352799"/>
            <a:chExt cx="4249030" cy="8224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7287" y="3352799"/>
              <a:ext cx="822412" cy="82241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819" y="3352799"/>
              <a:ext cx="822412" cy="82241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0330" y="3352799"/>
              <a:ext cx="822412" cy="8224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0862" y="3352799"/>
              <a:ext cx="822412" cy="82241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3905" y="3352799"/>
              <a:ext cx="822412" cy="822412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>
              <a:off x="5220363" y="3599882"/>
              <a:ext cx="586154" cy="328246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21651" y="4098643"/>
            <a:ext cx="2435460" cy="1096291"/>
            <a:chOff x="4681416" y="3933929"/>
            <a:chExt cx="2435460" cy="109629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416" y="4227006"/>
              <a:ext cx="803214" cy="80321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662" y="4227006"/>
              <a:ext cx="803214" cy="803214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>
              <a:off x="5616252" y="4464490"/>
              <a:ext cx="586154" cy="328246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819" y="3933929"/>
              <a:ext cx="586154" cy="586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29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Timed shutdown with log</a:t>
            </a:r>
            <a:endParaRPr lang="th-TH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ตั้งเวลาปิดเครื่องและบันทึกเวลาปิด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Write PC name, username, and IP address into a file</a:t>
            </a:r>
          </a:p>
          <a:p>
            <a:pPr marL="0" indent="0"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บันทึกชื่อเครื่องคอมพิวเตอร์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th-TH" sz="2400" dirty="0" smtClean="0">
                <a:solidFill>
                  <a:srgbClr val="0070C0"/>
                </a:solidFill>
              </a:rPr>
              <a:t>ผู้ใช้งาน และไอพีแอดเดรสลงในไฟล์ 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40" y="1825625"/>
            <a:ext cx="820616" cy="820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86" y="3087076"/>
            <a:ext cx="1050071" cy="105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8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Understand batch file syntax/content and be able to edit content as need </a:t>
            </a:r>
          </a:p>
          <a:p>
            <a:pPr marL="0" indent="0"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เข้าใจเนื้อหาการทำงานของ</a:t>
            </a:r>
            <a:r>
              <a:rPr lang="en-US" sz="2400" dirty="0" smtClean="0">
                <a:solidFill>
                  <a:srgbClr val="0070C0"/>
                </a:solidFill>
              </a:rPr>
              <a:t> Batch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th-TH" sz="2400" dirty="0" smtClean="0">
                <a:solidFill>
                  <a:srgbClr val="0070C0"/>
                </a:solidFill>
              </a:rPr>
              <a:t>ไฟล์และสามารถแก้ไขเนื้อหา</a:t>
            </a:r>
            <a:r>
              <a:rPr lang="th-TH" altLang="ja-JP" sz="2400" dirty="0" smtClean="0">
                <a:solidFill>
                  <a:srgbClr val="0070C0"/>
                </a:solidFill>
              </a:rPr>
              <a:t>เพื่อตอบสนองการทำงาน เช่น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ja-JP" altLang="en-US" sz="2000" dirty="0" smtClean="0"/>
              <a:t>・</a:t>
            </a:r>
            <a:r>
              <a:rPr lang="en-US" altLang="ja-JP" sz="2000" dirty="0">
                <a:solidFill>
                  <a:srgbClr val="00B050"/>
                </a:solidFill>
              </a:rPr>
              <a:t>C</a:t>
            </a:r>
            <a:r>
              <a:rPr lang="en-US" sz="2000" dirty="0" smtClean="0">
                <a:solidFill>
                  <a:srgbClr val="00B050"/>
                </a:solidFill>
              </a:rPr>
              <a:t>hange input information(target file path, etc.)</a:t>
            </a:r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th-TH" sz="2000" dirty="0" smtClean="0">
                <a:solidFill>
                  <a:srgbClr val="0070C0"/>
                </a:solidFill>
              </a:rPr>
              <a:t>แก้ไขข้อมูลเข้า เช่น ที่อยู่เป้าหมายไฟล์ เป็นต้น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ja-JP" altLang="en-US" sz="2000" dirty="0" smtClean="0"/>
              <a:t>・</a:t>
            </a:r>
            <a:r>
              <a:rPr lang="en-US" altLang="ja-JP" sz="2000" dirty="0" smtClean="0">
                <a:solidFill>
                  <a:srgbClr val="00B050"/>
                </a:solidFill>
              </a:rPr>
              <a:t>Change tool presetting</a:t>
            </a:r>
            <a:r>
              <a:rPr lang="en-US" altLang="ja-JP" sz="2000" dirty="0">
                <a:solidFill>
                  <a:srgbClr val="00B050"/>
                </a:solidFill>
              </a:rPr>
              <a:t> </a:t>
            </a:r>
            <a:r>
              <a:rPr lang="en-US" altLang="ja-JP" sz="2000" dirty="0" smtClean="0">
                <a:solidFill>
                  <a:srgbClr val="00B050"/>
                </a:solidFill>
              </a:rPr>
              <a:t>			</a:t>
            </a:r>
            <a:r>
              <a:rPr lang="th-TH" altLang="ja-JP" sz="2000" dirty="0" smtClean="0">
                <a:solidFill>
                  <a:srgbClr val="0070C0"/>
                </a:solidFill>
              </a:rPr>
              <a:t>เปลี่ยนแปลง</a:t>
            </a:r>
            <a:r>
              <a:rPr lang="th-TH" altLang="ja-JP" sz="2000" dirty="0">
                <a:solidFill>
                  <a:srgbClr val="0070C0"/>
                </a:solidFill>
              </a:rPr>
              <a:t>ค่าเริ่มต้นของ</a:t>
            </a:r>
            <a:r>
              <a:rPr lang="th-TH" altLang="ja-JP" sz="2000" dirty="0" smtClean="0">
                <a:solidFill>
                  <a:srgbClr val="0070C0"/>
                </a:solidFill>
              </a:rPr>
              <a:t>โปรแกรม</a:t>
            </a:r>
            <a:endParaRPr lang="th-TH" altLang="ja-JP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ja-JP" altLang="en-US" sz="2000" dirty="0" smtClean="0"/>
              <a:t>・</a:t>
            </a:r>
            <a:r>
              <a:rPr lang="en-US" altLang="ja-JP" sz="2000" dirty="0" smtClean="0">
                <a:solidFill>
                  <a:srgbClr val="00B050"/>
                </a:solidFill>
              </a:rPr>
              <a:t>Use/Add function from other batch file</a:t>
            </a:r>
            <a:r>
              <a:rPr lang="th-TH" altLang="ja-JP" sz="2000" dirty="0" smtClean="0">
                <a:solidFill>
                  <a:srgbClr val="00B050"/>
                </a:solidFill>
              </a:rPr>
              <a:t> </a:t>
            </a:r>
            <a:r>
              <a:rPr lang="en-US" altLang="ja-JP" sz="2000" dirty="0" smtClean="0">
                <a:solidFill>
                  <a:srgbClr val="00B050"/>
                </a:solidFill>
              </a:rPr>
              <a:t>		</a:t>
            </a:r>
            <a:r>
              <a:rPr lang="th-TH" altLang="ja-JP" sz="2000" dirty="0" smtClean="0">
                <a:solidFill>
                  <a:srgbClr val="0070C0"/>
                </a:solidFill>
              </a:rPr>
              <a:t>ใช้หรือใส่ฟังก์ชั่นจาก</a:t>
            </a:r>
            <a:r>
              <a:rPr lang="en-US" altLang="ja-JP" sz="2000" dirty="0">
                <a:solidFill>
                  <a:srgbClr val="0070C0"/>
                </a:solidFill>
              </a:rPr>
              <a:t> </a:t>
            </a:r>
            <a:r>
              <a:rPr lang="en-US" altLang="ja-JP" sz="2000" dirty="0" smtClean="0">
                <a:solidFill>
                  <a:srgbClr val="0070C0"/>
                </a:solidFill>
              </a:rPr>
              <a:t>Batch </a:t>
            </a:r>
            <a:r>
              <a:rPr lang="th-TH" altLang="ja-JP" sz="2000" dirty="0" smtClean="0">
                <a:solidFill>
                  <a:srgbClr val="0070C0"/>
                </a:solidFill>
              </a:rPr>
              <a:t>ไฟล์อื่น</a:t>
            </a:r>
            <a:endParaRPr lang="en-US" altLang="ja-JP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Understand basic programming (if/else/for, variable) for future work</a:t>
            </a:r>
            <a:endParaRPr lang="th-TH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เข้าใจพื้นฐานของการเขียนโปรแกรม</a:t>
            </a:r>
            <a:r>
              <a:rPr lang="ja-JP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ja-JP" sz="2400" dirty="0" smtClean="0">
                <a:solidFill>
                  <a:srgbClr val="0070C0"/>
                </a:solidFill>
              </a:rPr>
              <a:t>(</a:t>
            </a:r>
            <a:r>
              <a:rPr lang="th-TH" altLang="ja-JP" sz="2400" dirty="0" smtClean="0">
                <a:solidFill>
                  <a:srgbClr val="0070C0"/>
                </a:solidFill>
              </a:rPr>
              <a:t>ตัวแปร และ </a:t>
            </a:r>
            <a:r>
              <a:rPr lang="en-US" altLang="ja-JP" sz="2400" dirty="0" smtClean="0">
                <a:solidFill>
                  <a:srgbClr val="0070C0"/>
                </a:solidFill>
              </a:rPr>
              <a:t>if/else/for)</a:t>
            </a:r>
            <a:r>
              <a:rPr lang="th-TH" altLang="ja-JP" sz="2400" dirty="0" smtClean="0">
                <a:solidFill>
                  <a:srgbClr val="0070C0"/>
                </a:solidFill>
              </a:rPr>
              <a:t> เพื่อให้เข้าใจและอ่านงานอื่น ๆ ที่เกี่ยวข้องกับการเขียนโปรแกรมได้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Be able to create batch file that help managing tasks </a:t>
            </a:r>
            <a:endParaRPr lang="th-TH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สามารถสร้าง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Batch </a:t>
            </a:r>
            <a:r>
              <a:rPr lang="th-TH" sz="2400" dirty="0" smtClean="0">
                <a:solidFill>
                  <a:srgbClr val="0070C0"/>
                </a:solidFill>
              </a:rPr>
              <a:t>ไฟล์เพื่อช่วยให้การทำงานต่าง ๆ ง่ายขึ้น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ja-JP" altLang="en-US" sz="2000" dirty="0" smtClean="0"/>
              <a:t>・</a:t>
            </a:r>
            <a:r>
              <a:rPr lang="en-US" altLang="ja-JP" sz="2000" dirty="0">
                <a:solidFill>
                  <a:srgbClr val="00B050"/>
                </a:solidFill>
              </a:rPr>
              <a:t>R</a:t>
            </a:r>
            <a:r>
              <a:rPr lang="en-US" sz="2000" dirty="0" smtClean="0">
                <a:solidFill>
                  <a:srgbClr val="00B050"/>
                </a:solidFill>
              </a:rPr>
              <a:t>ename all specified file name/type in a folder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	</a:t>
            </a:r>
            <a:r>
              <a:rPr lang="th-TH" altLang="ja-JP" sz="2000" dirty="0" smtClean="0">
                <a:solidFill>
                  <a:srgbClr val="0070C0"/>
                </a:solidFill>
              </a:rPr>
              <a:t>เปลี่ยนชื่อชุดไฟล์ให้เป็นชุดชื่อใหม่ในโฟลเดอร์ที่กำหนด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ja-JP" altLang="en-US" sz="2000" dirty="0" smtClean="0"/>
              <a:t>・</a:t>
            </a:r>
            <a:r>
              <a:rPr lang="en-US" altLang="ja-JP" sz="2000" dirty="0">
                <a:solidFill>
                  <a:srgbClr val="00B050"/>
                </a:solidFill>
              </a:rPr>
              <a:t>A</a:t>
            </a:r>
            <a:r>
              <a:rPr lang="en-US" sz="2000" dirty="0" smtClean="0">
                <a:solidFill>
                  <a:srgbClr val="00B050"/>
                </a:solidFill>
              </a:rPr>
              <a:t>uto move files</a:t>
            </a:r>
            <a:r>
              <a:rPr lang="th-TH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				</a:t>
            </a:r>
            <a:r>
              <a:rPr lang="th-TH" sz="2000" dirty="0" smtClean="0">
                <a:solidFill>
                  <a:srgbClr val="0070C0"/>
                </a:solidFill>
              </a:rPr>
              <a:t>ย้ายชุดไฟล์ไปที่ตั้งใหม่อัตโนมัติ 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ja-JP" altLang="en-US" sz="2000" dirty="0" smtClean="0"/>
              <a:t>・</a:t>
            </a:r>
            <a:r>
              <a:rPr lang="en-US" altLang="ja-JP" sz="2000" dirty="0">
                <a:solidFill>
                  <a:srgbClr val="00B050"/>
                </a:solidFill>
              </a:rPr>
              <a:t>C</a:t>
            </a:r>
            <a:r>
              <a:rPr lang="en-US" sz="2000" dirty="0" smtClean="0">
                <a:solidFill>
                  <a:srgbClr val="00B050"/>
                </a:solidFill>
              </a:rPr>
              <a:t>reate automate task</a:t>
            </a:r>
            <a:r>
              <a:rPr lang="th-TH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			</a:t>
            </a:r>
            <a:r>
              <a:rPr lang="th-TH" sz="2000" dirty="0" smtClean="0">
                <a:solidFill>
                  <a:srgbClr val="0070C0"/>
                </a:solidFill>
              </a:rPr>
              <a:t>สร้าง</a:t>
            </a:r>
            <a:r>
              <a:rPr lang="en-US" sz="2000" dirty="0" smtClean="0">
                <a:solidFill>
                  <a:srgbClr val="0070C0"/>
                </a:solidFill>
              </a:rPr>
              <a:t> Batch </a:t>
            </a:r>
            <a:r>
              <a:rPr lang="th-TH" sz="2000" dirty="0" smtClean="0">
                <a:solidFill>
                  <a:srgbClr val="0070C0"/>
                </a:solidFill>
              </a:rPr>
              <a:t>ไฟล์ที่ทำงานอัตโนมัติตามเวลาที่เรากำหนด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ja-JP" altLang="en-US" sz="2000" dirty="0" smtClean="0"/>
              <a:t>・</a:t>
            </a:r>
            <a:r>
              <a:rPr lang="en-US" altLang="ja-JP" sz="2000" dirty="0" err="1">
                <a:solidFill>
                  <a:srgbClr val="00B050"/>
                </a:solidFill>
              </a:rPr>
              <a:t>E</a:t>
            </a:r>
            <a:r>
              <a:rPr lang="en-US" altLang="ja-JP" sz="2000" dirty="0" err="1" smtClean="0">
                <a:solidFill>
                  <a:srgbClr val="00B050"/>
                </a:solidFill>
              </a:rPr>
              <a:t>tc</a:t>
            </a:r>
            <a:r>
              <a:rPr lang="th-TH" altLang="ja-JP" sz="2000" dirty="0" smtClean="0"/>
              <a:t> </a:t>
            </a:r>
            <a:r>
              <a:rPr lang="en-US" altLang="ja-JP" sz="2000" dirty="0" smtClean="0"/>
              <a:t>					</a:t>
            </a:r>
            <a:r>
              <a:rPr lang="th-TH" altLang="ja-JP" sz="2000" dirty="0" smtClean="0">
                <a:solidFill>
                  <a:srgbClr val="0070C0"/>
                </a:solidFill>
              </a:rPr>
              <a:t>และอื่น ๆ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4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2151</Words>
  <Application>Microsoft Office PowerPoint</Application>
  <PresentationFormat>Widescreen</PresentationFormat>
  <Paragraphs>359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Calibri (Body)</vt:lpstr>
      <vt:lpstr>ＭＳ Ｐゴシック</vt:lpstr>
      <vt:lpstr>游明朝</vt:lpstr>
      <vt:lpstr>Angsana New</vt:lpstr>
      <vt:lpstr>Arial</vt:lpstr>
      <vt:lpstr>Calibri</vt:lpstr>
      <vt:lpstr>Calibri Light</vt:lpstr>
      <vt:lpstr>Cordia New</vt:lpstr>
      <vt:lpstr>Eras Light ITC</vt:lpstr>
      <vt:lpstr>Times New Roman</vt:lpstr>
      <vt:lpstr>Office Theme</vt:lpstr>
      <vt:lpstr>Batch Script Lesson</vt:lpstr>
      <vt:lpstr>Nowadays…</vt:lpstr>
      <vt:lpstr>PowerPoint Presentation</vt:lpstr>
      <vt:lpstr>What is Batch?</vt:lpstr>
      <vt:lpstr>What we currently use batch for</vt:lpstr>
      <vt:lpstr>How can we use/edit Batch file</vt:lpstr>
      <vt:lpstr>Manage file/folder</vt:lpstr>
      <vt:lpstr>Other Usage</vt:lpstr>
      <vt:lpstr>Lesson Objective</vt:lpstr>
      <vt:lpstr>Overall Topic</vt:lpstr>
      <vt:lpstr>1. Basic window command line</vt:lpstr>
      <vt:lpstr>1.1 How to execute Windows command line</vt:lpstr>
      <vt:lpstr>1.1 How to execute a command line</vt:lpstr>
      <vt:lpstr>1.2 How to execute a program</vt:lpstr>
      <vt:lpstr>1.3 List of useful command</vt:lpstr>
      <vt:lpstr>1.3.1 SORT command</vt:lpstr>
      <vt:lpstr>1.3.2 SHUTDOWN command</vt:lpstr>
      <vt:lpstr>1.3.3 COLOR command</vt:lpstr>
      <vt:lpstr>1.3.4  TREE command</vt:lpstr>
      <vt:lpstr>1.4 Create a Batch file</vt:lpstr>
      <vt:lpstr>1.4 Create a Batch file</vt:lpstr>
      <vt:lpstr>1.4 Create a Batch file</vt:lpstr>
      <vt:lpstr>1.4.1 Batch file : Copy or merge file</vt:lpstr>
      <vt:lpstr>1.4.1 Batch file : Copy or merge file</vt:lpstr>
      <vt:lpstr>1.4.1 Batch file : Copy or merge file</vt:lpstr>
      <vt:lpstr>1.4.2 Batch file : Move file</vt:lpstr>
      <vt:lpstr>1.4.2 Batch file : Move file</vt:lpstr>
      <vt:lpstr>1.5 Redirection</vt:lpstr>
      <vt:lpstr>1.5.1 command &gt; filename </vt:lpstr>
      <vt:lpstr>1.5.2 command &gt;&gt; filename </vt:lpstr>
      <vt:lpstr>1.5.3 command &lt; filename </vt:lpstr>
      <vt:lpstr>1.5.4 commandA &amp; commandB </vt:lpstr>
      <vt:lpstr>1.5.5 commandA &amp;&amp; commandB </vt:lpstr>
      <vt:lpstr>1.5.6 commandA | commandB </vt:lpstr>
      <vt:lpstr>1.5.7 commandA || commandB </vt:lpstr>
      <vt:lpstr>1.5 Other common command line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Script Lesson</dc:title>
  <dc:creator>punnatorn sereeyotin</dc:creator>
  <cp:lastModifiedBy>punnatorn sereeyotin</cp:lastModifiedBy>
  <cp:revision>100</cp:revision>
  <dcterms:created xsi:type="dcterms:W3CDTF">2018-01-10T06:16:45Z</dcterms:created>
  <dcterms:modified xsi:type="dcterms:W3CDTF">2018-01-26T09:37:39Z</dcterms:modified>
</cp:coreProperties>
</file>