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8" r:id="rId3"/>
  </p:sldMasterIdLst>
  <p:notesMasterIdLst>
    <p:notesMasterId r:id="rId39"/>
  </p:notesMasterIdLst>
  <p:sldIdLst>
    <p:sldId id="261" r:id="rId4"/>
    <p:sldId id="269" r:id="rId5"/>
    <p:sldId id="324" r:id="rId6"/>
    <p:sldId id="259" r:id="rId7"/>
    <p:sldId id="325" r:id="rId8"/>
    <p:sldId id="307" r:id="rId9"/>
    <p:sldId id="291" r:id="rId10"/>
    <p:sldId id="311" r:id="rId11"/>
    <p:sldId id="329" r:id="rId12"/>
    <p:sldId id="293" r:id="rId13"/>
    <p:sldId id="318" r:id="rId14"/>
    <p:sldId id="297" r:id="rId15"/>
    <p:sldId id="299" r:id="rId16"/>
    <p:sldId id="316" r:id="rId17"/>
    <p:sldId id="319" r:id="rId18"/>
    <p:sldId id="320" r:id="rId19"/>
    <p:sldId id="289" r:id="rId20"/>
    <p:sldId id="272" r:id="rId21"/>
    <p:sldId id="310" r:id="rId22"/>
    <p:sldId id="301" r:id="rId23"/>
    <p:sldId id="326" r:id="rId24"/>
    <p:sldId id="312" r:id="rId25"/>
    <p:sldId id="309" r:id="rId26"/>
    <p:sldId id="284" r:id="rId27"/>
    <p:sldId id="308" r:id="rId28"/>
    <p:sldId id="285" r:id="rId29"/>
    <p:sldId id="306" r:id="rId30"/>
    <p:sldId id="327" r:id="rId31"/>
    <p:sldId id="323" r:id="rId32"/>
    <p:sldId id="275" r:id="rId33"/>
    <p:sldId id="315" r:id="rId34"/>
    <p:sldId id="328" r:id="rId35"/>
    <p:sldId id="321" r:id="rId36"/>
    <p:sldId id="322" r:id="rId37"/>
    <p:sldId id="260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PUN後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60</c:v>
                </c:pt>
                <c:pt idx="2">
                  <c:v>70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3-4040-A747-732368F09D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WARM後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60</c:v>
                </c:pt>
                <c:pt idx="2">
                  <c:v>70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3-4040-A747-732368F0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8961528"/>
        <c:axId val="518961856"/>
      </c:barChart>
      <c:catAx>
        <c:axId val="51896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8961856"/>
        <c:crosses val="autoZero"/>
        <c:auto val="1"/>
        <c:lblAlgn val="ctr"/>
        <c:lblOffset val="100"/>
        <c:noMultiLvlLbl val="0"/>
      </c:catAx>
      <c:valAx>
        <c:axId val="518961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89615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993569553805772"/>
          <c:y val="0.90792519685039375"/>
          <c:w val="0.26534514435695539"/>
          <c:h val="6.394980314960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80216535433064E-2"/>
          <c:y val="3.3653051181102372E-2"/>
          <c:w val="0.9025031167979003"/>
          <c:h val="0.7861697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PUN前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10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A-40FC-8978-FDD31B8F85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WARM前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C++, ArcObject</c:v>
                </c:pt>
                <c:pt idx="1">
                  <c:v>SiNDY-b, ArcSDE</c:v>
                </c:pt>
                <c:pt idx="2">
                  <c:v>Linux, Oracle, SQL</c:v>
                </c:pt>
                <c:pt idx="3">
                  <c:v>日本語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0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A-40FC-8978-FDD31B8F8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728712"/>
        <c:axId val="467729040"/>
      </c:barChart>
      <c:catAx>
        <c:axId val="46772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7729040"/>
        <c:crosses val="autoZero"/>
        <c:auto val="1"/>
        <c:lblAlgn val="ctr"/>
        <c:lblOffset val="100"/>
        <c:noMultiLvlLbl val="0"/>
      </c:catAx>
      <c:valAx>
        <c:axId val="467729040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77287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475213254593175"/>
          <c:y val="0.90167519685039377"/>
          <c:w val="0.26534514435695539"/>
          <c:h val="6.3949803149606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3A8E1-48C0-48B2-834B-BBE7BBCECCBC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B6A8-9E3D-4268-89F4-CFB8790C66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82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55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EB6A8-9E3D-4268-89F4-CFB8790C66B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8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4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7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8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5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37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26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0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3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09" y="6282487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0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6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2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aseline="0"/>
            </a:lvl1pPr>
            <a:lvl2pPr marL="685796" indent="-228599">
              <a:buFont typeface="メイリオ" panose="020B0604030504040204" pitchFamily="50" charset="-128"/>
              <a:buChar char="⁃"/>
              <a:defRPr sz="2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6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191" indent="-228599">
              <a:buFont typeface="メイリオ" panose="020B0604030504040204" pitchFamily="50" charset="-128"/>
              <a:buChar char="⁃"/>
              <a:defRPr sz="12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388" indent="-228599">
              <a:buFont typeface="メイリオ" panose="020B0604030504040204" pitchFamily="50" charset="-128"/>
              <a:buChar char="+"/>
              <a:defRPr sz="1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22774" y="6525425"/>
            <a:ext cx="164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aseline="0" dirty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Page </a:t>
            </a:r>
            <a:fld id="{BDDCCFA9-D007-4B21-8891-B82FFA684716}" type="slidenum">
              <a:rPr kumimoji="1" lang="en-US" altLang="ja-JP" sz="1000" baseline="0" smtClean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sz="1000" baseline="0" dirty="0">
              <a:solidFill>
                <a:srgbClr val="77777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ncrementP_Main_Logotype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0" y="6293049"/>
            <a:ext cx="1154045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0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6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2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aseline="0"/>
            </a:lvl1pPr>
            <a:lvl2pPr marL="685796" indent="-228599">
              <a:buFont typeface="メイリオ" panose="020B0604030504040204" pitchFamily="50" charset="-128"/>
              <a:buChar char="⁃"/>
              <a:defRPr sz="2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6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191" indent="-228599">
              <a:buFont typeface="メイリオ" panose="020B0604030504040204" pitchFamily="50" charset="-128"/>
              <a:buChar char="⁃"/>
              <a:defRPr sz="12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388" indent="-228599">
              <a:buFont typeface="メイリオ" panose="020B0604030504040204" pitchFamily="50" charset="-128"/>
              <a:buChar char="+"/>
              <a:defRPr sz="1000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22775" y="6525427"/>
            <a:ext cx="164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aseline="0" dirty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Page </a:t>
            </a:r>
            <a:fld id="{BDDCCFA9-D007-4B21-8891-B82FFA684716}" type="slidenum">
              <a:rPr kumimoji="1" lang="en-US" altLang="ja-JP" sz="1000" baseline="0" smtClean="0">
                <a:solidFill>
                  <a:srgbClr val="77777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sz="1000" baseline="0" dirty="0">
              <a:solidFill>
                <a:srgbClr val="77777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ncrementP_Main_Logotype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1" y="6293049"/>
            <a:ext cx="1154045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2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09" y="6282487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0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5458"/>
            <a:ext cx="7886700" cy="1325563"/>
          </a:xfrm>
        </p:spPr>
        <p:txBody>
          <a:bodyPr anchor="b">
            <a:normAutofit/>
          </a:bodyPr>
          <a:lstStyle>
            <a:lvl1pPr algn="l">
              <a:defRPr sz="3200" b="1" i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5624"/>
            <a:ext cx="7886700" cy="13255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76" y="5624012"/>
            <a:ext cx="2228400" cy="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GrayRed_patter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51466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3711110" y="6282489"/>
            <a:ext cx="17267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www.incrementp.co.jp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2584800"/>
            <a:ext cx="4950000" cy="17464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00" y="5925602"/>
            <a:ext cx="2170800" cy="2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4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7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1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0004"/>
            <a:ext cx="7886700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22400" y="6526800"/>
            <a:ext cx="1648800" cy="24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787878"/>
                </a:solidFill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</a:rPr>
              <a:t>Page </a:t>
            </a:r>
            <a:fld id="{837F1DB5-E0C3-4145-B223-54B00407EF5D}" type="slidenum">
              <a:rPr lang="ja-JP" altLang="en-US" smtClean="0">
                <a:latin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5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ECD0-F178-4910-8AB4-827048B70F5D}" type="datetimeFigureOut">
              <a:rPr kumimoji="1" lang="ja-JP" altLang="en-US" smtClean="0"/>
              <a:t>2017/6/26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FEB6-C516-45BC-8975-D82FC9A8A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0004"/>
            <a:ext cx="7886700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22400" y="6526800"/>
            <a:ext cx="1648800" cy="24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787878"/>
                </a:solidFill>
                <a:latin typeface="(日本語用のフォントを使用)"/>
                <a:ea typeface="メイリオ" panose="020B0604030504040204" pitchFamily="50" charset="-128"/>
              </a:defRPr>
            </a:lvl1pPr>
          </a:lstStyle>
          <a:p>
            <a:r>
              <a:rPr lang="en-US" altLang="ja-JP" dirty="0">
                <a:latin typeface="メイリオ" panose="020B0604030504040204" pitchFamily="50" charset="-128"/>
              </a:rPr>
              <a:t>Page </a:t>
            </a:r>
            <a:fld id="{837F1DB5-E0C3-4145-B223-54B00407EF5D}" type="slidenum">
              <a:rPr lang="ja-JP" altLang="en-US" smtClean="0">
                <a:latin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18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メイリオ" panose="020B0604030504040204" pitchFamily="50" charset="-128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microsoft.com/office/2007/relationships/hdphoto" Target="../media/hdphoto7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microsoft.com/office/2007/relationships/hdphoto" Target="../media/hdphoto6.wdp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microsoft.com/office/2007/relationships/hdphoto" Target="../media/hdphoto9.wdp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microsoft.com/office/2007/relationships/hdphoto" Target="../media/hdphoto2.wdp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microsoft.com/office/2007/relationships/hdphoto" Target="../media/hdphoto5.wdp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microsoft.com/office/2007/relationships/hdphoto" Target="../media/hdphoto3.wdp"/><Relationship Id="rId15" Type="http://schemas.openxmlformats.org/officeDocument/2006/relationships/image" Target="../media/image18.png"/><Relationship Id="rId10" Type="http://schemas.openxmlformats.org/officeDocument/2006/relationships/image" Target="../media/image14.gif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microsoft.com/office/2007/relationships/hdphoto" Target="../media/hdphoto4.wdp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ja-JP" dirty="0"/>
              <a:t>TDC</a:t>
            </a:r>
            <a:r>
              <a:rPr lang="ja-JP" altLang="en-US" dirty="0" err="1"/>
              <a:t>での</a:t>
            </a:r>
            <a:r>
              <a:rPr lang="ja-JP" altLang="en-US" dirty="0"/>
              <a:t>研修の報告発表</a:t>
            </a:r>
            <a:endParaRPr kumimoji="1" lang="ja-JP" altLang="en-US" dirty="0"/>
          </a:p>
        </p:txBody>
      </p:sp>
      <p:sp>
        <p:nvSpPr>
          <p:cNvPr id="6" name="サブタイトル 4"/>
          <p:cNvSpPr txBox="1">
            <a:spLocks/>
          </p:cNvSpPr>
          <p:nvPr/>
        </p:nvSpPr>
        <p:spPr>
          <a:xfrm>
            <a:off x="838200" y="4328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9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5800" y="280159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/>
              <a:t>作成者</a:t>
            </a:r>
            <a:endParaRPr lang="en-US" altLang="ja-JP" b="1" dirty="0"/>
          </a:p>
          <a:p>
            <a:pPr algn="ctr"/>
            <a:r>
              <a:rPr lang="en-US" altLang="ja-JP" b="1" dirty="0" err="1"/>
              <a:t>Sereeyotin</a:t>
            </a:r>
            <a:r>
              <a:rPr lang="en-US" altLang="ja-JP" b="1" dirty="0"/>
              <a:t> </a:t>
            </a:r>
            <a:r>
              <a:rPr lang="en-US" altLang="ja-JP" b="1" dirty="0" err="1"/>
              <a:t>Punnatorn</a:t>
            </a:r>
            <a:endParaRPr lang="en-US" altLang="ja-JP" b="1" dirty="0"/>
          </a:p>
          <a:p>
            <a:pPr algn="ctr"/>
            <a:r>
              <a:rPr lang="en-US" altLang="ja-JP" b="1" dirty="0" err="1"/>
              <a:t>Krittanai</a:t>
            </a:r>
            <a:r>
              <a:rPr lang="ja-JP" altLang="en-US" b="1" dirty="0"/>
              <a:t> </a:t>
            </a:r>
            <a:r>
              <a:rPr lang="en-US" altLang="ja-JP" b="1" dirty="0" err="1"/>
              <a:t>Sririviyakul</a:t>
            </a:r>
            <a:endParaRPr lang="en-US" altLang="ja-JP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572000" y="52842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b="1" dirty="0"/>
              <a:t>技術開発本部第二技術部第二技術グループ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495550" y="40839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p7-8 図をまとめ、理由、目的を記載する</a:t>
            </a:r>
          </a:p>
          <a:p>
            <a:r>
              <a:rPr lang="ja-JP" altLang="en-US" dirty="0"/>
              <a:t>p18 - タイトルを作成</a:t>
            </a:r>
          </a:p>
          <a:p>
            <a:endParaRPr lang="ja-JP" altLang="en-US" dirty="0"/>
          </a:p>
          <a:p>
            <a:r>
              <a:rPr lang="ja-JP" altLang="en-US" dirty="0"/>
              <a:t>サーバ　－＞　サーバー</a:t>
            </a:r>
          </a:p>
        </p:txBody>
      </p:sp>
    </p:spTree>
    <p:extLst>
      <p:ext uri="{BB962C8B-B14F-4D97-AF65-F5344CB8AC3E}">
        <p14:creationId xmlns:p14="http://schemas.microsoft.com/office/powerpoint/2010/main" val="213013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運用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取得したスキル：地図データの構成にユーザの依頼に応じてスキーマやユーザなどという運用が行えるようになりました。</a:t>
            </a:r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772478" y="1342426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ユーザに地図開発作業を支えるため、地図データの構成を適切に変更し、</a:t>
            </a:r>
            <a:endParaRPr lang="en-US" altLang="ja-JP" b="1" dirty="0"/>
          </a:p>
          <a:p>
            <a:r>
              <a:rPr lang="ja-JP" altLang="en-US" b="1" dirty="0"/>
              <a:t>ユーザの依頼に応じてスキーマやユーザの必要な更新を行うという運用。</a:t>
            </a:r>
            <a:endParaRPr lang="en-US" altLang="ja-JP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772478" y="2140013"/>
            <a:ext cx="776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Keyaki</a:t>
            </a:r>
            <a:r>
              <a:rPr lang="ja-JP" altLang="en-US" b="1" dirty="0"/>
              <a:t>と</a:t>
            </a:r>
            <a:endParaRPr lang="en-US" altLang="ja-JP" b="1" dirty="0"/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382035" y="3408238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8417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運用と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Arc10.4.1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検証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59058" y="1458520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フィーチャクラス</a:t>
            </a:r>
            <a:endParaRPr lang="en-US" altLang="ja-JP" sz="1600" dirty="0"/>
          </a:p>
          <a:p>
            <a:r>
              <a:rPr lang="ja-JP" altLang="en-US" sz="1600" dirty="0"/>
              <a:t>テーブル新規作成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59058" y="2043295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バージョン対応・解除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90319" y="2043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游ゴシック 本文"/>
              </a:rPr>
              <a:t>統計情報更新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890319" y="1595976"/>
            <a:ext cx="2361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バージョンの作成</a:t>
            </a:r>
            <a:r>
              <a:rPr lang="en-US" altLang="ja-JP" sz="1600" dirty="0"/>
              <a:t>/</a:t>
            </a:r>
            <a:r>
              <a:rPr lang="ja-JP" altLang="en-US" sz="1600" dirty="0"/>
              <a:t>削除 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959058" y="2962875"/>
            <a:ext cx="2693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ドメイン追加・修正・削除 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959058" y="341830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フィールドの変更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890319" y="296287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列幅・型変更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90319" y="3423000"/>
            <a:ext cx="2973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Not Null</a:t>
            </a:r>
            <a:r>
              <a:rPr lang="ja-JP" altLang="en-US" sz="1600" dirty="0"/>
              <a:t>制約のフィールド追加 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59058" y="440983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ユーザ作成・削除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959058" y="4867910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表領域調整 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取得したスキル：新しい</a:t>
            </a:r>
            <a:r>
              <a:rPr lang="en-US" altLang="ja-JP" b="1" dirty="0"/>
              <a:t>Arc10.4.1</a:t>
            </a:r>
            <a:r>
              <a:rPr lang="ja-JP" altLang="en-US" b="1" dirty="0"/>
              <a:t>サーバーを構築した際、サーバーの機能が正常に動作できるかの検証方法と流れを把握しました。</a:t>
            </a:r>
            <a:endParaRPr lang="en-US" altLang="ja-JP" b="1" dirty="0"/>
          </a:p>
        </p:txBody>
      </p:sp>
      <p:sp>
        <p:nvSpPr>
          <p:cNvPr id="3" name="四角形: 上の 2 つの角を丸める 2"/>
          <p:cNvSpPr/>
          <p:nvPr/>
        </p:nvSpPr>
        <p:spPr>
          <a:xfrm rot="16200000">
            <a:off x="1031065" y="869859"/>
            <a:ext cx="1042573" cy="2129343"/>
          </a:xfrm>
          <a:prstGeom prst="round2Same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ja-JP" altLang="en-US" b="1" dirty="0"/>
              <a:t>通常運用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17024" y="1413243"/>
            <a:ext cx="6247186" cy="104257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2" name="四角形: 上の 2 つの角を丸める 21"/>
          <p:cNvSpPr/>
          <p:nvPr/>
        </p:nvSpPr>
        <p:spPr>
          <a:xfrm rot="16200000">
            <a:off x="1031066" y="2304942"/>
            <a:ext cx="1042573" cy="2129343"/>
          </a:xfrm>
          <a:prstGeom prst="round2Same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ja-JP" altLang="en-US" b="1" dirty="0"/>
              <a:t>　　 スキーマ変更　　　　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617025" y="2848326"/>
            <a:ext cx="6247185" cy="104257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25" name="四角形: 上の 2 つの角を丸める 24"/>
          <p:cNvSpPr/>
          <p:nvPr/>
        </p:nvSpPr>
        <p:spPr>
          <a:xfrm rot="16200000">
            <a:off x="1031066" y="3740024"/>
            <a:ext cx="1042573" cy="2129343"/>
          </a:xfrm>
          <a:prstGeom prst="round2Same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ja-JP" altLang="en-US" b="1" dirty="0"/>
              <a:t>    ユーザ管理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2617025" y="4283408"/>
            <a:ext cx="6247185" cy="10425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4" y="1670876"/>
            <a:ext cx="274223" cy="20566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4" y="2110583"/>
            <a:ext cx="274223" cy="20566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09" y="2109738"/>
            <a:ext cx="274223" cy="20566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09" y="1650785"/>
            <a:ext cx="274223" cy="205667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4" y="3016382"/>
            <a:ext cx="274223" cy="20566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3" y="3467257"/>
            <a:ext cx="274223" cy="20566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009" y="3480426"/>
            <a:ext cx="274223" cy="20566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69" y="3029318"/>
            <a:ext cx="274223" cy="205667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72" y="4465989"/>
            <a:ext cx="274223" cy="20566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2" y="4930123"/>
            <a:ext cx="274223" cy="205667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" y="1749888"/>
            <a:ext cx="492378" cy="369283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" y="3184971"/>
            <a:ext cx="492378" cy="369283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59" y="4620053"/>
            <a:ext cx="492378" cy="3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/>
          <p:cNvSpPr/>
          <p:nvPr/>
        </p:nvSpPr>
        <p:spPr>
          <a:xfrm>
            <a:off x="2686529" y="2115444"/>
            <a:ext cx="3790044" cy="3790044"/>
          </a:xfrm>
          <a:prstGeom prst="ellipse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71071" y="647252"/>
            <a:ext cx="4910331" cy="1026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IncrementP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では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もさることながら、システム管理も大切な作業である。</a:t>
            </a: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に関する作業を順調に行うために良いシステム管理は必須</a:t>
            </a:r>
            <a:r>
              <a:rPr lang="ja-JP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ja-JP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システム管理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6" y="2915812"/>
            <a:ext cx="837946" cy="12919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6" y="3194522"/>
            <a:ext cx="772411" cy="75438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71071" y="374885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505580" y="4297053"/>
            <a:ext cx="189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H/W</a:t>
            </a:r>
            <a:r>
              <a:rPr lang="ja-JP" altLang="en-US" b="1" dirty="0"/>
              <a:t>障害対応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786282" y="422762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/>
              <a:t>セキュリティー</a:t>
            </a:r>
            <a:endParaRPr lang="en-US" altLang="ja-JP" b="1" dirty="0"/>
          </a:p>
          <a:p>
            <a:pPr algn="ctr"/>
            <a:r>
              <a:rPr lang="ja-JP" altLang="en-US" b="1" dirty="0"/>
              <a:t>パッチ適用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383" y="3346983"/>
            <a:ext cx="716872" cy="565135"/>
          </a:xfrm>
          <a:prstGeom prst="rect">
            <a:avLst/>
          </a:prstGeom>
        </p:spPr>
      </p:pic>
      <p:pic>
        <p:nvPicPr>
          <p:cNvPr id="14" name="Picture 5" descr="http://www.foroffice.ru/upload/iblock/062/x3650_m3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292" y="3748856"/>
            <a:ext cx="1032553" cy="64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500" y="3492574"/>
            <a:ext cx="425883" cy="3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200" dirty="0"/>
              <a:t>障害を予防するセキュリティ安全のため、ファイル、プリンターサーバーなどに最新バージョンのパッチを適用して、正常に適用されたかどうか確認する。</a:t>
            </a:r>
            <a:endParaRPr lang="en-US" altLang="ja-JP" sz="2200" dirty="0"/>
          </a:p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セキュリティーパッチ適用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7" y="3197908"/>
            <a:ext cx="898811" cy="13857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85" y="3197910"/>
            <a:ext cx="898811" cy="13857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2" y="3197909"/>
            <a:ext cx="898811" cy="138574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36" y="3197909"/>
            <a:ext cx="898811" cy="13857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78" y="3197908"/>
            <a:ext cx="898811" cy="138574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3" y="3515664"/>
            <a:ext cx="828516" cy="80918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3" y="3515663"/>
            <a:ext cx="828516" cy="80918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43" y="3515663"/>
            <a:ext cx="828516" cy="80918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944157" y="4702966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プリンター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48690" y="4702966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57281" y="4702966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ライセンス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48690" y="5072298"/>
            <a:ext cx="13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サーバー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01887" y="2940945"/>
            <a:ext cx="3213463" cy="250068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サーバーリスト</a:t>
            </a:r>
            <a:endParaRPr kumimoji="1" lang="en-US" altLang="ja-JP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arc1031lm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ranka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tdc-wsus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homare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tdc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-dc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suruga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isaji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nerv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取得したスキル：サーバーリストを把握でき、パッチ適用方法とプロセス。</a:t>
            </a:r>
            <a:endParaRPr lang="en-US" altLang="ja-JP" b="1" dirty="0"/>
          </a:p>
          <a:p>
            <a:r>
              <a:rPr lang="en-US" altLang="ja-JP" b="1" dirty="0"/>
              <a:t>TDC</a:t>
            </a:r>
            <a:r>
              <a:rPr lang="ja-JP" altLang="en-US" b="1" dirty="0" err="1"/>
              <a:t>での</a:t>
            </a:r>
            <a:r>
              <a:rPr lang="ja-JP" altLang="en-US" b="1" dirty="0"/>
              <a:t>やり方を例にして</a:t>
            </a:r>
            <a:r>
              <a:rPr lang="en-US" altLang="ja-JP" b="1" dirty="0" err="1"/>
              <a:t>iPA</a:t>
            </a:r>
            <a:r>
              <a:rPr lang="ja-JP" altLang="en-US" b="1" dirty="0"/>
              <a:t>に適応する予定。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00318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サーバー</a:t>
            </a:r>
            <a:r>
              <a:rPr lang="ja-JP" altLang="en-US" sz="1800" dirty="0"/>
              <a:t>ハードウェアに障害が発生した時、習った対応の流れは</a:t>
            </a:r>
            <a:r>
              <a:rPr lang="en-US" altLang="ja-JP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1. </a:t>
            </a:r>
            <a:r>
              <a:rPr lang="ja-JP" altLang="en-US" sz="1400" dirty="0">
                <a:latin typeface="+mn-ea"/>
              </a:rPr>
              <a:t>障害状況を確認する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どんな部分に障害が発生したか確認する</a:t>
            </a:r>
          </a:p>
          <a:p>
            <a:pPr marL="0" indent="0">
              <a:buNone/>
            </a:pPr>
            <a:r>
              <a:rPr lang="en-US" altLang="ja-JP" sz="1400" dirty="0">
                <a:latin typeface="+mn-ea"/>
              </a:rPr>
              <a:t> 2. </a:t>
            </a:r>
            <a:r>
              <a:rPr lang="ja-JP" altLang="en-US" sz="1400" dirty="0">
                <a:latin typeface="+mn-ea"/>
              </a:rPr>
              <a:t>障害受付に連絡する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会社名、対象機器の詳細、障害内容を伝える。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　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ログや設定情報を収集し、ログファイルの転送等を行う。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     </a:t>
            </a:r>
            <a:r>
              <a:rPr lang="en-US" altLang="ja-JP" sz="1400" dirty="0">
                <a:latin typeface="+mn-ea"/>
              </a:rPr>
              <a:t>- </a:t>
            </a:r>
            <a:r>
              <a:rPr lang="ja-JP" altLang="en-US" sz="1400" dirty="0">
                <a:latin typeface="+mn-ea"/>
              </a:rPr>
              <a:t>パーツ交換・修理の日程調整を確認する。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3. </a:t>
            </a:r>
            <a:r>
              <a:rPr lang="ja-JP" altLang="en-US" sz="1400" dirty="0">
                <a:latin typeface="+mn-ea"/>
              </a:rPr>
              <a:t>作業員が会社に来て、サーバールームに案内して、作業の立会を行う。</a:t>
            </a:r>
          </a:p>
          <a:p>
            <a:pPr marL="0" indent="0">
              <a:buNone/>
            </a:pP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4. </a:t>
            </a:r>
            <a:r>
              <a:rPr lang="ja-JP" altLang="en-US" sz="1400" dirty="0">
                <a:latin typeface="+mn-ea"/>
              </a:rPr>
              <a:t>パーツ交換が終わり、作業報告を受ける。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H/W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障害対応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取得したスキル：障害が発生した時からパーツ交換・修理の終わりまでという流れを理解し、特に連絡先とのやり取りの流れを把握できました。</a:t>
            </a:r>
            <a:endParaRPr lang="en-US" altLang="ja-JP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05" y="2269780"/>
            <a:ext cx="1058016" cy="76265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40" y="3427917"/>
            <a:ext cx="1054281" cy="47794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05" y="4301342"/>
            <a:ext cx="1136469" cy="757063"/>
          </a:xfrm>
          <a:prstGeom prst="rect">
            <a:avLst/>
          </a:prstGeom>
        </p:spPr>
      </p:pic>
      <p:sp>
        <p:nvSpPr>
          <p:cNvPr id="24" name="矢印: 下 23"/>
          <p:cNvSpPr/>
          <p:nvPr/>
        </p:nvSpPr>
        <p:spPr>
          <a:xfrm>
            <a:off x="7361719" y="3032433"/>
            <a:ext cx="195976" cy="39548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/>
          <p:cNvSpPr/>
          <p:nvPr/>
        </p:nvSpPr>
        <p:spPr>
          <a:xfrm>
            <a:off x="7361719" y="3905858"/>
            <a:ext cx="195976" cy="34166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22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71071" y="647252"/>
            <a:ext cx="4910331" cy="1026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リリース作業</a:t>
            </a:r>
          </a:p>
        </p:txBody>
      </p:sp>
      <p:sp>
        <p:nvSpPr>
          <p:cNvPr id="2" name="正方形/長方形 1"/>
          <p:cNvSpPr/>
          <p:nvPr/>
        </p:nvSpPr>
        <p:spPr>
          <a:xfrm rot="2700000">
            <a:off x="2847828" y="2495332"/>
            <a:ext cx="3088811" cy="308881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38235" y="61943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注記作成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91986" y="23466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海ポリゴン作成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23284" y="422245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単国リリース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84497" y="430057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統合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変換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71684" y="37781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39" y="1371661"/>
            <a:ext cx="1234087" cy="846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71" y="5442674"/>
            <a:ext cx="1309824" cy="75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7" y="3181642"/>
            <a:ext cx="1354727" cy="11929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34" y="3329524"/>
            <a:ext cx="483380" cy="892930"/>
          </a:xfrm>
          <a:prstGeom prst="rect">
            <a:avLst/>
          </a:prstGeom>
        </p:spPr>
      </p:pic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3940888" y="606929"/>
            <a:ext cx="5117768" cy="102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IncrementP</a:t>
            </a:r>
            <a:r>
              <a:rPr lang="ja-JP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での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もっとも重要な作業。地図データをリリースする際に様々な準備とプロセスがあります。</a:t>
            </a:r>
            <a:endParaRPr lang="en-US" altLang="ja-JP" sz="1800" dirty="0"/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678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93371"/>
            <a:ext cx="7886700" cy="4783592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注記情報と海ポリゴンは元々マップデータ自体と別々である。そのため、地図に注記と海ポリゴン作成する必要がある。</a:t>
            </a:r>
            <a:endParaRPr lang="en-US" altLang="ja-JP" sz="2000" dirty="0"/>
          </a:p>
          <a:p>
            <a:r>
              <a:rPr lang="ja-JP" altLang="en-US" sz="2000" dirty="0"/>
              <a:t>その上、地図データは</a:t>
            </a:r>
            <a:r>
              <a:rPr lang="en-US" altLang="ja-JP" sz="2000" dirty="0"/>
              <a:t>SDE</a:t>
            </a:r>
            <a:r>
              <a:rPr lang="ja-JP" altLang="en-US" sz="2000" dirty="0"/>
              <a:t>に格納しているがお客さんの格納</a:t>
            </a:r>
            <a:r>
              <a:rPr lang="en-US" altLang="ja-JP" sz="2000" dirty="0"/>
              <a:t>DB</a:t>
            </a:r>
            <a:r>
              <a:rPr lang="ja-JP" altLang="en-US" sz="2000" dirty="0"/>
              <a:t>は別の構成であり、引き渡す前に</a:t>
            </a:r>
            <a:r>
              <a:rPr lang="en-US" altLang="ja-JP" sz="2000" dirty="0"/>
              <a:t>PostgreSQL</a:t>
            </a:r>
            <a:r>
              <a:rPr lang="ja-JP" altLang="en-US" sz="2000" dirty="0"/>
              <a:t>に変換する必要がある。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kumimoji="1" lang="en-US" altLang="ja-JP" sz="2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リリース作業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2059576" y="2953355"/>
            <a:ext cx="479406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u="sng" dirty="0"/>
              <a:t>作業内容</a:t>
            </a:r>
            <a:endParaRPr lang="en-US" altLang="ja-JP" sz="2000" b="1" u="sng" dirty="0"/>
          </a:p>
          <a:p>
            <a:endParaRPr lang="en-US" altLang="ja-JP" sz="1000" b="1" u="sng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データ制作完了票で必要な情報や作業順番を確認する。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設定ファイルに設定内容を変更する（対象　国、作成モード）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バッチを実行する。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結果を手順通り一致するか確認する。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816022" y="5530632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取得したスキル：リリース作業の全貌を理解して、プロセス、バッチ実行方法、検証方法を取得する。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9089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/>
              <a:t>目的</a:t>
            </a:r>
            <a:endParaRPr lang="en-US" altLang="ja-JP" sz="2800" dirty="0"/>
          </a:p>
          <a:p>
            <a:pPr marL="0" indent="0">
              <a:buNone/>
            </a:pPr>
            <a:br>
              <a:rPr lang="en-US" altLang="ja-JP" sz="2800" dirty="0"/>
            </a:br>
            <a:r>
              <a:rPr lang="en-US" altLang="ja-JP" sz="2800" dirty="0"/>
              <a:t>[</a:t>
            </a:r>
            <a:r>
              <a:rPr lang="ja-JP" altLang="en-US" sz="2800" dirty="0">
                <a:solidFill>
                  <a:srgbClr val="C00000"/>
                </a:solidFill>
              </a:rPr>
              <a:t>最初</a:t>
            </a:r>
            <a:r>
              <a:rPr lang="en-US" altLang="ja-JP" sz="2800" dirty="0"/>
              <a:t>] 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⇒　</a:t>
            </a:r>
            <a:r>
              <a:rPr lang="en-US" altLang="ja-JP" dirty="0"/>
              <a:t>iPA</a:t>
            </a:r>
            <a:r>
              <a:rPr lang="ja-JP" altLang="en-US" dirty="0"/>
              <a:t>の依頼できていないツール対応</a:t>
            </a: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[</a:t>
            </a:r>
            <a:r>
              <a:rPr lang="ja-JP" altLang="en-US" sz="2800" dirty="0">
                <a:solidFill>
                  <a:srgbClr val="C00000"/>
                </a:solidFill>
              </a:rPr>
              <a:t>将来</a:t>
            </a:r>
            <a:r>
              <a:rPr lang="en-US" altLang="ja-JP" sz="2800" dirty="0"/>
              <a:t>]</a:t>
            </a:r>
          </a:p>
          <a:p>
            <a:pPr marL="0" indent="0">
              <a:buNone/>
            </a:pPr>
            <a:r>
              <a:rPr lang="en-US" altLang="ja-JP" sz="2400" dirty="0"/>
              <a:t>   </a:t>
            </a:r>
            <a:r>
              <a:rPr lang="ja-JP" altLang="en-US" dirty="0"/>
              <a:t>⇒　</a:t>
            </a:r>
            <a:r>
              <a:rPr lang="en-US" altLang="ja-JP" dirty="0"/>
              <a:t>TDC</a:t>
            </a:r>
            <a:r>
              <a:rPr lang="ja-JP" altLang="en-US" dirty="0"/>
              <a:t>から依頼してもらう開発対応</a:t>
            </a:r>
            <a:endParaRPr lang="en-US" altLang="ja-JP" sz="2400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プログラミング学習</a:t>
            </a:r>
          </a:p>
        </p:txBody>
      </p:sp>
    </p:spTree>
    <p:extLst>
      <p:ext uri="{BB962C8B-B14F-4D97-AF65-F5344CB8AC3E}">
        <p14:creationId xmlns:p14="http://schemas.microsoft.com/office/powerpoint/2010/main" val="101781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-203200" y="0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習ったこと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06730" y="1564640"/>
            <a:ext cx="8169910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コーディング規約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⇒</a:t>
            </a:r>
            <a:r>
              <a:rPr lang="en-US" altLang="ja-JP" dirty="0"/>
              <a:t>	</a:t>
            </a:r>
            <a:r>
              <a:rPr lang="en-US" altLang="ja-JP" sz="2400" dirty="0"/>
              <a:t>Review board</a:t>
            </a:r>
            <a:r>
              <a:rPr lang="ja-JP" altLang="en-US" sz="2400" dirty="0"/>
              <a:t>に皆さんの指摘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開発ツール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　 ⇒</a:t>
            </a:r>
            <a:r>
              <a:rPr lang="en-US" altLang="ja-JP" sz="2400" dirty="0"/>
              <a:t>	</a:t>
            </a:r>
            <a:r>
              <a:rPr lang="ja-JP" altLang="en-US" sz="2400" dirty="0"/>
              <a:t>ライブラリ</a:t>
            </a:r>
            <a:r>
              <a:rPr lang="en-US" altLang="ja-JP" sz="2400" dirty="0"/>
              <a:t>(ArcObject, sindy)</a:t>
            </a:r>
            <a:r>
              <a:rPr lang="ja-JP" altLang="en-US" sz="2400" dirty="0" err="1"/>
              <a:t>、</a:t>
            </a:r>
            <a:r>
              <a:rPr lang="ja-JP" altLang="en-US" sz="2400" dirty="0"/>
              <a:t>ソース管理</a:t>
            </a:r>
            <a:r>
              <a:rPr lang="en-US" altLang="ja-JP" sz="2400" dirty="0"/>
              <a:t>(SVN)</a:t>
            </a:r>
          </a:p>
          <a:p>
            <a:pPr marL="0" indent="0">
              <a:buNone/>
            </a:pPr>
            <a:r>
              <a:rPr lang="ja-JP" altLang="en-US" sz="2400" dirty="0"/>
              <a:t>　　　エディター</a:t>
            </a:r>
            <a:r>
              <a:rPr lang="en-US" altLang="ja-JP" sz="2400" dirty="0"/>
              <a:t>(Visual studio)</a:t>
            </a:r>
            <a:r>
              <a:rPr lang="ja-JP" altLang="en-US" sz="2400" dirty="0"/>
              <a:t> 　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dirty="0"/>
              <a:t>開発フロー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600" dirty="0"/>
              <a:t> ⇒ </a:t>
            </a:r>
            <a:r>
              <a:rPr lang="en-US" altLang="ja-JP" sz="2000" dirty="0"/>
              <a:t>	</a:t>
            </a:r>
            <a:r>
              <a:rPr lang="ja-JP" altLang="en-US" sz="2000" dirty="0"/>
              <a:t>要件定義書</a:t>
            </a:r>
            <a:r>
              <a:rPr lang="ja-JP" altLang="en-US" sz="2000" dirty="0">
                <a:solidFill>
                  <a:srgbClr val="C00000"/>
                </a:solidFill>
              </a:rPr>
              <a:t>⇒</a:t>
            </a:r>
            <a:r>
              <a:rPr lang="ja-JP" altLang="en-US" sz="2000" dirty="0"/>
              <a:t>コーディング</a:t>
            </a:r>
            <a:r>
              <a:rPr lang="ja-JP" altLang="en-US" sz="2000" dirty="0">
                <a:solidFill>
                  <a:srgbClr val="C00000"/>
                </a:solidFill>
              </a:rPr>
              <a:t>⇒</a:t>
            </a:r>
            <a:r>
              <a:rPr lang="ja-JP" altLang="en-US" sz="2000" dirty="0"/>
              <a:t>検証記録</a:t>
            </a:r>
            <a:r>
              <a:rPr lang="ja-JP" altLang="en-US" sz="2000" dirty="0">
                <a:solidFill>
                  <a:srgbClr val="C00000"/>
                </a:solidFill>
              </a:rPr>
              <a:t>⇒</a:t>
            </a:r>
            <a:r>
              <a:rPr lang="ja-JP" altLang="en-US" sz="2000" dirty="0"/>
              <a:t>ソフトウェア開発文書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1800" dirty="0"/>
              <a:t>        </a:t>
            </a:r>
            <a:endParaRPr lang="en-US" altLang="ja-JP" sz="1800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4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050" y="1795462"/>
            <a:ext cx="7886700" cy="4351338"/>
          </a:xfrm>
        </p:spPr>
        <p:txBody>
          <a:bodyPr/>
          <a:lstStyle/>
          <a:p>
            <a:r>
              <a:rPr lang="ja-JP" altLang="en-US" dirty="0"/>
              <a:t>統合</a:t>
            </a:r>
            <a:r>
              <a:rPr lang="en-US" altLang="ja-JP" dirty="0"/>
              <a:t>DB</a:t>
            </a:r>
            <a:r>
              <a:rPr lang="ja-JP" altLang="en-US" dirty="0"/>
              <a:t>スクリプトバッチ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⇒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単国リリースツールから</a:t>
            </a:r>
            <a:r>
              <a:rPr lang="ja-JP" altLang="en-US" sz="2400" dirty="0"/>
              <a:t>更新したツールです。ただ一回実行して全ての</a:t>
            </a:r>
            <a:r>
              <a:rPr lang="en-US" altLang="ja-JP" sz="2400" dirty="0"/>
              <a:t>ASEAN</a:t>
            </a:r>
            <a:r>
              <a:rPr lang="ja-JP" altLang="en-US" sz="2400" dirty="0"/>
              <a:t>各国を変換できる</a:t>
            </a:r>
            <a:endParaRPr lang="en-US" altLang="ja-JP" sz="2400" dirty="0"/>
          </a:p>
          <a:p>
            <a:endParaRPr lang="en-US" altLang="ja-JP" dirty="0"/>
          </a:p>
          <a:p>
            <a:r>
              <a:rPr lang="en-US" altLang="ja-JP" dirty="0"/>
              <a:t>PostGIS</a:t>
            </a:r>
            <a:r>
              <a:rPr lang="ja-JP" altLang="en-US" dirty="0"/>
              <a:t>カウントツール</a:t>
            </a:r>
            <a:r>
              <a:rPr lang="en-US" altLang="ja-JP" dirty="0"/>
              <a:t>(SiNDY-u)</a:t>
            </a:r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400" dirty="0"/>
              <a:t>⇒　指定したポリゴン単位で</a:t>
            </a:r>
            <a:r>
              <a:rPr lang="en-US" altLang="ja-JP" sz="2400" dirty="0"/>
              <a:t>MapFan DB(EGG)</a:t>
            </a:r>
            <a:r>
              <a:rPr lang="ja-JP" altLang="en-US" sz="2400" dirty="0"/>
              <a:t>のカウントを作成できるツール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本番開発</a:t>
            </a:r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rgbClr val="70AD4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5" y="5931305"/>
                <a:ext cx="6442883" cy="376558"/>
                <a:chOff x="887945" y="6719871"/>
                <a:chExt cx="6442883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5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PH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21349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7709" y="2785510"/>
            <a:ext cx="2110211" cy="60379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407920" y="2785510"/>
            <a:ext cx="2051989" cy="603794"/>
          </a:xfrm>
          <a:prstGeom prst="rect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459909" y="2785510"/>
            <a:ext cx="2077113" cy="603794"/>
          </a:xfrm>
          <a:prstGeom prst="rect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537022" y="2785510"/>
            <a:ext cx="2110211" cy="603794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その他</a:t>
            </a:r>
          </a:p>
        </p:txBody>
      </p:sp>
      <p:sp>
        <p:nvSpPr>
          <p:cNvPr id="5" name="TextBox 21"/>
          <p:cNvSpPr txBox="1"/>
          <p:nvPr/>
        </p:nvSpPr>
        <p:spPr>
          <a:xfrm>
            <a:off x="1982232" y="3850760"/>
            <a:ext cx="229258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バージョニング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海外地図について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SiNDY</a:t>
            </a:r>
            <a:r>
              <a:rPr lang="ja-JP" altLang="en-US" sz="1600" dirty="0"/>
              <a:t>概要</a:t>
            </a:r>
            <a:endParaRPr lang="en-PH" sz="1600" dirty="0"/>
          </a:p>
        </p:txBody>
      </p:sp>
      <p:sp>
        <p:nvSpPr>
          <p:cNvPr id="6" name="TextBox 22"/>
          <p:cNvSpPr txBox="1"/>
          <p:nvPr/>
        </p:nvSpPr>
        <p:spPr>
          <a:xfrm>
            <a:off x="4734498" y="3850760"/>
            <a:ext cx="2293457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SQL, Linux, Oracle</a:t>
            </a:r>
            <a:endParaRPr lang="en-PH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ArcGIS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6585498" y="1712450"/>
            <a:ext cx="2390722" cy="67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月次情シス連絡会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週次</a:t>
            </a:r>
            <a:r>
              <a:rPr lang="en-PH" altLang="ja-JP" sz="1600" dirty="0"/>
              <a:t>PIP</a:t>
            </a:r>
            <a:r>
              <a:rPr lang="ja-JP" altLang="en-US" sz="1600" dirty="0"/>
              <a:t>進捗会議</a:t>
            </a:r>
            <a:endParaRPr lang="en-US" altLang="ja-JP" sz="1600" dirty="0"/>
          </a:p>
        </p:txBody>
      </p:sp>
      <p:cxnSp>
        <p:nvCxnSpPr>
          <p:cNvPr id="8" name="Straight Connector 33"/>
          <p:cNvCxnSpPr/>
          <p:nvPr/>
        </p:nvCxnSpPr>
        <p:spPr>
          <a:xfrm flipV="1">
            <a:off x="4890212" y="3419316"/>
            <a:ext cx="0" cy="43144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4"/>
          <p:cNvCxnSpPr/>
          <p:nvPr/>
        </p:nvCxnSpPr>
        <p:spPr>
          <a:xfrm flipV="1">
            <a:off x="4031859" y="3419317"/>
            <a:ext cx="0" cy="43144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5"/>
          <p:cNvCxnSpPr/>
          <p:nvPr/>
        </p:nvCxnSpPr>
        <p:spPr>
          <a:xfrm>
            <a:off x="6816584" y="2391908"/>
            <a:ext cx="0" cy="36297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947525" y="2895515"/>
            <a:ext cx="7049571" cy="376558"/>
            <a:chOff x="947987" y="6719870"/>
            <a:chExt cx="7049571" cy="376558"/>
          </a:xfrm>
        </p:grpSpPr>
        <p:sp>
          <p:nvSpPr>
            <p:cNvPr id="17" name="TextBox 36"/>
            <p:cNvSpPr txBox="1"/>
            <p:nvPr/>
          </p:nvSpPr>
          <p:spPr>
            <a:xfrm>
              <a:off x="947987" y="6727096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一般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2941233" y="6727096"/>
              <a:ext cx="997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勉強会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9" name="TextBox 39"/>
            <p:cNvSpPr txBox="1"/>
            <p:nvPr/>
          </p:nvSpPr>
          <p:spPr>
            <a:xfrm>
              <a:off x="5093958" y="6719870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課題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0" name="TextBox 40"/>
            <p:cNvSpPr txBox="1"/>
            <p:nvPr/>
          </p:nvSpPr>
          <p:spPr>
            <a:xfrm>
              <a:off x="7187620" y="6719870"/>
              <a:ext cx="80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会議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97709" y="1712450"/>
            <a:ext cx="2228022" cy="677108"/>
          </a:xfrm>
          <a:prstGeom prst="rect">
            <a:avLst/>
          </a:prstGeom>
          <a:solidFill>
            <a:srgbClr val="FFD9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メール確認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週次報告記入</a:t>
            </a:r>
            <a:endParaRPr lang="en-PH" sz="1600" dirty="0"/>
          </a:p>
        </p:txBody>
      </p:sp>
      <p:cxnSp>
        <p:nvCxnSpPr>
          <p:cNvPr id="22" name="Straight Connector 34"/>
          <p:cNvCxnSpPr/>
          <p:nvPr/>
        </p:nvCxnSpPr>
        <p:spPr>
          <a:xfrm>
            <a:off x="2212280" y="2391908"/>
            <a:ext cx="0" cy="362974"/>
          </a:xfrm>
          <a:prstGeom prst="line">
            <a:avLst/>
          </a:prstGeom>
          <a:ln w="38100">
            <a:solidFill>
              <a:srgbClr val="FFD966"/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 txBox="1">
            <a:spLocks/>
          </p:cNvSpPr>
          <p:nvPr/>
        </p:nvSpPr>
        <p:spPr>
          <a:xfrm>
            <a:off x="1235320" y="5190457"/>
            <a:ext cx="676177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業務スキル取得：企業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部署の文化、基礎強化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日常の作業管理</a:t>
            </a:r>
          </a:p>
        </p:txBody>
      </p:sp>
    </p:spTree>
    <p:extLst>
      <p:ext uri="{BB962C8B-B14F-4D97-AF65-F5344CB8AC3E}">
        <p14:creationId xmlns:p14="http://schemas.microsoft.com/office/powerpoint/2010/main" val="320870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6"/>
            <a:ext cx="5695009" cy="1017531"/>
            <a:chOff x="297702" y="2785511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34" y="2785512"/>
              <a:ext cx="1767155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82" y="2978960"/>
              <a:ext cx="29200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02" y="2785511"/>
              <a:ext cx="7032659" cy="603795"/>
              <a:chOff x="298164" y="5821300"/>
              <a:chExt cx="7032659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06" y="5821300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34" y="5821300"/>
                <a:ext cx="2071904" cy="603794"/>
              </a:xfrm>
              <a:prstGeom prst="homePlate">
                <a:avLst/>
              </a:prstGeom>
              <a:solidFill>
                <a:srgbClr val="ED7D3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35" y="5821300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64" y="5821301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38" y="5931304"/>
                <a:ext cx="6442885" cy="376559"/>
                <a:chOff x="887938" y="6719870"/>
                <a:chExt cx="6442885" cy="376559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38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1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2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3" y="6719870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05</a:t>
                  </a:r>
                  <a:endParaRPr lang="en-PH" dirty="0"/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68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ja-JP"/>
              </a:defPPr>
              <a:lvl1pPr algn="ctr">
                <a:defRPr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dirty="0"/>
                <a:t>04</a:t>
              </a:r>
              <a:endParaRPr lang="en-PH" dirty="0"/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47262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/>
          <p:nvPr>
            <p:extLst/>
          </p:nvPr>
        </p:nvGraphicFramePr>
        <p:xfrm>
          <a:off x="1574800" y="14097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自己評価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37031" y="1024979"/>
            <a:ext cx="2584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ヶ月間の自己評価</a:t>
            </a: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62064" y="243839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60287" y="2592286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42650" y="243839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9515" y="259228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553690" y="5685129"/>
            <a:ext cx="6138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入社前の全体的な能力はただ基本だけですが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現在はそれぞれ作業の</a:t>
            </a:r>
            <a:r>
              <a:rPr lang="ja-JP" altLang="en-US" sz="2000" b="1" dirty="0">
                <a:solidFill>
                  <a:srgbClr val="C00000"/>
                </a:solidFill>
              </a:rPr>
              <a:t>運用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や</a:t>
            </a:r>
            <a:r>
              <a:rPr lang="ja-JP" altLang="en-US" sz="2000" b="1" dirty="0">
                <a:solidFill>
                  <a:srgbClr val="C00000"/>
                </a:solidFill>
              </a:rPr>
              <a:t>操作知識</a:t>
            </a:r>
            <a:r>
              <a:rPr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を取得しました</a:t>
            </a:r>
            <a:endParaRPr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40860" y="2284509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10088" y="228450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96496" y="2900063"/>
            <a:ext cx="4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65724" y="3554404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graphicFrame>
        <p:nvGraphicFramePr>
          <p:cNvPr id="25" name="グラフ 24"/>
          <p:cNvGraphicFramePr/>
          <p:nvPr>
            <p:extLst/>
          </p:nvPr>
        </p:nvGraphicFramePr>
        <p:xfrm>
          <a:off x="1574800" y="143838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686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成果</a:t>
            </a:r>
          </a:p>
        </p:txBody>
      </p:sp>
      <p:sp>
        <p:nvSpPr>
          <p:cNvPr id="2" name="四角形: 角を丸くする 1"/>
          <p:cNvSpPr/>
          <p:nvPr/>
        </p:nvSpPr>
        <p:spPr>
          <a:xfrm>
            <a:off x="1332412" y="2116183"/>
            <a:ext cx="6670766" cy="398852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" y="1324246"/>
            <a:ext cx="1583873" cy="1583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8" y="3233600"/>
            <a:ext cx="1073332" cy="107333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11" b="100000" l="0" r="100000">
                        <a14:foregroundMark x1="74222" y1="58667" x2="74222" y2="58667"/>
                        <a14:foregroundMark x1="69778" y1="52000" x2="69778" y2="52000"/>
                        <a14:foregroundMark x1="67556" y1="60444" x2="67556" y2="60444"/>
                        <a14:foregroundMark x1="66667" y1="67556" x2="66667" y2="67556"/>
                        <a14:foregroundMark x1="28000" y1="28000" x2="28000" y2="28000"/>
                        <a14:foregroundMark x1="64889" y1="36000" x2="64889" y2="36000"/>
                        <a14:foregroundMark x1="73333" y1="36000" x2="73333" y2="36000"/>
                        <a14:foregroundMark x1="38667" y1="38667" x2="38667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5" y="4849041"/>
            <a:ext cx="1436371" cy="1436371"/>
          </a:xfrm>
          <a:prstGeom prst="rect">
            <a:avLst/>
          </a:prstGeom>
        </p:spPr>
      </p:pic>
      <p:sp>
        <p:nvSpPr>
          <p:cNvPr id="14" name="矢印: 下 13"/>
          <p:cNvSpPr/>
          <p:nvPr/>
        </p:nvSpPr>
        <p:spPr>
          <a:xfrm>
            <a:off x="795746" y="2808877"/>
            <a:ext cx="211726" cy="42472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61250" y1="33750" x2="65000" y2="40000"/>
                        <a14:foregroundMark x1="70000" y1="17500" x2="70000" y2="17500"/>
                        <a14:foregroundMark x1="77500" y1="12500" x2="77500" y2="12500"/>
                        <a14:foregroundMark x1="31250" y1="25000" x2="31250" y2="25000"/>
                        <a14:foregroundMark x1="18750" y1="22500" x2="18750" y2="22500"/>
                        <a14:foregroundMark x1="10000" y1="23750" x2="10000" y2="23750"/>
                        <a14:foregroundMark x1="51250" y1="88750" x2="51250" y2="88750"/>
                        <a14:foregroundMark x1="67500" y1="90000" x2="67500" y2="90000"/>
                        <a14:foregroundMark x1="75000" y1="88750" x2="75000" y2="88750"/>
                        <a14:foregroundMark x1="88750" y1="88750" x2="88750" y2="88750"/>
                        <a14:foregroundMark x1="32500" y1="90000" x2="32500" y2="90000"/>
                        <a14:foregroundMark x1="45000" y1="88750" x2="45000" y2="88750"/>
                        <a14:foregroundMark x1="5000" y1="91250" x2="5000" y2="91250"/>
                        <a14:foregroundMark x1="23750" y1="45000" x2="23750" y2="45000"/>
                        <a14:foregroundMark x1="10000" y1="30000" x2="11250" y2="35000"/>
                        <a14:foregroundMark x1="32500" y1="36250" x2="32500" y2="36250"/>
                        <a14:foregroundMark x1="13750" y1="40000" x2="13750" y2="40000"/>
                        <a14:foregroundMark x1="13750" y1="73750" x2="13750" y2="73750"/>
                        <a14:foregroundMark x1="18750" y1="42500" x2="18750" y2="42500"/>
                        <a14:foregroundMark x1="76250" y1="68750" x2="76250" y2="68750"/>
                        <a14:backgroundMark x1="18750" y1="28750" x2="18750" y2="28750"/>
                        <a14:backgroundMark x1="23750" y1="28750" x2="17500" y2="37500"/>
                        <a14:backgroundMark x1="10000" y1="97500" x2="10000" y2="97500"/>
                        <a14:backgroundMark x1="21250" y1="77500" x2="21250" y2="77500"/>
                        <a14:backgroundMark x1="70000" y1="75000" x2="70000" y2="75000"/>
                        <a14:backgroundMark x1="47500" y1="90000" x2="47500" y2="90000"/>
                        <a14:backgroundMark x1="5000" y1="67500" x2="5000" y2="67500"/>
                        <a14:backgroundMark x1="5000" y1="48750" x2="5000" y2="48750"/>
                        <a14:backgroundMark x1="28750" y1="30000" x2="28750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23" y="5089958"/>
            <a:ext cx="1058020" cy="105802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32" y="1623061"/>
            <a:ext cx="2392680" cy="1004926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2959635" y="384883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開発・作成したもの</a:t>
            </a:r>
            <a:endParaRPr lang="en-US" altLang="ja-JP" sz="28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1976846" y="2710409"/>
            <a:ext cx="2081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統合</a:t>
            </a:r>
            <a:r>
              <a:rPr lang="en-US" altLang="ja-JP" dirty="0"/>
              <a:t>DB</a:t>
            </a:r>
            <a:r>
              <a:rPr lang="ja-JP" altLang="en-US" dirty="0"/>
              <a:t>変換バッチ英語版の資料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976846" y="4840827"/>
            <a:ext cx="2400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サーバ環境構築</a:t>
            </a:r>
            <a:endParaRPr lang="en-US" altLang="ja-JP" dirty="0"/>
          </a:p>
          <a:p>
            <a:r>
              <a:rPr lang="ja-JP" altLang="en-US" dirty="0"/>
              <a:t>設定ツール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640550" y="4840826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/>
              <a:t>iPA</a:t>
            </a:r>
            <a:r>
              <a:rPr lang="ja-JP" altLang="en-US" dirty="0"/>
              <a:t>へ</a:t>
            </a:r>
            <a:endParaRPr lang="en-US" altLang="ja-JP" dirty="0"/>
          </a:p>
          <a:p>
            <a:pPr algn="r"/>
            <a:r>
              <a:rPr lang="en-US" altLang="ja-JP" dirty="0" err="1"/>
              <a:t>Pukiwiki</a:t>
            </a:r>
            <a:r>
              <a:rPr lang="ja-JP" altLang="en-US" dirty="0" err="1"/>
              <a:t>での</a:t>
            </a:r>
            <a:r>
              <a:rPr lang="ja-JP" altLang="en-US" dirty="0"/>
              <a:t>資料まとめ</a:t>
            </a:r>
            <a:endParaRPr lang="en-US" altLang="ja-JP" dirty="0"/>
          </a:p>
        </p:txBody>
      </p:sp>
      <p:sp>
        <p:nvSpPr>
          <p:cNvPr id="21" name="正方形/長方形 20"/>
          <p:cNvSpPr/>
          <p:nvPr/>
        </p:nvSpPr>
        <p:spPr>
          <a:xfrm>
            <a:off x="5478273" y="2700455"/>
            <a:ext cx="1717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/>
              <a:t>TDC</a:t>
            </a:r>
            <a:r>
              <a:rPr lang="ja-JP" altLang="en-US" dirty="0" err="1"/>
              <a:t>での</a:t>
            </a:r>
            <a:r>
              <a:rPr lang="ja-JP" altLang="en-US" dirty="0"/>
              <a:t>やり方</a:t>
            </a:r>
            <a:endParaRPr lang="en-US" altLang="ja-JP" dirty="0"/>
          </a:p>
          <a:p>
            <a:pPr algn="r"/>
            <a:r>
              <a:rPr lang="ja-JP" altLang="en-US" dirty="0"/>
              <a:t>企業文化</a:t>
            </a:r>
            <a:r>
              <a:rPr lang="en-US" altLang="ja-JP" dirty="0"/>
              <a:t> </a:t>
            </a:r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3940888" y="606929"/>
            <a:ext cx="5117768" cy="102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詳細</a:t>
            </a:r>
            <a:endParaRPr lang="en-US" altLang="ja-JP" sz="1800" dirty="0"/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436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統合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変換バッチ</a:t>
            </a: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6417579" y="3190256"/>
            <a:ext cx="1610686" cy="7466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PostgreSQL</a:t>
            </a:r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899021" y="3190256"/>
            <a:ext cx="1610686" cy="7466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SDE</a:t>
            </a:r>
            <a:endParaRPr kumimoji="1" lang="ja-JP" altLang="en-US" dirty="0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40155" y="3190256"/>
            <a:ext cx="1820411" cy="7466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Tool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1" idx="4"/>
            <a:endCxn id="12" idx="1"/>
          </p:cNvCxnSpPr>
          <p:nvPr/>
        </p:nvCxnSpPr>
        <p:spPr>
          <a:xfrm>
            <a:off x="2509707" y="3563566"/>
            <a:ext cx="1030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3"/>
            <a:endCxn id="9" idx="2"/>
          </p:cNvCxnSpPr>
          <p:nvPr/>
        </p:nvCxnSpPr>
        <p:spPr>
          <a:xfrm>
            <a:off x="5360566" y="3563566"/>
            <a:ext cx="1057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96287" y="4687616"/>
            <a:ext cx="750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単国リリース作業で習った知識と経験を用いて、単国リリースを基にして統合</a:t>
            </a:r>
            <a:r>
              <a:rPr lang="en-US" altLang="ja-JP" sz="1600" dirty="0"/>
              <a:t>DB</a:t>
            </a:r>
            <a:r>
              <a:rPr lang="ja-JP" altLang="en-US" sz="1600" dirty="0"/>
              <a:t>変換バッチを開発する。このバッチ一回実行するだけで全ての</a:t>
            </a:r>
            <a:r>
              <a:rPr lang="en-US" altLang="ja-JP" sz="1600" dirty="0"/>
              <a:t>ASEAN</a:t>
            </a:r>
            <a:r>
              <a:rPr lang="ja-JP" altLang="en-US" sz="1600" dirty="0"/>
              <a:t>各国を変換できて、前より一段と便利になる。</a:t>
            </a:r>
            <a:endParaRPr lang="en-US" altLang="ja-JP" sz="1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6" y="2715487"/>
            <a:ext cx="1926146" cy="169615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96287" y="1529290"/>
            <a:ext cx="750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収集した地図データは</a:t>
            </a:r>
            <a:r>
              <a:rPr lang="en-US" altLang="ja-JP" sz="1600" dirty="0"/>
              <a:t>SDE</a:t>
            </a:r>
            <a:r>
              <a:rPr lang="ja-JP" altLang="en-US" sz="1600" dirty="0"/>
              <a:t>に格納するためお客さんに提出の際</a:t>
            </a:r>
            <a:r>
              <a:rPr lang="en-US" altLang="ja-JP" sz="1600" dirty="0"/>
              <a:t>PostgreSQL</a:t>
            </a:r>
            <a:r>
              <a:rPr lang="ja-JP" altLang="en-US" sz="1600" dirty="0"/>
              <a:t>という一般的なデータ形式に変換する必要がある。しかし、元の手段は国を一つずつ変換して何回も繰り返し、非常に時間が掛かる。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2542" y="5737526"/>
            <a:ext cx="663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できること：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単国リリース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b="1" dirty="0"/>
              <a:t>⇒ </a:t>
            </a:r>
            <a:r>
              <a:rPr lang="en-US" altLang="ja-JP" b="1" dirty="0"/>
              <a:t> </a:t>
            </a:r>
            <a:r>
              <a:rPr kumimoji="1" lang="ja-JP" altLang="en-US" b="1" dirty="0"/>
              <a:t>作ったもの：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統合</a:t>
            </a:r>
            <a:r>
              <a:rPr kumimoji="1" lang="en-US" altLang="ja-JP" b="1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変換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バッチ</a:t>
            </a:r>
          </a:p>
        </p:txBody>
      </p:sp>
    </p:spTree>
    <p:extLst>
      <p:ext uri="{BB962C8B-B14F-4D97-AF65-F5344CB8AC3E}">
        <p14:creationId xmlns:p14="http://schemas.microsoft.com/office/powerpoint/2010/main" val="10443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0.60243 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英語版資料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注記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統合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の制作完了票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2955058"/>
            <a:ext cx="3967990" cy="190394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3613418"/>
            <a:ext cx="3967990" cy="190829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566254" y="1631619"/>
            <a:ext cx="73739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データ作成完了票とは作業を行う際の手順であり、全ての確認合否を判断標準を確定する資料である。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リリース作業によって資料の内容がよく理解できた上で、</a:t>
            </a:r>
            <a:r>
              <a:rPr lang="en-US" altLang="ja-JP" sz="1600" dirty="0" err="1"/>
              <a:t>iPA</a:t>
            </a:r>
            <a:r>
              <a:rPr lang="ja-JP" altLang="en-US" sz="1600" dirty="0"/>
              <a:t>に備えて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資料内容を修正しながら英語に翻訳する。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英訳した資料は統合</a:t>
            </a:r>
            <a:r>
              <a:rPr lang="en-US" altLang="ja-JP" sz="1600" dirty="0"/>
              <a:t>DB</a:t>
            </a:r>
            <a:r>
              <a:rPr lang="ja-JP" altLang="en-US" sz="1600" dirty="0"/>
              <a:t>変換、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海ポリゴンと注記作成の作成完了票。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コネクタ: 曲線 2"/>
          <p:cNvCxnSpPr>
            <a:endCxn id="8" idx="0"/>
          </p:cNvCxnSpPr>
          <p:nvPr/>
        </p:nvCxnSpPr>
        <p:spPr>
          <a:xfrm>
            <a:off x="4253216" y="2955058"/>
            <a:ext cx="2420221" cy="658360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75169" y="5761161"/>
            <a:ext cx="71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理解したこと：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リリース作業内容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英語版資料</a:t>
            </a:r>
          </a:p>
        </p:txBody>
      </p:sp>
    </p:spTree>
    <p:extLst>
      <p:ext uri="{BB962C8B-B14F-4D97-AF65-F5344CB8AC3E}">
        <p14:creationId xmlns:p14="http://schemas.microsoft.com/office/powerpoint/2010/main" val="51557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55901"/>
            <a:ext cx="7886700" cy="4351338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新しいサーバ環境構築する際の手順が複雑で、手間がかかって誤りがちの作業である。</a:t>
            </a:r>
            <a:endParaRPr lang="en-US" altLang="ja-JP" sz="1600" dirty="0"/>
          </a:p>
          <a:p>
            <a:r>
              <a:rPr lang="ja-JP" altLang="en-US" sz="1600" dirty="0"/>
              <a:t>その理由で、セットアップスクリプトを開発する経緯になって将来のサーバ環境構築が楽に行えるのを目指する。</a:t>
            </a:r>
            <a:endParaRPr lang="en-US" altLang="ja-JP" sz="1600" dirty="0"/>
          </a:p>
          <a:p>
            <a:r>
              <a:rPr lang="ja-JP" altLang="en-US" sz="1600" dirty="0"/>
              <a:t>現在開発したのは</a:t>
            </a:r>
            <a:r>
              <a:rPr lang="en-US" altLang="ja-JP" sz="1600" dirty="0"/>
              <a:t>Linux, </a:t>
            </a:r>
            <a:r>
              <a:rPr lang="en-US" altLang="ja-JP" sz="1600" dirty="0" err="1"/>
              <a:t>Oracle,ArcSDE</a:t>
            </a:r>
            <a:r>
              <a:rPr lang="ja-JP" altLang="en-US" sz="1600" dirty="0"/>
              <a:t>の初期設定。</a:t>
            </a:r>
            <a:r>
              <a:rPr lang="en-US" altLang="ja-JP" sz="1600" dirty="0"/>
              <a:t>iPA</a:t>
            </a:r>
            <a:r>
              <a:rPr lang="ja-JP" altLang="en-US" sz="1600" dirty="0" err="1"/>
              <a:t>での</a:t>
            </a:r>
            <a:r>
              <a:rPr lang="ja-JP" altLang="en-US" sz="1600" dirty="0"/>
              <a:t>目標はツールが</a:t>
            </a:r>
            <a:r>
              <a:rPr lang="en-US" altLang="ja-JP" sz="1600" dirty="0"/>
              <a:t>iPA</a:t>
            </a:r>
            <a:r>
              <a:rPr lang="ja-JP" altLang="en-US" sz="1600" dirty="0"/>
              <a:t>の設定に対応すること。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設定スクリプト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67" y="3575341"/>
            <a:ext cx="392440" cy="4615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1" y="3650715"/>
            <a:ext cx="835654" cy="305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08" y="3671779"/>
            <a:ext cx="999956" cy="23893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98" y="4566304"/>
            <a:ext cx="633271" cy="63327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575711" y="5186322"/>
            <a:ext cx="157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自動初期</a:t>
            </a:r>
            <a:r>
              <a:rPr kumimoji="1" lang="ja-JP" altLang="en-US" sz="1600" dirty="0"/>
              <a:t>設定</a:t>
            </a:r>
          </a:p>
        </p:txBody>
      </p:sp>
      <p:sp>
        <p:nvSpPr>
          <p:cNvPr id="19" name="矢印: 右 18"/>
          <p:cNvSpPr/>
          <p:nvPr/>
        </p:nvSpPr>
        <p:spPr>
          <a:xfrm>
            <a:off x="3209536" y="3731251"/>
            <a:ext cx="518617" cy="124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/>
          <p:cNvSpPr/>
          <p:nvPr/>
        </p:nvSpPr>
        <p:spPr>
          <a:xfrm>
            <a:off x="2290353" y="3344091"/>
            <a:ext cx="4145280" cy="9405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4" y="4192404"/>
            <a:ext cx="439181" cy="439181"/>
          </a:xfrm>
          <a:prstGeom prst="rect">
            <a:avLst/>
          </a:prstGeom>
        </p:spPr>
      </p:pic>
      <p:sp>
        <p:nvSpPr>
          <p:cNvPr id="13" name="矢印: 右 12"/>
          <p:cNvSpPr/>
          <p:nvPr/>
        </p:nvSpPr>
        <p:spPr>
          <a:xfrm>
            <a:off x="4764116" y="3731251"/>
            <a:ext cx="518617" cy="11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6354" y="5752574"/>
            <a:ext cx="733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できること：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サーバー環境構築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設定スクリプト</a:t>
            </a:r>
          </a:p>
        </p:txBody>
      </p:sp>
    </p:spTree>
    <p:extLst>
      <p:ext uri="{BB962C8B-B14F-4D97-AF65-F5344CB8AC3E}">
        <p14:creationId xmlns:p14="http://schemas.microsoft.com/office/powerpoint/2010/main" val="4068583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91863"/>
            <a:ext cx="7886700" cy="4351338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PUKIWIKI</a:t>
            </a:r>
            <a:r>
              <a:rPr kumimoji="1" lang="ja-JP" altLang="en-US" sz="1600" dirty="0"/>
              <a:t>という資料まとめ</a:t>
            </a:r>
            <a:r>
              <a:rPr lang="ja-JP" altLang="en-US" sz="1600" dirty="0"/>
              <a:t>ウェブページにサーバ環境構築の手順、役に立つ記事や資料を集める。</a:t>
            </a:r>
            <a:endParaRPr lang="en-US" altLang="ja-JP" sz="1600" dirty="0"/>
          </a:p>
          <a:p>
            <a:r>
              <a:rPr lang="ja-JP" altLang="en-US" sz="1600" dirty="0"/>
              <a:t>経験のない人は作業が行う方法を並んで、技術者は知識を貢献する場所。</a:t>
            </a:r>
            <a:endParaRPr lang="en-US" altLang="ja-JP" sz="1600" dirty="0"/>
          </a:p>
          <a:p>
            <a:r>
              <a:rPr lang="en-US" altLang="ja-JP" sz="1600" dirty="0"/>
              <a:t>iPA</a:t>
            </a:r>
            <a:r>
              <a:rPr lang="ja-JP" altLang="en-US" sz="1600" dirty="0"/>
              <a:t>へ帰還するとともに</a:t>
            </a:r>
            <a:r>
              <a:rPr lang="en-US" altLang="ja-JP" sz="1600" dirty="0"/>
              <a:t>TDC</a:t>
            </a:r>
            <a:r>
              <a:rPr lang="ja-JP" altLang="en-US" sz="1600" dirty="0"/>
              <a:t>で習ったことを</a:t>
            </a:r>
            <a:r>
              <a:rPr lang="en-US" altLang="ja-JP" sz="1600" dirty="0"/>
              <a:t>iPA</a:t>
            </a:r>
            <a:r>
              <a:rPr lang="ja-JP" altLang="en-US" sz="1600" dirty="0"/>
              <a:t>に生かすためそれぞれの重要な課題をもとめる。</a:t>
            </a:r>
            <a:endParaRPr lang="en-US" altLang="ja-JP" sz="16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PUKIWIKI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作成、ページ追加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65" y="3823785"/>
            <a:ext cx="762000" cy="762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059396" y="436750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err="1">
                <a:solidFill>
                  <a:schemeClr val="accent2">
                    <a:lumMod val="75000"/>
                  </a:schemeClr>
                </a:solidFill>
              </a:rPr>
              <a:t>SiNDY</a:t>
            </a:r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-b 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運用手順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60396" y="3577604"/>
            <a:ext cx="174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Oracle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バックアップ</a:t>
            </a:r>
            <a:endParaRPr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リカバリト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787686" y="4663487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サーバから</a:t>
            </a:r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プロセス</a:t>
            </a:r>
            <a:endParaRPr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の切断手順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885470" y="4053442"/>
            <a:ext cx="1891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SiNDY</a:t>
            </a:r>
            <a:r>
              <a:rPr lang="ja-JP" altLang="en-US" sz="1400" b="1" dirty="0">
                <a:solidFill>
                  <a:schemeClr val="accent2">
                    <a:lumMod val="75000"/>
                  </a:schemeClr>
                </a:solidFill>
              </a:rPr>
              <a:t>データ分岐手順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33887" y="3214047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solidFill>
                  <a:schemeClr val="accent2">
                    <a:lumMod val="75000"/>
                  </a:schemeClr>
                </a:solidFill>
              </a:rPr>
              <a:t>課題</a:t>
            </a:r>
          </a:p>
        </p:txBody>
      </p:sp>
      <p:sp>
        <p:nvSpPr>
          <p:cNvPr id="18" name="矢印: 下 17"/>
          <p:cNvSpPr/>
          <p:nvPr/>
        </p:nvSpPr>
        <p:spPr>
          <a:xfrm rot="16200000">
            <a:off x="4323131" y="3807624"/>
            <a:ext cx="302687" cy="79432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/>
          <p:cNvSpPr/>
          <p:nvPr/>
        </p:nvSpPr>
        <p:spPr>
          <a:xfrm>
            <a:off x="1787685" y="3082741"/>
            <a:ext cx="2087431" cy="227772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5169" y="5761161"/>
            <a:ext cx="73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理解したこと：</a:t>
            </a:r>
            <a:r>
              <a:rPr lang="en-US" altLang="ja-JP" b="1" dirty="0" err="1">
                <a:solidFill>
                  <a:schemeClr val="accent1">
                    <a:lumMod val="75000"/>
                  </a:schemeClr>
                </a:solidFill>
              </a:rPr>
              <a:t>SiNDY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-b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運用など</a:t>
            </a:r>
            <a:r>
              <a:rPr lang="ja-JP" altLang="en-US" b="1" dirty="0"/>
              <a:t>　⇒</a:t>
            </a:r>
            <a:r>
              <a:rPr lang="en-US" altLang="ja-JP" b="1" dirty="0"/>
              <a:t> </a:t>
            </a:r>
            <a:r>
              <a:rPr lang="ja-JP" altLang="en-US" b="1" dirty="0"/>
              <a:t>　　作ったも</a:t>
            </a:r>
            <a:r>
              <a:rPr kumimoji="1" lang="ja-JP" altLang="en-US" b="1" dirty="0"/>
              <a:t>の：</a:t>
            </a:r>
            <a:r>
              <a:rPr kumimoji="1" lang="en-US" altLang="ja-JP" b="1" dirty="0" err="1">
                <a:solidFill>
                  <a:schemeClr val="accent6">
                    <a:lumMod val="75000"/>
                  </a:schemeClr>
                </a:solidFill>
              </a:rPr>
              <a:t>Pukiwiki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ページ</a:t>
            </a:r>
          </a:p>
        </p:txBody>
      </p:sp>
    </p:spTree>
    <p:extLst>
      <p:ext uri="{BB962C8B-B14F-4D97-AF65-F5344CB8AC3E}">
        <p14:creationId xmlns:p14="http://schemas.microsoft.com/office/powerpoint/2010/main" val="3804781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03</a:t>
                  </a:r>
                  <a:endParaRPr lang="en-PH" dirty="0"/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05</a:t>
                  </a:r>
                  <a:endParaRPr lang="en-PH" dirty="0"/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796266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1519" y="2671404"/>
            <a:ext cx="7886700" cy="1087835"/>
          </a:xfrm>
        </p:spPr>
        <p:txBody>
          <a:bodyPr/>
          <a:lstStyle/>
          <a:p>
            <a:r>
              <a:rPr lang="ja-JP" altLang="en-US" u="sng" dirty="0"/>
              <a:t>将来の目標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19791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sz="26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bg2">
                    <a:lumMod val="90000"/>
                  </a:schemeClr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  <a:effectLst/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5" cy="603795"/>
              <a:chOff x="298172" y="5821299"/>
              <a:chExt cx="7032655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5" y="5931305"/>
                <a:ext cx="6442882" cy="376558"/>
                <a:chOff x="887945" y="6719871"/>
                <a:chExt cx="6442882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5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PH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5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7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106605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安全なシステムを送る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IPA</a:t>
            </a:r>
            <a:r>
              <a:rPr lang="ja-JP" altLang="en-US" dirty="0"/>
              <a:t>の依頼を対応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画期的ツールを作る</a:t>
            </a:r>
            <a:endParaRPr lang="en-US" altLang="ja-JP" dirty="0"/>
          </a:p>
          <a:p>
            <a:endParaRPr lang="ja-JP" altLang="en-US" dirty="0"/>
          </a:p>
          <a:p>
            <a:r>
              <a:rPr lang="ja-JP" altLang="en-US" dirty="0"/>
              <a:t>アイディアを発想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将来の目標</a:t>
            </a:r>
          </a:p>
        </p:txBody>
      </p:sp>
    </p:spTree>
    <p:extLst>
      <p:ext uri="{BB962C8B-B14F-4D97-AF65-F5344CB8AC3E}">
        <p14:creationId xmlns:p14="http://schemas.microsoft.com/office/powerpoint/2010/main" val="225754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7" b="96000" l="6000" r="97111">
                        <a14:foregroundMark x1="16889" y1="32800" x2="19333" y2="82400"/>
                        <a14:foregroundMark x1="71556" y1="45067" x2="71556" y2="45067"/>
                        <a14:foregroundMark x1="21333" y1="82400" x2="21333" y2="82400"/>
                        <a14:foregroundMark x1="78222" y1="54933" x2="78222" y2="54933"/>
                        <a14:foregroundMark x1="14222" y1="86933" x2="24889" y2="86933"/>
                        <a14:foregroundMark x1="10889" y1="69067" x2="12889" y2="86933"/>
                        <a14:foregroundMark x1="14222" y1="62933" x2="14222" y2="62933"/>
                        <a14:foregroundMark x1="10222" y1="84800" x2="10222" y2="84800"/>
                        <a14:foregroundMark x1="10889" y1="87200" x2="10889" y2="87200"/>
                        <a14:foregroundMark x1="14667" y1="88800" x2="14667" y2="88800"/>
                        <a14:foregroundMark x1="22889" y1="89333" x2="22889" y2="89333"/>
                        <a14:foregroundMark x1="30222" y1="66933" x2="30222" y2="66933"/>
                        <a14:foregroundMark x1="24444" y1="65067" x2="24444" y2="65067"/>
                        <a14:foregroundMark x1="28889" y1="60533" x2="28889" y2="60533"/>
                        <a14:foregroundMark x1="25556" y1="65867" x2="25556" y2="65867"/>
                        <a14:foregroundMark x1="27556" y1="74933" x2="27556" y2="74933"/>
                        <a14:foregroundMark x1="30889" y1="77333" x2="30889" y2="77333"/>
                        <a14:foregroundMark x1="28222" y1="78133" x2="28222" y2="78133"/>
                        <a14:foregroundMark x1="23333" y1="76533" x2="23333" y2="76533"/>
                        <a14:foregroundMark x1="22222" y1="74933" x2="22222" y2="74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6" y="2068625"/>
            <a:ext cx="2530574" cy="2108812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22" b="92444" l="10000" r="90000">
                        <a14:foregroundMark x1="27111" y1="75778" x2="27111" y2="75778"/>
                        <a14:foregroundMark x1="29778" y1="72889" x2="29778" y2="72889"/>
                        <a14:foregroundMark x1="20000" y1="86444" x2="80667" y2="86444"/>
                        <a14:foregroundMark x1="20000" y1="83778" x2="80000" y2="81778"/>
                        <a14:foregroundMark x1="23556" y1="74222" x2="82667" y2="75333"/>
                        <a14:foregroundMark x1="25778" y1="78222" x2="72000" y2="78444"/>
                        <a14:foregroundMark x1="56000" y1="92444" x2="54444" y2="7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2068625"/>
            <a:ext cx="2108812" cy="21088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" b="96000" l="4667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87" y="2068625"/>
            <a:ext cx="2108812" cy="210881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11891" y="4177437"/>
            <a:ext cx="258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増田さんの下にどんな依頼でも対応できる</a:t>
            </a:r>
            <a:endParaRPr kumimoji="1" lang="ja-JP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78926" y="4177437"/>
            <a:ext cx="222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5">
                    <a:lumMod val="50000"/>
                  </a:schemeClr>
                </a:solidFill>
              </a:rPr>
              <a:t>間違えたところを反省し、善処する</a:t>
            </a:r>
            <a:endParaRPr kumimoji="1" lang="ja-JP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74377" y="4177437"/>
            <a:ext cx="230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5">
                    <a:lumMod val="50000"/>
                  </a:schemeClr>
                </a:solidFill>
              </a:rPr>
              <a:t>作業に一つの過ちもなし、優秀社員に目指す</a:t>
            </a:r>
          </a:p>
        </p:txBody>
      </p:sp>
      <p:sp>
        <p:nvSpPr>
          <p:cNvPr id="15" name="矢印: 右 14"/>
          <p:cNvSpPr/>
          <p:nvPr/>
        </p:nvSpPr>
        <p:spPr>
          <a:xfrm flipV="1">
            <a:off x="3211989" y="2873670"/>
            <a:ext cx="607431" cy="49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 flipV="1">
            <a:off x="5472734" y="2867606"/>
            <a:ext cx="607431" cy="498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将来の目標 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81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02</a:t>
                  </a:r>
                  <a:endParaRPr lang="en-PH" dirty="0"/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dirty="0"/>
                    <a:t>03</a:t>
                  </a:r>
                  <a:endParaRPr lang="en-PH" dirty="0"/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ja-JP"/>
              </a:defPPr>
              <a:lvl1pPr algn="ctr">
                <a:defRPr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defRPr>
              </a:lvl1pPr>
            </a:lstStyle>
            <a:p>
              <a:r>
                <a:rPr lang="en-US" dirty="0"/>
                <a:t>04</a:t>
              </a:r>
              <a:endParaRPr lang="en-PH" dirty="0"/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1559645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所感：仕事（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66569" y="1962785"/>
            <a:ext cx="18516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SiNDY</a:t>
            </a:r>
            <a:r>
              <a:rPr lang="en-US" altLang="ja-JP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-b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40" y="1817197"/>
            <a:ext cx="879129" cy="9883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4" y="1827953"/>
            <a:ext cx="1785480" cy="9775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28653" y="1257475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1">
                    <a:lumMod val="50000"/>
                  </a:schemeClr>
                </a:solidFill>
              </a:rPr>
              <a:t>勉強になった</a:t>
            </a:r>
            <a:endParaRPr lang="en-US" altLang="ja-JP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4790" y="2868970"/>
            <a:ext cx="263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4A4A4A"/>
                </a:solidFill>
              </a:rPr>
              <a:t>システムの全貌、管理、作業</a:t>
            </a:r>
            <a:endParaRPr lang="en-US" altLang="ja-JP" sz="1400" dirty="0">
              <a:solidFill>
                <a:srgbClr val="4A4A4A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386406" y="2873421"/>
            <a:ext cx="2042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4A4A4A"/>
                </a:solidFill>
                <a:latin typeface="ＭＳ Ｐゴシック 本文"/>
              </a:rPr>
              <a:t>C++, ArcGIS</a:t>
            </a:r>
            <a:r>
              <a:rPr lang="ja-JP" altLang="en-US" sz="1400" dirty="0">
                <a:solidFill>
                  <a:srgbClr val="4A4A4A"/>
                </a:solidFill>
                <a:latin typeface="ＭＳ Ｐゴシック 本文"/>
              </a:rPr>
              <a:t>の知識、規約</a:t>
            </a:r>
            <a:endParaRPr lang="en-US" altLang="ja-JP" sz="1400" dirty="0">
              <a:solidFill>
                <a:srgbClr val="4A4A4A"/>
              </a:solidFill>
              <a:latin typeface="ＭＳ Ｐゴシック 本文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8653" y="3930236"/>
            <a:ext cx="3837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1">
                    <a:lumMod val="50000"/>
                  </a:schemeClr>
                </a:solidFill>
              </a:rPr>
              <a:t>問題、困ったもの、他の所感</a:t>
            </a:r>
            <a:endParaRPr lang="en-US" altLang="ja-JP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60" y="4661464"/>
            <a:ext cx="1658115" cy="554737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5772955" y="4422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答</a:t>
            </a:r>
          </a:p>
        </p:txBody>
      </p:sp>
      <p:sp>
        <p:nvSpPr>
          <p:cNvPr id="22" name="&quot;禁止&quot;マーク 21"/>
          <p:cNvSpPr/>
          <p:nvPr/>
        </p:nvSpPr>
        <p:spPr>
          <a:xfrm>
            <a:off x="5610461" y="4283052"/>
            <a:ext cx="1202149" cy="1202149"/>
          </a:xfrm>
          <a:prstGeom prst="noSmoking">
            <a:avLst/>
          </a:prstGeom>
          <a:solidFill>
            <a:srgbClr val="FF0000">
              <a:alpha val="58000"/>
            </a:srgbClr>
          </a:solidFill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295544" y="5515636"/>
            <a:ext cx="311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4A4A4A"/>
                </a:solidFill>
              </a:rPr>
              <a:t>会話、聴解の問題</a:t>
            </a:r>
            <a:endParaRPr lang="en-US" altLang="ja-JP" dirty="0">
              <a:solidFill>
                <a:srgbClr val="4A4A4A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136026" y="5515636"/>
            <a:ext cx="238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4A4A4A"/>
                </a:solidFill>
              </a:rPr>
              <a:t>作業、課題での過ち</a:t>
            </a:r>
            <a:endParaRPr lang="en-US" altLang="ja-JP" dirty="0">
              <a:solidFill>
                <a:srgbClr val="4A4A4A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472791" y="286897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solidFill>
                  <a:srgbClr val="4A4A4A"/>
                </a:solidFill>
                <a:latin typeface="ＭＳ Ｐゴシック 本文"/>
              </a:rPr>
              <a:t>リリース作業</a:t>
            </a:r>
            <a:endParaRPr lang="en-US" altLang="ja-JP" sz="1400" dirty="0">
              <a:solidFill>
                <a:srgbClr val="4A4A4A"/>
              </a:solidFill>
              <a:latin typeface="ＭＳ Ｐゴシック 本文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07" y="1611622"/>
            <a:ext cx="1769730" cy="1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8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baseline="0">
                <a:solidFill>
                  <a:schemeClr val="tx1"/>
                </a:solidFill>
                <a:latin typeface="(日本語用のフォントを使用)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所感：作業以外の得たもの（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612460" y="1045226"/>
            <a:ext cx="6357081" cy="1746468"/>
            <a:chOff x="1612460" y="1045226"/>
            <a:chExt cx="6357081" cy="174646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612460" y="1045226"/>
              <a:ext cx="6357081" cy="1746468"/>
              <a:chOff x="1996001" y="3217149"/>
              <a:chExt cx="6357081" cy="1746468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6001" y="3217149"/>
                <a:ext cx="1663511" cy="1746468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  <p:sp>
            <p:nvSpPr>
              <p:cNvPr id="14" name="テキスト ボックス 13"/>
              <p:cNvSpPr txBox="1"/>
              <p:nvPr/>
            </p:nvSpPr>
            <p:spPr>
              <a:xfrm>
                <a:off x="4253436" y="3724412"/>
                <a:ext cx="4099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日本語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　　　もっと自然に話せる　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　　　ようになる</a:t>
                </a:r>
              </a:p>
            </p:txBody>
          </p:sp>
        </p:grpSp>
        <p:sp>
          <p:nvSpPr>
            <p:cNvPr id="2" name="矢印: 右 1"/>
            <p:cNvSpPr/>
            <p:nvPr/>
          </p:nvSpPr>
          <p:spPr>
            <a:xfrm>
              <a:off x="4018327" y="2063692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1612460" y="2972564"/>
            <a:ext cx="6222857" cy="1491842"/>
            <a:chOff x="1612460" y="2972564"/>
            <a:chExt cx="6222857" cy="1491842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612460" y="2972564"/>
              <a:ext cx="6222857" cy="1491842"/>
              <a:chOff x="1961267" y="4767601"/>
              <a:chExt cx="6222857" cy="1491842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267" y="4767601"/>
                <a:ext cx="1663510" cy="149184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4218702" y="4913357"/>
                <a:ext cx="39654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報連相、企業文化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部署の習慣や重要な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マナーを見習う</a:t>
                </a:r>
                <a:endParaRPr lang="ja-JP" alt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矢印: 右 14"/>
            <p:cNvSpPr/>
            <p:nvPr/>
          </p:nvSpPr>
          <p:spPr>
            <a:xfrm>
              <a:off x="4018327" y="3630399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1494139" y="4645277"/>
            <a:ext cx="5945740" cy="1425115"/>
            <a:chOff x="1494139" y="4645277"/>
            <a:chExt cx="5945740" cy="1425115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1494139" y="4645277"/>
              <a:ext cx="5945740" cy="1425115"/>
              <a:chOff x="1517580" y="1211128"/>
              <a:chExt cx="5945740" cy="1425115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3893336" y="1323520"/>
                <a:ext cx="35699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優しい先輩たち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仕事指導、ご鞭撻</a:t>
                </a:r>
                <a:endParaRPr lang="en-US" altLang="ja-JP" sz="240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solidFill>
                      <a:schemeClr val="accent1">
                        <a:lumMod val="50000"/>
                      </a:schemeClr>
                    </a:solidFill>
                    <a:latin typeface="メイリオ" panose="020B0604030504040204" pitchFamily="50" charset="-128"/>
                  </a:rPr>
                  <a:t>　　　生活上の手伝い</a:t>
                </a:r>
                <a:endParaRPr lang="ja-JP" alt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580" y="1211128"/>
                <a:ext cx="1900153" cy="142511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16" name="矢印: 右 15"/>
            <p:cNvSpPr/>
            <p:nvPr/>
          </p:nvSpPr>
          <p:spPr>
            <a:xfrm>
              <a:off x="4018327" y="5269748"/>
              <a:ext cx="545284" cy="176169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74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35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6471" y1="55376" x2="56706" y2="61290"/>
                        <a14:foregroundMark x1="54824" y1="75538" x2="55765" y2="89516"/>
                        <a14:foregroundMark x1="82353" y1="77688" x2="82824" y2="93280"/>
                        <a14:foregroundMark x1="84706" y1="55914" x2="84000" y2="63172"/>
                        <a14:foregroundMark x1="22118" y1="20161" x2="22118" y2="22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38" y="3188537"/>
            <a:ext cx="1906617" cy="16688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0" r="68546" b="39689"/>
          <a:stretch/>
        </p:blipFill>
        <p:spPr>
          <a:xfrm>
            <a:off x="897621" y="2181826"/>
            <a:ext cx="1224793" cy="30552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3" t="22364" r="14229" b="41964"/>
          <a:stretch/>
        </p:blipFill>
        <p:spPr>
          <a:xfrm>
            <a:off x="6174297" y="2919811"/>
            <a:ext cx="1593908" cy="220630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621911" y="5672250"/>
            <a:ext cx="6343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4A4A4A"/>
                </a:solidFill>
              </a:rPr>
              <a:t>今回の発表会は</a:t>
            </a:r>
            <a:r>
              <a:rPr lang="en-US" altLang="ja-JP" sz="2400" dirty="0">
                <a:solidFill>
                  <a:srgbClr val="4A4A4A"/>
                </a:solidFill>
              </a:rPr>
              <a:t>1</a:t>
            </a:r>
            <a:r>
              <a:rPr lang="ja-JP" altLang="en-US" sz="2400" dirty="0">
                <a:solidFill>
                  <a:srgbClr val="4A4A4A"/>
                </a:solidFill>
              </a:rPr>
              <a:t>～</a:t>
            </a:r>
            <a:r>
              <a:rPr lang="en-US" altLang="ja-JP" sz="2400" dirty="0">
                <a:solidFill>
                  <a:srgbClr val="4A4A4A"/>
                </a:solidFill>
              </a:rPr>
              <a:t>6</a:t>
            </a:r>
            <a:r>
              <a:rPr lang="ja-JP" altLang="en-US" sz="2400" dirty="0">
                <a:solidFill>
                  <a:srgbClr val="4A4A4A"/>
                </a:solidFill>
              </a:rPr>
              <a:t>月の</a:t>
            </a:r>
            <a:r>
              <a:rPr lang="ja-JP" altLang="en-US" sz="2400" dirty="0">
                <a:solidFill>
                  <a:srgbClr val="FF0000"/>
                </a:solidFill>
              </a:rPr>
              <a:t>研修結果</a:t>
            </a:r>
            <a:r>
              <a:rPr lang="ja-JP" altLang="en-US" sz="2400" dirty="0">
                <a:solidFill>
                  <a:srgbClr val="4A4A4A"/>
                </a:solidFill>
              </a:rPr>
              <a:t>を報告する</a:t>
            </a:r>
            <a:endParaRPr lang="en-US" altLang="ja-JP" sz="2400" dirty="0">
              <a:solidFill>
                <a:srgbClr val="4A4A4A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33935" y="1412385"/>
            <a:ext cx="72206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200" dirty="0">
                <a:solidFill>
                  <a:srgbClr val="4A4A4A"/>
                </a:solidFill>
              </a:rPr>
              <a:t>TDC</a:t>
            </a:r>
            <a:r>
              <a:rPr lang="ja-JP" altLang="en-US" sz="2200" dirty="0" err="1">
                <a:solidFill>
                  <a:srgbClr val="4A4A4A"/>
                </a:solidFill>
              </a:rPr>
              <a:t>での</a:t>
            </a:r>
            <a:r>
              <a:rPr lang="ja-JP" altLang="en-US" sz="2200" dirty="0">
                <a:solidFill>
                  <a:srgbClr val="FF0000"/>
                </a:solidFill>
              </a:rPr>
              <a:t>研修の目的</a:t>
            </a:r>
            <a:r>
              <a:rPr lang="ja-JP" altLang="en-US" sz="2200" dirty="0">
                <a:solidFill>
                  <a:srgbClr val="4A4A4A"/>
                </a:solidFill>
              </a:rPr>
              <a:t>は</a:t>
            </a:r>
            <a:r>
              <a:rPr lang="en-US" altLang="ja-JP" sz="2200" dirty="0" err="1">
                <a:solidFill>
                  <a:srgbClr val="4A4A4A"/>
                </a:solidFill>
              </a:rPr>
              <a:t>SiNDY</a:t>
            </a:r>
            <a:r>
              <a:rPr lang="en-US" altLang="ja-JP" sz="2200" dirty="0">
                <a:solidFill>
                  <a:srgbClr val="4A4A4A"/>
                </a:solidFill>
              </a:rPr>
              <a:t>-b</a:t>
            </a:r>
            <a:r>
              <a:rPr lang="ja-JP" altLang="en-US" sz="2200" dirty="0">
                <a:solidFill>
                  <a:srgbClr val="4A4A4A"/>
                </a:solidFill>
              </a:rPr>
              <a:t>系、システム管理、開発、</a:t>
            </a:r>
            <a:endParaRPr lang="en-US" altLang="ja-JP" sz="2200" dirty="0">
              <a:solidFill>
                <a:srgbClr val="4A4A4A"/>
              </a:solidFill>
            </a:endParaRPr>
          </a:p>
          <a:p>
            <a:pPr algn="ctr"/>
            <a:r>
              <a:rPr lang="ja-JP" altLang="en-US" sz="2200" dirty="0">
                <a:solidFill>
                  <a:srgbClr val="4A4A4A"/>
                </a:solidFill>
              </a:rPr>
              <a:t>リリース</a:t>
            </a:r>
            <a:r>
              <a:rPr lang="ja-JP" altLang="en-US" sz="2200" dirty="0">
                <a:solidFill>
                  <a:srgbClr val="FF0000"/>
                </a:solidFill>
              </a:rPr>
              <a:t>作業のスキルを取得し</a:t>
            </a:r>
            <a:r>
              <a:rPr lang="ja-JP" altLang="en-US" sz="2200" dirty="0">
                <a:solidFill>
                  <a:srgbClr val="4A4A4A"/>
                </a:solidFill>
              </a:rPr>
              <a:t>、</a:t>
            </a:r>
            <a:r>
              <a:rPr lang="en-US" altLang="ja-JP" sz="2200" dirty="0">
                <a:solidFill>
                  <a:srgbClr val="4A4A4A"/>
                </a:solidFill>
              </a:rPr>
              <a:t>iPA</a:t>
            </a:r>
            <a:r>
              <a:rPr lang="ja-JP" altLang="en-US" sz="2200" dirty="0">
                <a:solidFill>
                  <a:srgbClr val="4A4A4A"/>
                </a:solidFill>
              </a:rPr>
              <a:t>へ帰還する</a:t>
            </a:r>
            <a:endParaRPr lang="ja-JP" altLang="en-US" sz="2200" dirty="0"/>
          </a:p>
        </p:txBody>
      </p:sp>
      <p:sp>
        <p:nvSpPr>
          <p:cNvPr id="10" name="矢印: 右 9"/>
          <p:cNvSpPr/>
          <p:nvPr/>
        </p:nvSpPr>
        <p:spPr>
          <a:xfrm>
            <a:off x="4267679" y="3763733"/>
            <a:ext cx="1963024" cy="544455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66012" y="5069096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4A4A4A"/>
                </a:solidFill>
              </a:rPr>
              <a:t>TDC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686686" y="5074496"/>
            <a:ext cx="569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4A4A4A"/>
                </a:solidFill>
              </a:rPr>
              <a:t>iPA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449680" y="4854530"/>
            <a:ext cx="2211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4A4A4A"/>
                </a:solidFill>
              </a:rPr>
              <a:t>作業を行えるため</a:t>
            </a:r>
            <a:endParaRPr lang="en-US" altLang="ja-JP" sz="1600" dirty="0">
              <a:solidFill>
                <a:srgbClr val="4A4A4A"/>
              </a:solidFill>
            </a:endParaRPr>
          </a:p>
          <a:p>
            <a:pPr algn="ctr"/>
            <a:r>
              <a:rPr lang="ja-JP" altLang="en-US" sz="1600" dirty="0">
                <a:solidFill>
                  <a:srgbClr val="4A4A4A"/>
                </a:solidFill>
              </a:rPr>
              <a:t>の</a:t>
            </a:r>
            <a:r>
              <a:rPr lang="ja-JP" altLang="ja-JP" sz="1600" dirty="0">
                <a:solidFill>
                  <a:srgbClr val="4A4A4A"/>
                </a:solidFill>
              </a:rPr>
              <a:t>スキルを習得</a:t>
            </a:r>
            <a:endParaRPr lang="ja-JP" altLang="en-US" sz="1600" dirty="0">
              <a:solidFill>
                <a:srgbClr val="4A4A4A"/>
              </a:solidFill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目的</a:t>
            </a:r>
          </a:p>
        </p:txBody>
      </p:sp>
    </p:spTree>
    <p:extLst>
      <p:ext uri="{BB962C8B-B14F-4D97-AF65-F5344CB8AC3E}">
        <p14:creationId xmlns:p14="http://schemas.microsoft.com/office/powerpoint/2010/main" val="127671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7"/>
          <p:cNvSpPr txBox="1"/>
          <p:nvPr/>
        </p:nvSpPr>
        <p:spPr>
          <a:xfrm>
            <a:off x="4183279" y="1324315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目的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183279" y="2474668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defTabSz="457200">
              <a:defRPr sz="200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pPr algn="r"/>
            <a:r>
              <a:rPr lang="ja-JP" altLang="en-US" sz="2600" dirty="0">
                <a:solidFill>
                  <a:schemeClr val="tx1"/>
                </a:solidFill>
              </a:rPr>
              <a:t>業務・研修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4183279" y="4615457"/>
            <a:ext cx="2185214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将来の目標</a:t>
            </a:r>
          </a:p>
        </p:txBody>
      </p:sp>
      <p:sp>
        <p:nvSpPr>
          <p:cNvPr id="22" name="TextBox 27"/>
          <p:cNvSpPr txBox="1"/>
          <p:nvPr/>
        </p:nvSpPr>
        <p:spPr>
          <a:xfrm>
            <a:off x="4183279" y="3557876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成果</a:t>
            </a:r>
          </a:p>
        </p:txBody>
      </p:sp>
      <p:sp>
        <p:nvSpPr>
          <p:cNvPr id="23" name="TextBox 27"/>
          <p:cNvSpPr txBox="1"/>
          <p:nvPr/>
        </p:nvSpPr>
        <p:spPr>
          <a:xfrm>
            <a:off x="4183279" y="5652239"/>
            <a:ext cx="984885" cy="492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ja-JP"/>
            </a:defPPr>
            <a:lvl1pPr algn="r" defTabSz="457200">
              <a:defRPr sz="2600">
                <a:solidFill>
                  <a:schemeClr val="bg2">
                    <a:lumMod val="90000"/>
                  </a:schemeClr>
                </a:solidFill>
                <a:latin typeface="Trebuchet MS" panose="020B0603020202020204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所感</a:t>
            </a:r>
          </a:p>
        </p:txBody>
      </p:sp>
      <p:grpSp>
        <p:nvGrpSpPr>
          <p:cNvPr id="2" name="グループ化 1"/>
          <p:cNvGrpSpPr/>
          <p:nvPr/>
        </p:nvGrpSpPr>
        <p:grpSpPr>
          <a:xfrm rot="5400000">
            <a:off x="705217" y="3219815"/>
            <a:ext cx="5695011" cy="1017530"/>
            <a:chOff x="297710" y="2785510"/>
            <a:chExt cx="7602187" cy="685892"/>
          </a:xfrm>
        </p:grpSpPr>
        <p:sp>
          <p:nvSpPr>
            <p:cNvPr id="29" name="矢印: 五方向 28"/>
            <p:cNvSpPr/>
            <p:nvPr/>
          </p:nvSpPr>
          <p:spPr>
            <a:xfrm>
              <a:off x="6132743" y="2785510"/>
              <a:ext cx="1767154" cy="60379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1005991" y="2978959"/>
              <a:ext cx="29200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defTabSz="457200">
                <a:defRPr sz="2000">
                  <a:solidFill>
                    <a:schemeClr val="accent1">
                      <a:lumMod val="75000"/>
                    </a:schemeClr>
                  </a:solidFill>
                  <a:latin typeface="Trebuchet MS" panose="020B0603020202020204"/>
                  <a:ea typeface="メイリオ" panose="020B0604030504040204" pitchFamily="50" charset="-128"/>
                </a:defRPr>
              </a:lvl1pPr>
            </a:lstStyle>
            <a:p>
              <a:pPr algn="r"/>
              <a:r>
                <a:rPr lang="en-US" altLang="ja-JP" sz="2600" dirty="0">
                  <a:solidFill>
                    <a:schemeClr val="tx1"/>
                  </a:solidFill>
                </a:rPr>
                <a:t>03 Result</a:t>
              </a:r>
              <a:endParaRPr lang="ja-JP" altLang="en-US" sz="26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297710" y="2785510"/>
              <a:ext cx="7032656" cy="603795"/>
              <a:chOff x="298172" y="5821299"/>
              <a:chExt cx="7032656" cy="603795"/>
            </a:xfrm>
          </p:grpSpPr>
          <p:sp>
            <p:nvSpPr>
              <p:cNvPr id="17" name="矢印: 五方向 16"/>
              <p:cNvSpPr/>
              <p:nvPr/>
            </p:nvSpPr>
            <p:spPr>
              <a:xfrm>
                <a:off x="4679512" y="5821299"/>
                <a:ext cx="2058881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矢印: 五方向 17"/>
              <p:cNvSpPr/>
              <p:nvPr/>
            </p:nvSpPr>
            <p:spPr>
              <a:xfrm>
                <a:off x="3211241" y="5821299"/>
                <a:ext cx="2071904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矢印: 五方向 18"/>
              <p:cNvSpPr/>
              <p:nvPr/>
            </p:nvSpPr>
            <p:spPr>
              <a:xfrm>
                <a:off x="1776542" y="5821299"/>
                <a:ext cx="2055612" cy="603794"/>
              </a:xfrm>
              <a:prstGeom prst="homePlate">
                <a:avLst/>
              </a:prstGeom>
              <a:solidFill>
                <a:srgbClr val="70AD4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矢印: 五方向 19"/>
              <p:cNvSpPr/>
              <p:nvPr/>
            </p:nvSpPr>
            <p:spPr>
              <a:xfrm>
                <a:off x="298172" y="5821300"/>
                <a:ext cx="2067962" cy="603794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887943" y="5931305"/>
                <a:ext cx="6442885" cy="376558"/>
                <a:chOff x="887943" y="6719871"/>
                <a:chExt cx="6442885" cy="376558"/>
              </a:xfrm>
            </p:grpSpPr>
            <p:sp>
              <p:nvSpPr>
                <p:cNvPr id="25" name="TextBox 36"/>
                <p:cNvSpPr txBox="1"/>
                <p:nvPr/>
              </p:nvSpPr>
              <p:spPr>
                <a:xfrm>
                  <a:off x="887943" y="6727097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>
                  <a:defPPr>
                    <a:defRPr lang="ja-JP"/>
                  </a:defPPr>
                  <a:lvl1pPr algn="ctr">
                    <a:defRP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PH" dirty="0"/>
                    <a:t>01</a:t>
                  </a:r>
                </a:p>
              </p:txBody>
            </p:sp>
            <p:sp>
              <p:nvSpPr>
                <p:cNvPr id="26" name="TextBox 37"/>
                <p:cNvSpPr txBox="1"/>
                <p:nvPr/>
              </p:nvSpPr>
              <p:spPr>
                <a:xfrm>
                  <a:off x="2500616" y="6727096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 panose="020B0806030902050204" pitchFamily="34" charset="0"/>
                    </a:rPr>
                    <a:t>02</a:t>
                  </a:r>
                  <a:endParaRPr lang="en-PH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7" name="TextBox 39"/>
                <p:cNvSpPr txBox="1"/>
                <p:nvPr/>
              </p:nvSpPr>
              <p:spPr>
                <a:xfrm>
                  <a:off x="3946349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03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28" name="TextBox 40"/>
                <p:cNvSpPr txBox="1"/>
                <p:nvPr/>
              </p:nvSpPr>
              <p:spPr>
                <a:xfrm>
                  <a:off x="6714558" y="6719871"/>
                  <a:ext cx="616270" cy="36933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Impact" panose="020B0806030902050204" pitchFamily="34" charset="0"/>
                    </a:rPr>
                    <a:t>05</a:t>
                  </a:r>
                  <a:endParaRPr lang="en-PH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0" name="TextBox 39"/>
            <p:cNvSpPr txBox="1"/>
            <p:nvPr/>
          </p:nvSpPr>
          <p:spPr>
            <a:xfrm>
              <a:off x="5396875" y="2895515"/>
              <a:ext cx="61627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PH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目次</a:t>
            </a:r>
          </a:p>
        </p:txBody>
      </p:sp>
    </p:spTree>
    <p:extLst>
      <p:ext uri="{BB962C8B-B14F-4D97-AF65-F5344CB8AC3E}">
        <p14:creationId xmlns:p14="http://schemas.microsoft.com/office/powerpoint/2010/main" val="278864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角丸四角形 31"/>
          <p:cNvSpPr/>
          <p:nvPr/>
        </p:nvSpPr>
        <p:spPr>
          <a:xfrm>
            <a:off x="3230956" y="3037766"/>
            <a:ext cx="2410306" cy="1770538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rgbClr val="002060"/>
                </a:solidFill>
                <a:latin typeface="Calibri"/>
                <a:ea typeface="ＭＳ Ｐゴシック"/>
              </a:rPr>
              <a:t>リリース作業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ＭＳ Ｐゴシック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12935" y="1173953"/>
            <a:ext cx="7447815" cy="1770538"/>
            <a:chOff x="808741" y="1140397"/>
            <a:chExt cx="7447815" cy="1770538"/>
          </a:xfrm>
        </p:grpSpPr>
        <p:sp>
          <p:nvSpPr>
            <p:cNvPr id="6" name="角丸四角形 31"/>
            <p:cNvSpPr/>
            <p:nvPr/>
          </p:nvSpPr>
          <p:spPr>
            <a:xfrm>
              <a:off x="808741" y="1140397"/>
              <a:ext cx="7447815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SiNDY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-b</a:t>
              </a: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/>
                <a:ea typeface="ＭＳ Ｐゴシック"/>
              </a:endParaRPr>
            </a:p>
          </p:txBody>
        </p:sp>
        <p:sp>
          <p:nvSpPr>
            <p:cNvPr id="7" name="テキスト ボックス 66"/>
            <p:cNvSpPr txBox="1"/>
            <p:nvPr/>
          </p:nvSpPr>
          <p:spPr>
            <a:xfrm>
              <a:off x="1010006" y="2332445"/>
              <a:ext cx="1646224" cy="5539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SiNDY</a:t>
              </a:r>
            </a:p>
            <a:p>
              <a:pPr algn="ctr"/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サーバ環境構築</a:t>
              </a:r>
              <a:endPara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(2~3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週間程度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)</a:t>
              </a:r>
              <a:endParaRPr kumimoji="1"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8" name="Picture 2" descr="「rhel」の画像検索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764" l="0" r="98741">
                          <a14:foregroundMark x1="41310" y1="62205" x2="41310" y2="62205"/>
                          <a14:foregroundMark x1="50126" y1="51969" x2="50126" y2="51969"/>
                          <a14:foregroundMark x1="53401" y1="54331" x2="53401" y2="54331"/>
                          <a14:foregroundMark x1="61713" y1="58268" x2="61713" y2="58268"/>
                          <a14:foregroundMark x1="65995" y1="51969" x2="65995" y2="51969"/>
                          <a14:foregroundMark x1="74307" y1="46457" x2="74307" y2="46457"/>
                          <a14:foregroundMark x1="82620" y1="55906" x2="82620" y2="55906"/>
                          <a14:foregroundMark x1="88917" y1="63780" x2="88917" y2="63780"/>
                          <a14:foregroundMark x1="92191" y1="55906" x2="92191" y2="55906"/>
                          <a14:foregroundMark x1="94710" y1="71654" x2="94710" y2="71654"/>
                          <a14:foregroundMark x1="69270" y1="66142" x2="69270" y2="66142"/>
                          <a14:foregroundMark x1="54660" y1="66142" x2="54660" y2="66142"/>
                          <a14:foregroundMark x1="46348" y1="63780" x2="46348" y2="63780"/>
                          <a14:foregroundMark x1="23426" y1="44094" x2="23426" y2="44094"/>
                          <a14:backgroundMark x1="65239" y1="65354" x2="65239" y2="65354"/>
                          <a14:backgroundMark x1="51385" y1="52756" x2="51385" y2="527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34" y="1819697"/>
              <a:ext cx="641802" cy="22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07" b="89313" l="9091" r="97129">
                          <a14:foregroundMark x1="54545" y1="48855" x2="54545" y2="48855"/>
                          <a14:foregroundMark x1="47368" y1="51145" x2="47368" y2="51145"/>
                          <a14:foregroundMark x1="50239" y1="61832" x2="50239" y2="61832"/>
                          <a14:foregroundMark x1="47368" y1="45038" x2="47368" y2="45038"/>
                          <a14:foregroundMark x1="67943" y1="46565" x2="67943" y2="46565"/>
                          <a14:foregroundMark x1="64115" y1="53435" x2="64115" y2="53435"/>
                          <a14:foregroundMark x1="62201" y1="48855" x2="62201" y2="48855"/>
                          <a14:foregroundMark x1="64115" y1="59542" x2="64115" y2="59542"/>
                          <a14:foregroundMark x1="77990" y1="49618" x2="77990" y2="49618"/>
                          <a14:foregroundMark x1="77990" y1="44275" x2="77990" y2="44275"/>
                          <a14:foregroundMark x1="72727" y1="53435" x2="72727" y2="53435"/>
                          <a14:foregroundMark x1="86603" y1="44275" x2="86603" y2="44275"/>
                          <a14:foregroundMark x1="86603" y1="54198" x2="86603" y2="54198"/>
                          <a14:foregroundMark x1="86124" y1="29771" x2="86124" y2="297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416" y="1533674"/>
              <a:ext cx="507910" cy="349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207" y="1827362"/>
              <a:ext cx="457566" cy="234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右矢印 8"/>
            <p:cNvSpPr/>
            <p:nvPr/>
          </p:nvSpPr>
          <p:spPr>
            <a:xfrm>
              <a:off x="2602233" y="1895006"/>
              <a:ext cx="1166902" cy="263063"/>
            </a:xfrm>
            <a:prstGeom prst="rightArrow">
              <a:avLst/>
            </a:prstGeom>
            <a:solidFill>
              <a:srgbClr val="FFD6B5"/>
            </a:solidFill>
            <a:ln w="9525" cap="flat" cmpd="sng" algn="ctr">
              <a:solidFill>
                <a:srgbClr val="F6924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003" y="1737680"/>
              <a:ext cx="858940" cy="473273"/>
            </a:xfrm>
            <a:prstGeom prst="rect">
              <a:avLst/>
            </a:prstGeom>
          </p:spPr>
        </p:pic>
        <p:sp>
          <p:nvSpPr>
            <p:cNvPr id="13" name="テキスト ボックス 66"/>
            <p:cNvSpPr txBox="1"/>
            <p:nvPr/>
          </p:nvSpPr>
          <p:spPr>
            <a:xfrm>
              <a:off x="3407075" y="2246497"/>
              <a:ext cx="2074720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 err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SiNDY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-b 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運用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(2</a:t>
              </a:r>
              <a:r>
                <a:rPr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月初旬～</a:t>
              </a:r>
              <a:r>
                <a:rPr lang="en-US" altLang="ja-JP" sz="1000" b="1" dirty="0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cs typeface="Tahoma" pitchFamily="34" charset="0"/>
                </a:rPr>
                <a:t>)</a:t>
              </a:r>
              <a:endParaRPr kumimoji="1"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右矢印 15"/>
            <p:cNvSpPr/>
            <p:nvPr/>
          </p:nvSpPr>
          <p:spPr>
            <a:xfrm>
              <a:off x="5232239" y="1901662"/>
              <a:ext cx="1149360" cy="263063"/>
            </a:xfrm>
            <a:prstGeom prst="rightArrow">
              <a:avLst/>
            </a:prstGeom>
            <a:solidFill>
              <a:srgbClr val="FFD6B5"/>
            </a:solidFill>
            <a:ln w="9525" cap="flat" cmpd="sng" algn="ctr">
              <a:solidFill>
                <a:srgbClr val="F6924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/>
                <a:ea typeface="ＭＳ Ｐゴシック"/>
                <a:cs typeface="+mn-cs"/>
              </a:endParaRPr>
            </a:p>
          </p:txBody>
        </p:sp>
        <p:pic>
          <p:nvPicPr>
            <p:cNvPr id="20" name="Picture 5" descr="http://www.foroffice.ru/upload/iblock/062/x3650_m3_2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37769" y="1887880"/>
              <a:ext cx="1006485" cy="677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グループ化 20"/>
          <p:cNvGrpSpPr/>
          <p:nvPr/>
        </p:nvGrpSpPr>
        <p:grpSpPr>
          <a:xfrm>
            <a:off x="852105" y="3021954"/>
            <a:ext cx="2303967" cy="1770538"/>
            <a:chOff x="808740" y="2988398"/>
            <a:chExt cx="3570015" cy="1770538"/>
          </a:xfrm>
        </p:grpSpPr>
        <p:sp>
          <p:nvSpPr>
            <p:cNvPr id="22" name="角丸四角形 31"/>
            <p:cNvSpPr/>
            <p:nvPr/>
          </p:nvSpPr>
          <p:spPr>
            <a:xfrm>
              <a:off x="808740" y="2988398"/>
              <a:ext cx="3570015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システム管理</a:t>
              </a:r>
            </a:p>
          </p:txBody>
        </p:sp>
        <p:sp>
          <p:nvSpPr>
            <p:cNvPr id="23" name="テキスト ボックス 66"/>
            <p:cNvSpPr txBox="1"/>
            <p:nvPr/>
          </p:nvSpPr>
          <p:spPr>
            <a:xfrm>
              <a:off x="947524" y="4189441"/>
              <a:ext cx="1646223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000" b="1" dirty="0">
                  <a:solidFill>
                    <a:schemeClr val="accent5">
                      <a:lumMod val="75000"/>
                    </a:schemeClr>
                  </a:solidFill>
                  <a:latin typeface="游ゴシック 本文"/>
                  <a:cs typeface="Tahoma" pitchFamily="34" charset="0"/>
                </a:rPr>
                <a:t>H/W</a:t>
              </a:r>
              <a:r>
                <a:rPr lang="ja-JP" altLang="en-US" sz="1000" b="1" dirty="0">
                  <a:solidFill>
                    <a:schemeClr val="accent5">
                      <a:lumMod val="75000"/>
                    </a:schemeClr>
                  </a:solidFill>
                  <a:latin typeface="游ゴシック 本文"/>
                  <a:cs typeface="Tahoma" pitchFamily="34" charset="0"/>
                </a:rPr>
                <a:t>障害対応</a:t>
              </a: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716147" y="3021954"/>
            <a:ext cx="2544602" cy="1770538"/>
            <a:chOff x="4620359" y="2988398"/>
            <a:chExt cx="3636196" cy="1770538"/>
          </a:xfrm>
        </p:grpSpPr>
        <p:sp>
          <p:nvSpPr>
            <p:cNvPr id="31" name="角丸四角形 31"/>
            <p:cNvSpPr/>
            <p:nvPr/>
          </p:nvSpPr>
          <p:spPr>
            <a:xfrm>
              <a:off x="4620359" y="2988398"/>
              <a:ext cx="3636196" cy="177053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 anchorCtr="0"/>
            <a:lstStyle/>
            <a:p>
              <a:pPr lvl="0">
                <a:defRPr/>
              </a:pPr>
              <a:r>
                <a:rPr lang="ja-JP" altLang="en-US" b="1" dirty="0">
                  <a:solidFill>
                    <a:srgbClr val="7030A0"/>
                  </a:solidFill>
                  <a:latin typeface="Tahoma" pitchFamily="34" charset="0"/>
                  <a:cs typeface="Tahoma" pitchFamily="34" charset="0"/>
                </a:rPr>
                <a:t>プログラミング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ＭＳ Ｐゴシック"/>
                </a:rPr>
                <a:t>学習</a:t>
              </a:r>
            </a:p>
          </p:txBody>
        </p:sp>
        <p:sp>
          <p:nvSpPr>
            <p:cNvPr id="32" name="テキスト ボックス 66"/>
            <p:cNvSpPr txBox="1"/>
            <p:nvPr/>
          </p:nvSpPr>
          <p:spPr>
            <a:xfrm>
              <a:off x="5298112" y="4233650"/>
              <a:ext cx="2280689" cy="400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0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C++,</a:t>
              </a:r>
              <a:r>
                <a:rPr lang="en-US" altLang="ja-JP" sz="10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 </a:t>
              </a:r>
              <a:r>
                <a:rPr lang="en-US" altLang="ja-JP" sz="1000" b="1" dirty="0" err="1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ArcObjects</a:t>
              </a:r>
              <a:r>
                <a:rPr lang="en-US" altLang="ja-JP" sz="10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 </a:t>
              </a:r>
              <a:r>
                <a:rPr lang="ja-JP" altLang="en-US" sz="1000" b="1" dirty="0">
                  <a:solidFill>
                    <a:srgbClr val="7030A0"/>
                  </a:solidFill>
                  <a:latin typeface="游ゴシック 本文"/>
                  <a:cs typeface="Tahoma" pitchFamily="34" charset="0"/>
                </a:rPr>
                <a:t>ツール開発・改修</a:t>
              </a:r>
              <a:endParaRPr kumimoji="1" lang="en-US" altLang="ja-JP" sz="1000" b="1" dirty="0">
                <a:solidFill>
                  <a:srgbClr val="7030A0"/>
                </a:solidFill>
                <a:latin typeface="游ゴシック 本文"/>
                <a:cs typeface="Tahoma" pitchFamily="34" charset="0"/>
              </a:endParaRPr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492" y="3560183"/>
              <a:ext cx="741707" cy="633838"/>
            </a:xfrm>
            <a:prstGeom prst="rect">
              <a:avLst/>
            </a:prstGeom>
          </p:spPr>
        </p:pic>
      </p:grpSp>
      <p:grpSp>
        <p:nvGrpSpPr>
          <p:cNvPr id="35" name="グループ化 34"/>
          <p:cNvGrpSpPr/>
          <p:nvPr/>
        </p:nvGrpSpPr>
        <p:grpSpPr>
          <a:xfrm>
            <a:off x="628650" y="4868453"/>
            <a:ext cx="7632099" cy="1844969"/>
            <a:chOff x="624456" y="4834897"/>
            <a:chExt cx="7632099" cy="1844969"/>
          </a:xfrm>
        </p:grpSpPr>
        <p:sp>
          <p:nvSpPr>
            <p:cNvPr id="36" name="テキスト ボックス 66"/>
            <p:cNvSpPr txBox="1"/>
            <p:nvPr/>
          </p:nvSpPr>
          <p:spPr>
            <a:xfrm>
              <a:off x="6026744" y="6164279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latin typeface="Tahoma" pitchFamily="34" charset="0"/>
                  <a:cs typeface="Tahoma" pitchFamily="34" charset="0"/>
                </a:rPr>
                <a:t>勉強会</a:t>
              </a:r>
              <a:endParaRPr kumimoji="1" lang="ja-JP" altLang="en-US" sz="1400" b="1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角丸四角形 5"/>
            <p:cNvSpPr/>
            <p:nvPr/>
          </p:nvSpPr>
          <p:spPr>
            <a:xfrm>
              <a:off x="808415" y="4834897"/>
              <a:ext cx="7448140" cy="1844969"/>
            </a:xfrm>
            <a:prstGeom prst="roundRect">
              <a:avLst/>
            </a:prstGeom>
            <a:gradFill flip="none" rotWithShape="0">
              <a:gsLst>
                <a:gs pos="0">
                  <a:srgbClr val="33CC33">
                    <a:tint val="66000"/>
                    <a:satMod val="160000"/>
                  </a:srgbClr>
                </a:gs>
                <a:gs pos="50000">
                  <a:srgbClr val="33CC33">
                    <a:tint val="44500"/>
                    <a:satMod val="160000"/>
                  </a:srgbClr>
                </a:gs>
                <a:gs pos="100000">
                  <a:srgbClr val="33CC3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txBody>
            <a:bodyPr lIns="0" tIns="0" rIns="0" bIns="0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ＭＳ Ｐゴシック"/>
                  <a:ea typeface="ＭＳ Ｐゴシック"/>
                  <a:cs typeface="+mn-cs"/>
                </a:rPr>
                <a:t>フォローアップ</a:t>
              </a:r>
            </a:p>
          </p:txBody>
        </p:sp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143" y="5021265"/>
              <a:ext cx="924324" cy="1019254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854" y="5183370"/>
              <a:ext cx="734572" cy="95095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394" y="5174958"/>
              <a:ext cx="998700" cy="998700"/>
            </a:xfrm>
            <a:prstGeom prst="rect">
              <a:avLst/>
            </a:prstGeom>
          </p:spPr>
        </p:pic>
        <p:sp>
          <p:nvSpPr>
            <p:cNvPr id="41" name="テキスト ボックス 66"/>
            <p:cNvSpPr txBox="1"/>
            <p:nvPr/>
          </p:nvSpPr>
          <p:spPr>
            <a:xfrm>
              <a:off x="3824446" y="6227595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演習問題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95897" l="1674" r="98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384" y="5214016"/>
              <a:ext cx="1018389" cy="832815"/>
            </a:xfrm>
            <a:prstGeom prst="rect">
              <a:avLst/>
            </a:prstGeom>
          </p:spPr>
        </p:pic>
        <p:sp>
          <p:nvSpPr>
            <p:cNvPr id="43" name="テキスト ボックス 66"/>
            <p:cNvSpPr txBox="1"/>
            <p:nvPr/>
          </p:nvSpPr>
          <p:spPr>
            <a:xfrm>
              <a:off x="624456" y="6077882"/>
              <a:ext cx="2417323" cy="5232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情報シス会と</a:t>
              </a:r>
              <a:endParaRPr lang="en-US" altLang="ja-JP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  <a:p>
              <a:pPr algn="ctr"/>
              <a:r>
                <a:rPr lang="en-US" altLang="ja-JP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PIP</a:t>
              </a:r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進捗会議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4" name="テキスト ボックス 66"/>
            <p:cNvSpPr txBox="1"/>
            <p:nvPr/>
          </p:nvSpPr>
          <p:spPr>
            <a:xfrm>
              <a:off x="6540741" y="6114296"/>
              <a:ext cx="1187837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b="1" dirty="0">
                  <a:solidFill>
                    <a:schemeClr val="bg2">
                      <a:lumMod val="10000"/>
                    </a:schemeClr>
                  </a:solidFill>
                  <a:latin typeface="Tahoma" pitchFamily="34" charset="0"/>
                  <a:cs typeface="Tahoma" pitchFamily="34" charset="0"/>
                </a:rPr>
                <a:t>勉強会</a:t>
              </a:r>
              <a:endParaRPr kumimoji="1" lang="ja-JP" altLang="en-US" sz="1400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1" name="テキスト ボックス 66"/>
          <p:cNvSpPr txBox="1"/>
          <p:nvPr/>
        </p:nvSpPr>
        <p:spPr>
          <a:xfrm>
            <a:off x="3518090" y="4169961"/>
            <a:ext cx="1761154" cy="553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注記・海ポリゴン作成</a:t>
            </a:r>
            <a:endParaRPr lang="en-US" altLang="ja-JP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レプリカリリース作業</a:t>
            </a:r>
            <a:endParaRPr lang="en-US" altLang="ja-JP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(4</a:t>
            </a:r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月初旬～</a:t>
            </a:r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)</a:t>
            </a:r>
            <a:endParaRPr lang="ja-JP" altLang="en-US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テキスト ボックス 66"/>
          <p:cNvSpPr txBox="1"/>
          <p:nvPr/>
        </p:nvSpPr>
        <p:spPr>
          <a:xfrm>
            <a:off x="1940140" y="4218991"/>
            <a:ext cx="895225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パッチ適用</a:t>
            </a:r>
            <a:endParaRPr lang="en-US" altLang="ja-JP" sz="1000" b="1" dirty="0">
              <a:solidFill>
                <a:schemeClr val="accent5">
                  <a:lumMod val="75000"/>
                </a:schemeClr>
              </a:solidFill>
              <a:latin typeface="游ゴシック 本文"/>
              <a:cs typeface="Tahoma" pitchFamily="34" charset="0"/>
            </a:endParaRPr>
          </a:p>
          <a:p>
            <a:pPr algn="ctr"/>
            <a:r>
              <a:rPr lang="en-US" altLang="ja-JP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(1</a:t>
            </a:r>
            <a:r>
              <a:rPr lang="ja-JP" altLang="en-US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時間程度</a:t>
            </a:r>
            <a:r>
              <a:rPr lang="en-US" altLang="ja-JP" sz="1000" b="1" dirty="0">
                <a:solidFill>
                  <a:schemeClr val="accent5">
                    <a:lumMod val="75000"/>
                  </a:schemeClr>
                </a:solidFill>
                <a:latin typeface="游ゴシック 本文"/>
                <a:cs typeface="Tahoma" pitchFamily="34" charset="0"/>
              </a:rPr>
              <a:t>)</a:t>
            </a:r>
            <a:endParaRPr lang="ja-JP" altLang="en-US" sz="1000" b="1" dirty="0">
              <a:solidFill>
                <a:schemeClr val="accent5">
                  <a:lumMod val="75000"/>
                </a:schemeClr>
              </a:solidFill>
              <a:latin typeface="游ゴシック 本文"/>
              <a:cs typeface="Tahoma" pitchFamily="34" charset="0"/>
            </a:endParaRPr>
          </a:p>
        </p:txBody>
      </p:sp>
      <p:sp>
        <p:nvSpPr>
          <p:cNvPr id="53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１～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月の作業・研修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97" y="3484747"/>
            <a:ext cx="647253" cy="6472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18" y="3716670"/>
            <a:ext cx="490606" cy="423557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3" y="3567887"/>
            <a:ext cx="677169" cy="677169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9967" y="3631326"/>
            <a:ext cx="401883" cy="315495"/>
          </a:xfrm>
          <a:prstGeom prst="rect">
            <a:avLst/>
          </a:prstGeom>
        </p:spPr>
      </p:pic>
      <p:pic>
        <p:nvPicPr>
          <p:cNvPr id="55" name="Picture 5" descr="http://www.foroffice.ru/upload/iblock/062/x3650_m3_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055" y="3896318"/>
            <a:ext cx="578856" cy="35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0201" y="3749896"/>
            <a:ext cx="238753" cy="196925"/>
          </a:xfrm>
          <a:prstGeom prst="rect">
            <a:avLst/>
          </a:prstGeom>
        </p:spPr>
      </p:pic>
      <p:pic>
        <p:nvPicPr>
          <p:cNvPr id="60" name="Picture 14" descr="C:\Users\t_ohta\AppData\Local\Microsoft\Windows\Temporary Internet Files\Content.IE5\6AA04UHO\MC900439806[1]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4" y="1566950"/>
            <a:ext cx="629214" cy="6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6"/>
          <p:cNvSpPr txBox="1"/>
          <p:nvPr/>
        </p:nvSpPr>
        <p:spPr>
          <a:xfrm>
            <a:off x="6173164" y="2254286"/>
            <a:ext cx="1761154" cy="4001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b="1" dirty="0" err="1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SiNDY</a:t>
            </a:r>
            <a:endParaRPr lang="en-US" altLang="ja-JP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バージョンアップ検証</a:t>
            </a:r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(3</a:t>
            </a:r>
            <a:r>
              <a:rPr lang="ja-JP" altLang="en-US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月～</a:t>
            </a:r>
            <a:r>
              <a:rPr lang="en-US" altLang="ja-JP" sz="1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)</a:t>
            </a:r>
            <a:endParaRPr kumimoji="1" lang="ja-JP" altLang="en-US" sz="1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二等辺三角形 14"/>
          <p:cNvSpPr/>
          <p:nvPr/>
        </p:nvSpPr>
        <p:spPr>
          <a:xfrm>
            <a:off x="1409351" y="2305351"/>
            <a:ext cx="5988956" cy="2836650"/>
          </a:xfrm>
          <a:prstGeom prst="triangle">
            <a:avLst>
              <a:gd name="adj" fmla="val 53082"/>
            </a:avLst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SiNDY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92" y="1468926"/>
            <a:ext cx="2903815" cy="1672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43948"/>
            <a:ext cx="1654373" cy="165437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61520" y="35966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主な作業</a:t>
            </a:r>
            <a:endParaRPr lang="en-US" altLang="ja-JP" sz="28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440173" y="58983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サーバー環境構築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836764" y="1212380"/>
            <a:ext cx="147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SiNDY</a:t>
            </a:r>
            <a:r>
              <a:rPr lang="en-US" altLang="ja-JP" b="1" dirty="0"/>
              <a:t>-b </a:t>
            </a:r>
            <a:r>
              <a:rPr lang="ja-JP" altLang="en-US" b="1" dirty="0"/>
              <a:t>運用</a:t>
            </a:r>
            <a:endParaRPr lang="en-US" altLang="ja-JP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4294923" y="475359"/>
            <a:ext cx="4694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地図開発を行えるため肝心な作業であり、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サーバとユーザと地図の構成を管理する系。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52816" y="5888088"/>
            <a:ext cx="2956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Arc10.4.1</a:t>
            </a:r>
            <a:r>
              <a:rPr lang="ja-JP" altLang="en-US" b="1" dirty="0"/>
              <a:t>バージョンアップ構築と検証</a:t>
            </a:r>
          </a:p>
          <a:p>
            <a:endParaRPr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07" y="4562114"/>
            <a:ext cx="2033451" cy="12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3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09700"/>
            <a:ext cx="78867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u="sng" dirty="0"/>
              <a:t>構築順番</a:t>
            </a:r>
            <a:endParaRPr lang="en-US" altLang="ja-JP" sz="2400" b="1" u="sng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b="1" dirty="0"/>
          </a:p>
          <a:p>
            <a:endParaRPr lang="en-US" altLang="ja-JP" b="1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サーバー環境構築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88628" y="1909729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1.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仮想マシン作成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88628" y="2737892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2.Linux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 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RHEL5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88628" y="3566055"/>
            <a:ext cx="3703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3.Oracle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インストールと設定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9704" y="4394218"/>
            <a:ext cx="4345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4.ArcSDE10.1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anose="020B0600070205080204" pitchFamily="50" charset="-128"/>
              </a:rPr>
              <a:t>インストールと設定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" name="矢印: 右 8"/>
          <p:cNvSpPr/>
          <p:nvPr/>
        </p:nvSpPr>
        <p:spPr>
          <a:xfrm rot="5400000">
            <a:off x="4399745" y="2439803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矢印: 右 9"/>
          <p:cNvSpPr/>
          <p:nvPr/>
        </p:nvSpPr>
        <p:spPr>
          <a:xfrm rot="5400000">
            <a:off x="4388751" y="3267965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矢印: 右 10"/>
          <p:cNvSpPr/>
          <p:nvPr/>
        </p:nvSpPr>
        <p:spPr>
          <a:xfrm rot="5400000">
            <a:off x="4388751" y="4096129"/>
            <a:ext cx="366499" cy="22968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52" y="2699227"/>
            <a:ext cx="458327" cy="53899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8" y="4459529"/>
            <a:ext cx="905223" cy="33104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00" y="3660844"/>
            <a:ext cx="1138674" cy="27208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62" y="1927164"/>
            <a:ext cx="1142928" cy="369628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772479" y="5584449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取得したスキル：サーバーの構築を理解し、トラブルの対応と設定の注意点などの知識を取得。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232432" y="235019"/>
            <a:ext cx="5307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新しいサーバー環境を構築する際、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複雑なインストールをしながら個別な設定をする。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普段の構築は以下の順番で行う。</a:t>
            </a:r>
            <a:endParaRPr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103335"/>
            <a:ext cx="8154626" cy="1087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i="0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Arc10.4.1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バージョンアップ構築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72479" y="5584449"/>
            <a:ext cx="776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取得したスキル：</a:t>
            </a:r>
            <a:r>
              <a:rPr lang="en-US" altLang="ja-JP" b="1" dirty="0"/>
              <a:t>Arc10.1</a:t>
            </a:r>
            <a:r>
              <a:rPr lang="ja-JP" altLang="en-US" b="1" dirty="0"/>
              <a:t>との違う設定点、</a:t>
            </a:r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772478" y="1342426"/>
            <a:ext cx="7764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ユーザに地図開発作業を支えるため、地図データの構成を適切に変更し、</a:t>
            </a:r>
            <a:endParaRPr lang="en-US" altLang="ja-JP" b="1" dirty="0"/>
          </a:p>
          <a:p>
            <a:r>
              <a:rPr lang="ja-JP" altLang="en-US" b="1" dirty="0"/>
              <a:t>ユーザの依頼に応じてスキーマやユーザの必要な更新を行うという運用。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4550"/>
      </p:ext>
    </p:extLst>
  </p:cSld>
  <p:clrMapOvr>
    <a:masterClrMapping/>
  </p:clrMapOvr>
</p:sld>
</file>

<file path=ppt/theme/theme1.xml><?xml version="1.0" encoding="utf-8"?>
<a:theme xmlns:a="http://schemas.openxmlformats.org/drawingml/2006/main" name="PPTテンプレート_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テンプレート（ホワイトバージョン）v2.potx" id="{29372A04-5E71-4640-A6E4-1F14D21D0617}" vid="{2E1C9017-5FC5-462E-B699-1361BAC0CAB0}"/>
    </a:ext>
  </a:extLst>
</a:theme>
</file>

<file path=ppt/theme/theme2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PTテンプレート_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テンプレート（ホワイトバージョン）v2.potx" id="{29372A04-5E71-4640-A6E4-1F14D21D0617}" vid="{2E1C9017-5FC5-462E-B699-1361BAC0CAB0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1607</Words>
  <Application>Microsoft Office PowerPoint</Application>
  <PresentationFormat>画面に合わせる (4:3)</PresentationFormat>
  <Paragraphs>344</Paragraphs>
  <Slides>35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35</vt:i4>
      </vt:variant>
    </vt:vector>
  </HeadingPairs>
  <TitlesOfParts>
    <vt:vector size="52" baseType="lpstr">
      <vt:lpstr>(日本語用のフォントを使用)</vt:lpstr>
      <vt:lpstr>ＭＳ Ｐゴシック</vt:lpstr>
      <vt:lpstr>ＭＳ Ｐゴシック 本文</vt:lpstr>
      <vt:lpstr>メイリオ</vt:lpstr>
      <vt:lpstr>游ゴシック</vt:lpstr>
      <vt:lpstr>游ゴシック Light</vt:lpstr>
      <vt:lpstr>游ゴシック 本文</vt:lpstr>
      <vt:lpstr>Arial</vt:lpstr>
      <vt:lpstr>Calibri</vt:lpstr>
      <vt:lpstr>Calibri Light</vt:lpstr>
      <vt:lpstr>Impact</vt:lpstr>
      <vt:lpstr>Tahoma</vt:lpstr>
      <vt:lpstr>Trebuchet MS</vt:lpstr>
      <vt:lpstr>Wingdings</vt:lpstr>
      <vt:lpstr>PPTテンプレート_ホワイト</vt:lpstr>
      <vt:lpstr>Office テーマ</vt:lpstr>
      <vt:lpstr>1_PPTテンプレート_ホワイト</vt:lpstr>
      <vt:lpstr>TDCでの研修の報告発表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将来の目標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Sereeyotin Punnatorn（SEREEYOTIN PUNNATORN）</dc:creator>
  <cp:lastModifiedBy>Sereeyotin Punnatorn（SEREEYOTIN PUNNATORN）</cp:lastModifiedBy>
  <cp:revision>147</cp:revision>
  <dcterms:created xsi:type="dcterms:W3CDTF">2017-06-01T06:07:55Z</dcterms:created>
  <dcterms:modified xsi:type="dcterms:W3CDTF">2017-06-26T09:02:04Z</dcterms:modified>
</cp:coreProperties>
</file>