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7" r:id="rId13"/>
    <p:sldId id="299" r:id="rId14"/>
    <p:sldId id="295" r:id="rId15"/>
    <p:sldId id="281" r:id="rId16"/>
    <p:sldId id="257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27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21" r:id="rId37"/>
    <p:sldId id="322" r:id="rId38"/>
    <p:sldId id="323" r:id="rId39"/>
    <p:sldId id="324" r:id="rId40"/>
    <p:sldId id="330" r:id="rId41"/>
    <p:sldId id="331" r:id="rId42"/>
    <p:sldId id="328" r:id="rId43"/>
    <p:sldId id="329" r:id="rId44"/>
    <p:sldId id="325" r:id="rId45"/>
    <p:sldId id="32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D5EF-4896-4614-B001-F2B82B8DDE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Lesson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Variable, Array, Programming : Math</a:t>
            </a:r>
          </a:p>
        </p:txBody>
      </p:sp>
    </p:spTree>
    <p:extLst>
      <p:ext uri="{BB962C8B-B14F-4D97-AF65-F5344CB8AC3E}">
        <p14:creationId xmlns:p14="http://schemas.microsoft.com/office/powerpoint/2010/main" val="40916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1.5.6 </a:t>
            </a:r>
            <a:r>
              <a:rPr kumimoji="1" lang="en-US" altLang="ja-JP" dirty="0" err="1"/>
              <a:t>commandA</a:t>
            </a:r>
            <a:r>
              <a:rPr kumimoji="1" lang="en-US" altLang="ja-JP" dirty="0"/>
              <a:t> |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commandB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altLang="ja-JP" sz="2000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สั่งรันคำสั่ง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และรับผลลัพธ์มาเป็นข้อมูลเข้าสำหรับคำสั่ง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B</a:t>
            </a:r>
            <a:endParaRPr lang="en-US" altLang="ja-JP" sz="20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การใช้งาน </a:t>
            </a:r>
          </a:p>
          <a:p>
            <a:pPr marL="0" indent="0">
              <a:buNone/>
            </a:pPr>
            <a:endParaRPr lang="en-US" altLang="ja-JP" sz="2000" u="sng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ipconfig     </a:t>
            </a:r>
            <a:r>
              <a:rPr lang="en-US" altLang="ja-JP" sz="1600" dirty="0" smtClean="0">
                <a:latin typeface="Eras Light ITC" panose="020B0402030504020804" pitchFamily="34" charset="0"/>
              </a:rPr>
              <a:t>|    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sort </a:t>
            </a:r>
            <a:endParaRPr lang="en-US" altLang="ja-JP" sz="2000" dirty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พิมพ์ผลลัพธ์ที่บอกรายละเอียดของระบบเครือข่ายและส่งไปเรียงลำดับข้อมูลใหม่</a:t>
            </a:r>
            <a:endParaRPr lang="en-US" altLang="ja-JP" sz="2000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8785" y="2530261"/>
            <a:ext cx="2381738" cy="576487"/>
            <a:chOff x="728785" y="2909202"/>
            <a:chExt cx="2381738" cy="576487"/>
          </a:xfrm>
        </p:grpSpPr>
        <p:sp>
          <p:nvSpPr>
            <p:cNvPr id="14" name="TextBox 13"/>
            <p:cNvSpPr txBox="1"/>
            <p:nvPr/>
          </p:nvSpPr>
          <p:spPr>
            <a:xfrm>
              <a:off x="728785" y="2909202"/>
              <a:ext cx="1248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คำสั่ง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A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1184046" y="3012873"/>
              <a:ext cx="237932" cy="7077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2319887" y="3192358"/>
              <a:ext cx="237932" cy="347332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6954" y="2909202"/>
              <a:ext cx="1203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คำสั่ง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B</a:t>
              </a:r>
              <a:endParaRPr lang="en-US" sz="1600" dirty="0">
                <a:solidFill>
                  <a:srgbClr val="0070C0"/>
                </a:solidFill>
                <a:latin typeface="Eras Light ITC" panose="020B04020305040208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45" y="3934117"/>
            <a:ext cx="2520094" cy="1832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77" y="3934118"/>
            <a:ext cx="2406924" cy="18327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5400000">
            <a:off x="4981459" y="4627601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การบ้าน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 smtClean="0">
                <a:solidFill>
                  <a:schemeClr val="accent6">
                    <a:lumMod val="75000"/>
                  </a:schemeClr>
                </a:solidFill>
              </a:rPr>
              <a:t>หาว่าคำสั่ง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Eras Light ITC" panose="020B0402030504020804" pitchFamily="34" charset="0"/>
              </a:rPr>
              <a:t>del, 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Eras Light ITC" panose="020B0402030504020804" pitchFamily="34" charset="0"/>
              </a:rPr>
              <a:t>rd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Eras Light ITC" panose="020B0402030504020804" pitchFamily="34" charset="0"/>
              </a:rPr>
              <a:t>, cd, find </a:t>
            </a:r>
            <a:r>
              <a:rPr lang="th-TH" altLang="ja-JP" dirty="0" smtClean="0">
                <a:solidFill>
                  <a:schemeClr val="accent6">
                    <a:lumMod val="75000"/>
                  </a:schemeClr>
                </a:solidFill>
                <a:latin typeface="Eras Light ITC" panose="020B0402030504020804" pitchFamily="34" charset="0"/>
              </a:rPr>
              <a:t>มีการใช้งานอย่างไรบ้าง</a:t>
            </a:r>
          </a:p>
          <a:p>
            <a:pPr marL="514350" indent="-514350">
              <a:buFont typeface="+mj-lt"/>
              <a:buAutoNum type="arabicPeriod"/>
            </a:pPr>
            <a:r>
              <a:rPr lang="th-TH" altLang="ja-JP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สร้างไฟล์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 Batch </a:t>
            </a:r>
            <a:r>
              <a:rPr lang="th-TH" altLang="ja-JP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ที่เมื่อเรากดรันแล้วจะสร้างไฟล์ใหม่ 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(C:\new_output.txt) </a:t>
            </a:r>
            <a:r>
              <a:rPr lang="th-TH" altLang="ja-JP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และมีเนื้อหาข้างในดังนี้</a:t>
            </a:r>
          </a:p>
          <a:p>
            <a:pPr marL="0" indent="0">
              <a:buNone/>
            </a:pPr>
            <a:r>
              <a:rPr lang="th-TH" altLang="ja-JP" dirty="0">
                <a:latin typeface="Eras Light ITC" panose="020B0402030504020804" pitchFamily="34" charset="0"/>
              </a:rPr>
              <a:t>	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Pun &amp; Warm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	love to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	eat pudding</a:t>
            </a:r>
            <a:endParaRPr lang="th-TH" altLang="ja-JP" dirty="0" smtClean="0">
              <a:solidFill>
                <a:schemeClr val="accent4">
                  <a:lumMod val="75000"/>
                </a:schemeClr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sz="3600" b="1" dirty="0" smtClean="0">
                <a:solidFill>
                  <a:srgbClr val="00B050"/>
                </a:solidFill>
              </a:rPr>
              <a:t>3.  </a:t>
            </a:r>
            <a:r>
              <a:rPr lang="th-TH" dirty="0" smtClean="0">
                <a:solidFill>
                  <a:srgbClr val="00B050"/>
                </a:solidFill>
              </a:rPr>
              <a:t>สร้างไฟล์ </a:t>
            </a:r>
            <a:r>
              <a:rPr lang="en-US" dirty="0" smtClean="0">
                <a:solidFill>
                  <a:srgbClr val="00B050"/>
                </a:solidFill>
              </a:rPr>
              <a:t>Batch </a:t>
            </a:r>
            <a:r>
              <a:rPr lang="th-TH" dirty="0" smtClean="0">
                <a:solidFill>
                  <a:srgbClr val="00B050"/>
                </a:solidFill>
              </a:rPr>
              <a:t>ที่เมื่อเรากดรันแล้วจะสร้างไฟล์ใหม่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(C:\newer_output.txt) </a:t>
            </a:r>
            <a:r>
              <a:rPr lang="th-TH" altLang="ja-JP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โดยมีเนื้อหาข้างในเป็นข้อมูลที่</a:t>
            </a:r>
            <a:r>
              <a:rPr lang="en-US" altLang="ja-JP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sort </a:t>
            </a:r>
            <a:r>
              <a:rPr lang="th-TH" altLang="ja-JP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แล้วของ</a:t>
            </a:r>
            <a:r>
              <a:rPr lang="en-US" altLang="ja-JP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C:\new_output.txt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เฉลยข้อ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825625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echo</a:t>
              </a:r>
              <a:r>
                <a:rPr lang="en-US" sz="1600" dirty="0">
                  <a:latin typeface="Eras Light ITC" panose="020B0402030504020804" pitchFamily="34" charset="0"/>
                </a:rPr>
                <a:t> Pun </a:t>
              </a:r>
              <a:r>
                <a:rPr lang="en-US" sz="1600" dirty="0">
                  <a:solidFill>
                    <a:srgbClr val="C00000"/>
                  </a:solidFill>
                  <a:latin typeface="Eras Light ITC" panose="020B0402030504020804" pitchFamily="34" charset="0"/>
                </a:rPr>
                <a:t>^&amp;</a:t>
              </a:r>
              <a:r>
                <a:rPr lang="en-US" sz="1600" dirty="0">
                  <a:latin typeface="Eras Light ITC" panose="020B0402030504020804" pitchFamily="34" charset="0"/>
                </a:rPr>
                <a:t> Warm </a:t>
              </a:r>
              <a:r>
                <a:rPr lang="en-US" sz="1600" dirty="0">
                  <a:solidFill>
                    <a:schemeClr val="accent2"/>
                  </a:solidFill>
                  <a:latin typeface="Eras Light ITC" panose="020B0402030504020804" pitchFamily="34" charset="0"/>
                </a:rPr>
                <a:t>&gt;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C:\new_output.txt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echo</a:t>
              </a:r>
              <a:r>
                <a:rPr lang="en-US" sz="1600" dirty="0">
                  <a:latin typeface="Eras Light ITC" panose="020B0402030504020804" pitchFamily="34" charset="0"/>
                </a:rPr>
                <a:t> love to </a:t>
              </a:r>
              <a:r>
                <a:rPr lang="en-US" sz="1600" dirty="0">
                  <a:solidFill>
                    <a:schemeClr val="accent2"/>
                  </a:solidFill>
                  <a:latin typeface="Eras Light ITC" panose="020B0402030504020804" pitchFamily="34" charset="0"/>
                </a:rPr>
                <a:t>&gt;&gt;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C:\new_output.txt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echo</a:t>
              </a:r>
              <a:r>
                <a:rPr lang="en-US" sz="1600" dirty="0">
                  <a:latin typeface="Eras Light ITC" panose="020B0402030504020804" pitchFamily="34" charset="0"/>
                </a:rPr>
                <a:t> eat pudding </a:t>
              </a:r>
              <a:r>
                <a:rPr lang="en-US" sz="1600" dirty="0">
                  <a:solidFill>
                    <a:schemeClr val="accent2"/>
                  </a:solidFill>
                  <a:latin typeface="Eras Light ITC" panose="020B0402030504020804" pitchFamily="34" charset="0"/>
                </a:rPr>
                <a:t>&gt;&gt;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C:\new_output.txt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pause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answer_batch2.bat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เฉลยข้อ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825625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sort</a:t>
              </a:r>
              <a:r>
                <a:rPr lang="en-US" sz="1600" dirty="0">
                  <a:latin typeface="Eras Light ITC" panose="020B0402030504020804" pitchFamily="34" charset="0"/>
                </a:rPr>
                <a:t> C:\new_output.txt </a:t>
              </a:r>
              <a:r>
                <a:rPr lang="en-US" sz="1600" dirty="0">
                  <a:solidFill>
                    <a:schemeClr val="accent2"/>
                  </a:solidFill>
                  <a:latin typeface="Eras Light ITC" panose="020B0402030504020804" pitchFamily="34" charset="0"/>
                </a:rPr>
                <a:t>&gt;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C:\newer_output.txt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pause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answer_batch3.bat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4" y="2638769"/>
            <a:ext cx="10515600" cy="1325563"/>
          </a:xfrm>
        </p:spPr>
        <p:txBody>
          <a:bodyPr>
            <a:normAutofit/>
          </a:bodyPr>
          <a:lstStyle/>
          <a:p>
            <a:r>
              <a:rPr lang="th-TH" sz="5400" dirty="0">
                <a:solidFill>
                  <a:srgbClr val="0070C0"/>
                </a:solidFill>
              </a:rPr>
              <a:t>2</a:t>
            </a:r>
            <a:r>
              <a:rPr lang="th-TH" sz="5400" dirty="0" smtClean="0">
                <a:solidFill>
                  <a:srgbClr val="0070C0"/>
                </a:solidFill>
              </a:rPr>
              <a:t>. ตัวแปร อาเรย์ และโปรแกรมมิ่งเบื้องต้น</a:t>
            </a:r>
            <a:endParaRPr lang="en-US" sz="54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85" y="4738976"/>
            <a:ext cx="2416569" cy="22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ความสำคัญของตัวแปร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ให้</a:t>
            </a:r>
            <a:r>
              <a:rPr lang="th-TH" dirty="0">
                <a:solidFill>
                  <a:srgbClr val="0070C0"/>
                </a:solidFill>
              </a:rPr>
              <a:t>ลอง</a:t>
            </a:r>
            <a:r>
              <a:rPr lang="th-TH" dirty="0" smtClean="0">
                <a:solidFill>
                  <a:srgbClr val="0070C0"/>
                </a:solidFill>
              </a:rPr>
              <a:t>คิดกรณีที่เราจำเป็นต้องทำ</a:t>
            </a:r>
            <a:r>
              <a:rPr lang="th-TH" dirty="0">
                <a:solidFill>
                  <a:srgbClr val="0070C0"/>
                </a:solidFill>
              </a:rPr>
              <a:t>คำสั่งกับไฟล์เดียวบนหลาย ๆ </a:t>
            </a:r>
            <a:r>
              <a:rPr lang="th-TH" dirty="0" smtClean="0">
                <a:solidFill>
                  <a:srgbClr val="0070C0"/>
                </a:solidFill>
              </a:rPr>
              <a:t>คำสั่ง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หาก</a:t>
            </a:r>
            <a:r>
              <a:rPr lang="th-TH" dirty="0">
                <a:solidFill>
                  <a:srgbClr val="0070C0"/>
                </a:solidFill>
              </a:rPr>
              <a:t>เราต้องการเปลี่ยนชื่อไฟล์ เราก็จะต้องแก้ไขถึง 4 บรรทัดด้วยกัน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1128" y="2290315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Hi! &gt; C:\abcdefghiklmnop.txt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C:\abcdefghiklmnop.txt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C:\abcdefghiklmnop.txt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 C:\abcdefghiklmnop.txt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4212350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Hi! &gt;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90" y="544296"/>
            <a:ext cx="2387284" cy="18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เป็นคีย์เวิร์ด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หรือกุญแจ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th-TH" dirty="0" smtClean="0">
                <a:solidFill>
                  <a:srgbClr val="0070C0"/>
                </a:solidFill>
              </a:rPr>
              <a:t>ที่</a:t>
            </a:r>
            <a:r>
              <a:rPr lang="th-TH" dirty="0">
                <a:solidFill>
                  <a:srgbClr val="0070C0"/>
                </a:solidFill>
              </a:rPr>
              <a:t>ใช้ในการเก็บหรือบันทึกค่าใด ๆ เพื่อไปใช้กับบรรทัด</a:t>
            </a:r>
            <a:r>
              <a:rPr lang="th-TH" dirty="0" smtClean="0">
                <a:solidFill>
                  <a:srgbClr val="0070C0"/>
                </a:solidFill>
              </a:rPr>
              <a:t>คำสั่งอื่น </a:t>
            </a:r>
            <a:r>
              <a:rPr lang="th-TH" dirty="0">
                <a:solidFill>
                  <a:srgbClr val="0070C0"/>
                </a:solidFill>
              </a:rPr>
              <a:t>ซึ่ง</a:t>
            </a:r>
            <a:r>
              <a:rPr lang="th-TH" dirty="0" smtClean="0">
                <a:solidFill>
                  <a:srgbClr val="0070C0"/>
                </a:solidFill>
              </a:rPr>
              <a:t>ช่วยให้เราเขียนและแก้ไขไฟล์</a:t>
            </a:r>
            <a:r>
              <a:rPr lang="en-US" dirty="0" smtClean="0">
                <a:solidFill>
                  <a:srgbClr val="0070C0"/>
                </a:solidFill>
              </a:rPr>
              <a:t> Batch</a:t>
            </a:r>
            <a:r>
              <a:rPr lang="th-TH" dirty="0" smtClean="0">
                <a:solidFill>
                  <a:srgbClr val="0070C0"/>
                </a:solidFill>
              </a:rPr>
              <a:t> ง่าย</a:t>
            </a:r>
            <a:r>
              <a:rPr lang="th-TH" dirty="0">
                <a:solidFill>
                  <a:srgbClr val="0070C0"/>
                </a:solidFill>
              </a:rPr>
              <a:t>ขึ้น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b="1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ผลลัพธ์</a:t>
            </a:r>
            <a:endParaRPr lang="en-US" b="1" u="sng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70" y="4468053"/>
            <a:ext cx="4220164" cy="5715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8200" y="2690112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=</a:t>
              </a:r>
              <a:r>
                <a:rPr lang="en-US" sz="1600" dirty="0" err="1">
                  <a:solidFill>
                    <a:srgbClr val="7030A0"/>
                  </a:solidFill>
                  <a:latin typeface="Eras Light ITC" panose="020B0402030504020804" pitchFamily="34" charset="0"/>
                </a:rPr>
                <a:t>ikemen</a:t>
              </a:r>
              <a:endParaRPr lang="en-US" sz="1600" dirty="0">
                <a:solidFill>
                  <a:srgbClr val="7030A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-san is %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0" y="4407366"/>
            <a:ext cx="1904534" cy="19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ความสำคัญของตัวแปร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แต่ถ้าเราใช้ตัวแปรในการเก็บค่าชื่อไฟล์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th-TH" dirty="0">
                <a:solidFill>
                  <a:srgbClr val="0070C0"/>
                </a:solidFill>
              </a:rPr>
              <a:t>เราเพียงแค่ต้องแก้ไข 1 บรรทัดหากจะเปลี่ยนชื่อไฟล์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5862" y="2364075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file= C:\abcdefghiklmnop.txt</a:t>
              </a:r>
              <a:endParaRPr lang="th-TH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Hi! &gt;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5862" y="4225963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file=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C:\this_one_is_short.txt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Hi! &gt;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4B8C927-1787-42E9-8F14-C605BE58CA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31" y="5811012"/>
            <a:ext cx="898466" cy="1088166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="" xmlns:a16="http://schemas.microsoft.com/office/drawing/2014/main" id="{4D073F35-BC98-42A2-BF40-27660D08D625}"/>
              </a:ext>
            </a:extLst>
          </p:cNvPr>
          <p:cNvSpPr/>
          <p:nvPr/>
        </p:nvSpPr>
        <p:spPr>
          <a:xfrm>
            <a:off x="9120797" y="5811012"/>
            <a:ext cx="1723666" cy="500888"/>
          </a:xfrm>
          <a:prstGeom prst="wedgeRectCallout">
            <a:avLst>
              <a:gd name="adj1" fmla="val -58061"/>
              <a:gd name="adj2" fmla="val 2246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</a:rPr>
              <a:t>แก้ง่ายขึ้นเยอะ</a:t>
            </a:r>
            <a:r>
              <a:rPr lang="en-US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115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วิธีการสร้างตัวแปร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มีอยู่ 4 วิธีใหญ่ ๆ ด้วยกัน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value</a:t>
            </a:r>
            <a:r>
              <a:rPr lang="th-TH" dirty="0"/>
              <a:t>	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สร้างตัวแปรขึ้นมาใหม่และกำหนดค่าตัวแปร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=“ 	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/p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string </a:t>
            </a:r>
            <a:r>
              <a:rPr lang="th-TH" i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พิมพ์ประโยคลงบนหน้าต่างคำสั่งและรับค่าตัวแปรจากผู้ใช้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/a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expression”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ทำสมการเลข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ๆ 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%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70217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value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สร้างตัวแปรขึ้นมาใหม่และตั้งค่าให้กับตัวแปร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ผลลัพธ์</a:t>
            </a:r>
            <a:endParaRPr lang="en-US" b="1" u="sng" dirty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4" y="4309719"/>
            <a:ext cx="1960606" cy="186724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7714" y="2537451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=</a:t>
              </a:r>
              <a:r>
                <a:rPr lang="en-US" sz="1600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C:\abc.txt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 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</a:t>
              </a:r>
              <a:r>
                <a:rPr lang="th-TH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ลงบนหน้าต่างคำสั่ง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Hello! World &gt; %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Hello! World 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ลงบนไฟล์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%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พิมพ์เนื้อหาบน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</a:t>
              </a:r>
              <a:r>
                <a:rPr lang="th-TH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ลงบนหน้าต่างคำสั่ง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20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4" y="2638769"/>
            <a:ext cx="10515600" cy="1325563"/>
          </a:xfrm>
        </p:spPr>
        <p:txBody>
          <a:bodyPr>
            <a:normAutofit/>
          </a:bodyPr>
          <a:lstStyle/>
          <a:p>
            <a:r>
              <a:rPr lang="th-TH" sz="5400" dirty="0" smtClean="0">
                <a:solidFill>
                  <a:srgbClr val="0070C0"/>
                </a:solidFill>
              </a:rPr>
              <a:t>1. ทบทวนบทเรียนสัปดาห์ก่อน</a:t>
            </a:r>
            <a:endParaRPr lang="en-US" sz="54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45" y="4381169"/>
            <a:ext cx="2303453" cy="24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rgbClr val="7030A0"/>
                </a:solidFill>
              </a:rPr>
              <a:t>value</a:t>
            </a:r>
            <a:r>
              <a:rPr lang="en-US" dirty="0"/>
              <a:t>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หากเราใส่ตัวอักษรพิเศษที่ใช้ใน</a:t>
            </a:r>
            <a:r>
              <a:rPr lang="en-US" dirty="0">
                <a:solidFill>
                  <a:srgbClr val="0070C0"/>
                </a:solidFill>
              </a:rPr>
              <a:t> redirection </a:t>
            </a:r>
            <a:r>
              <a:rPr lang="th-TH" dirty="0">
                <a:solidFill>
                  <a:srgbClr val="0070C0"/>
                </a:solidFill>
              </a:rPr>
              <a:t>เช่น </a:t>
            </a:r>
            <a:r>
              <a:rPr lang="en-US" dirty="0">
                <a:solidFill>
                  <a:srgbClr val="0070C0"/>
                </a:solidFill>
              </a:rPr>
              <a:t>&amp; | ^ &gt; &lt;</a:t>
            </a:r>
            <a:r>
              <a:rPr lang="th-TH" dirty="0">
                <a:solidFill>
                  <a:srgbClr val="0070C0"/>
                </a:solidFill>
              </a:rPr>
              <a:t> ลงไปในค่าตัวแปร คำสั่งจะทำการอ่านค่าผิดพลาด เพื่อไม่ให้เป็นเช่นนั้นเราจึงต้องครอบ</a:t>
            </a:r>
            <a:r>
              <a:rPr lang="en-US" dirty="0">
                <a:solidFill>
                  <a:srgbClr val="0070C0"/>
                </a:solidFill>
              </a:rPr>
              <a:t> name=value </a:t>
            </a:r>
            <a:r>
              <a:rPr lang="th-TH" dirty="0">
                <a:solidFill>
                  <a:srgbClr val="0070C0"/>
                </a:solidFill>
              </a:rPr>
              <a:t>ด้วย</a:t>
            </a:r>
            <a:r>
              <a:rPr lang="en-US" dirty="0">
                <a:solidFill>
                  <a:srgbClr val="0070C0"/>
                </a:solidFill>
              </a:rPr>
              <a:t> “” </a:t>
            </a:r>
            <a:r>
              <a:rPr lang="th-TH" dirty="0">
                <a:solidFill>
                  <a:srgbClr val="0070C0"/>
                </a:solidFill>
              </a:rPr>
              <a:t>และใส่ตัวอักษร</a:t>
            </a:r>
            <a:r>
              <a:rPr lang="en-US" dirty="0">
                <a:solidFill>
                  <a:srgbClr val="0070C0"/>
                </a:solidFill>
              </a:rPr>
              <a:t> ^</a:t>
            </a:r>
            <a:r>
              <a:rPr lang="th-TH" dirty="0">
                <a:solidFill>
                  <a:srgbClr val="0070C0"/>
                </a:solidFill>
              </a:rPr>
              <a:t> ก่อนหน้าตัวอักษรพิเศษทุกตัว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3130" y="339892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text=</a:t>
              </a:r>
              <a:r>
                <a:rPr lang="en-US" sz="1600" dirty="0" err="1">
                  <a:latin typeface="Eras Light ITC" panose="020B0402030504020804" pitchFamily="34" charset="0"/>
                </a:rPr>
                <a:t>You&amp;Me</a:t>
              </a:r>
              <a:r>
                <a:rPr lang="en-US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ไฟล์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Batch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จะพิมพ์ว่าคำสั่งผิดพลาด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“text=You^&amp;Me”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th-TH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You&amp;Me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%text%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print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You&amp;Me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7317659-A149-40A8-AA41-B3F513D65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05" y="4079501"/>
            <a:ext cx="2778499" cy="27784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="" xmlns:a16="http://schemas.microsoft.com/office/drawing/2014/main" id="{8F53C9A4-4C24-4ECA-A0E1-C67437426899}"/>
              </a:ext>
            </a:extLst>
          </p:cNvPr>
          <p:cNvSpPr/>
          <p:nvPr/>
        </p:nvSpPr>
        <p:spPr>
          <a:xfrm>
            <a:off x="8341895" y="4291263"/>
            <a:ext cx="1130968" cy="11951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300" dirty="0">
                <a:solidFill>
                  <a:schemeClr val="tx1"/>
                </a:solidFill>
              </a:rPr>
              <a:t>ครอบด้วย </a:t>
            </a:r>
            <a:r>
              <a:rPr lang="th-TH" sz="1300" dirty="0">
                <a:solidFill>
                  <a:srgbClr val="FF0000"/>
                </a:solidFill>
              </a:rPr>
              <a:t>“”</a:t>
            </a:r>
            <a:r>
              <a:rPr lang="th-TH" sz="1300" dirty="0">
                <a:solidFill>
                  <a:schemeClr val="tx1"/>
                </a:solidFill>
              </a:rPr>
              <a:t> และยัด </a:t>
            </a:r>
            <a:r>
              <a:rPr lang="th-TH" sz="1300" b="1" dirty="0">
                <a:solidFill>
                  <a:srgbClr val="FF0000"/>
                </a:solidFill>
              </a:rPr>
              <a:t>^</a:t>
            </a:r>
            <a:r>
              <a:rPr lang="th-TH" sz="1300" dirty="0">
                <a:solidFill>
                  <a:schemeClr val="tx1"/>
                </a:solidFill>
              </a:rPr>
              <a:t> หน้าตัวอักษรพิเศษ</a:t>
            </a:r>
          </a:p>
        </p:txBody>
      </p:sp>
    </p:spTree>
    <p:extLst>
      <p:ext uri="{BB962C8B-B14F-4D97-AF65-F5344CB8AC3E}">
        <p14:creationId xmlns:p14="http://schemas.microsoft.com/office/powerpoint/2010/main" val="174189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วิธีการสร้างตัวแปร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มีอยู่ 4 วิธีใหญ่ ๆ ด้วยกัน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value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สร้างตัวแปรขึ้นมาใหม่และกำหนดค่าตัวแปร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“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=“ 	</a:t>
            </a:r>
            <a:r>
              <a:rPr lang="th-TH" dirty="0"/>
              <a:t>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/p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string </a:t>
            </a:r>
            <a:r>
              <a:rPr lang="th-TH" i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พิมพ์ประโยคลงบนหน้าต่างคำสั่งและรับค่าตัวแปรจากผู้ใช้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/a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expression”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ทำสมการเลข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ๆ 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%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990576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7713" y="2908687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</a:t>
              </a:r>
              <a:r>
                <a:rPr lang="en-US" sz="1600" dirty="0">
                  <a:latin typeface="Eras Light ITC" panose="020B0402030504020804" pitchFamily="34" charset="0"/>
                </a:rPr>
                <a:t>=Hi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Hi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“</a:t>
              </a:r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</a:t>
              </a:r>
              <a:r>
                <a:rPr lang="en-US" sz="1600" dirty="0">
                  <a:latin typeface="Eras Light ITC" panose="020B0402030504020804" pitchFamily="34" charset="0"/>
                </a:rPr>
                <a:t>=“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“empty”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</a:t>
              </a:r>
              <a:r>
                <a:rPr lang="en-US" sz="1600" dirty="0">
                  <a:latin typeface="Eras Light ITC" panose="020B0402030504020804" pitchFamily="34" charset="0"/>
                </a:rPr>
                <a:t>%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ไม่พิมพ์ค่าใด ๆ ออกมา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(ECHO is off)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th-TH" dirty="0">
                <a:solidFill>
                  <a:srgbClr val="0070C0"/>
                </a:solidFill>
              </a:rPr>
              <a:t>ทำการตั้งตัวแปรขึ้นมาใหม่ โดยไม่มีค่ากำหนดไว้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th-TH" dirty="0">
                <a:solidFill>
                  <a:srgbClr val="0070C0"/>
                </a:solidFill>
              </a:rPr>
              <a:t>ทำการระบุตัวแปรที่มีอยู่ให้ลบค่าที่เก็บไว้ทิ้งไป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642" y="4145637"/>
            <a:ext cx="997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ผลลัพธ์</a:t>
            </a:r>
            <a:endParaRPr lang="en-US" sz="2800" b="1" u="sng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41" y="4690437"/>
            <a:ext cx="475363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วิธีการสร้างตัวแปร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มีอยู่ 4 วิธีใหญ่ ๆ ด้วยกัน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value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สร้างตัวแปรขึ้นมาใหม่และกำหนดค่าตัวแปร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=“ 	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/p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string </a:t>
            </a:r>
            <a:r>
              <a:rPr lang="th-TH" i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พิมพ์ประโยคลงบนหน้าต่างคำสั่งและรับค่าตัวแปรจากผู้ใช้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/a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expression”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ทำสมการเลข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ๆ 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%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59313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/p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ตั้งค่าตัวแปรโดยใช้ค่าที่ผู้ใช้ใส่ลงบนหน้าต่างคำสั่ง โดยมีการพิมพ์ประโยคใด ๆ เพื่อบอกให้ผู้ใช้ใส่ค่าตัวแปรที่ถูกต้อง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45" y="4391376"/>
            <a:ext cx="4658375" cy="101931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33616" y="2778722"/>
            <a:ext cx="10035074" cy="846385"/>
            <a:chOff x="1078463" y="388902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/p 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=</a:t>
              </a:r>
              <a:r>
                <a:rPr lang="en-US" sz="1600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Please enter input value :</a:t>
              </a:r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พิมพ์ประโยค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Please enter input value :</a:t>
              </a:r>
              <a:r>
                <a:rPr lang="th-TH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และรับค่าตัวแปร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  <a:r>
                <a:rPr lang="en-US" sz="1600" dirty="0"/>
                <a:t>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พิมพ์ค่าตัวแปรที่รับจากผู้ใช้ลงบนหน้าต่างคำสั่ง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1DEC831-2E51-4003-B9DF-53AFB386F4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60" y="4768449"/>
            <a:ext cx="1596734" cy="1923699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A744E24D-F9CA-4577-A9B0-D1FBF8A2C6F0}"/>
              </a:ext>
            </a:extLst>
          </p:cNvPr>
          <p:cNvSpPr/>
          <p:nvPr/>
        </p:nvSpPr>
        <p:spPr>
          <a:xfrm>
            <a:off x="7820526" y="4227095"/>
            <a:ext cx="1973179" cy="729916"/>
          </a:xfrm>
          <a:prstGeom prst="wedgeRoundRectCallout">
            <a:avLst>
              <a:gd name="adj1" fmla="val 38517"/>
              <a:gd name="adj2" fmla="val 768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</a:rPr>
              <a:t>string</a:t>
            </a:r>
            <a:r>
              <a:rPr lang="th-TH" dirty="0">
                <a:solidFill>
                  <a:schemeClr val="tx1"/>
                </a:solidFill>
              </a:rPr>
              <a:t> คือประโยคสำหรับถามผู้ใช้นะจ๊ะ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49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การใช้งานจริง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กำหนดค่าข้อมูลเริ่มต้นสำหรับโปรแกรมต่างๆ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Eras Light ITC" panose="020B0402030504020804" pitchFamily="34" charset="0"/>
              </a:rPr>
              <a:t>                     </a:t>
            </a:r>
            <a:r>
              <a:rPr lang="en-US" sz="1400" dirty="0">
                <a:latin typeface="Eras Light ITC" panose="020B0402030504020804" pitchFamily="34" charset="0"/>
              </a:rPr>
              <a:t>Program1.exe </a:t>
            </a:r>
            <a:r>
              <a:rPr lang="en-US" sz="1400" dirty="0">
                <a:solidFill>
                  <a:srgbClr val="00B050"/>
                </a:solidFill>
                <a:latin typeface="Eras Light ITC" panose="020B0402030504020804" pitchFamily="34" charset="0"/>
              </a:rPr>
              <a:t>–input C:\input.txt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--output C:\output.txt </a:t>
            </a:r>
            <a:r>
              <a:rPr lang="en-US" sz="1400" dirty="0">
                <a:solidFill>
                  <a:srgbClr val="0070C0"/>
                </a:solidFill>
                <a:latin typeface="Eras Light ITC" panose="020B0402030504020804" pitchFamily="34" charset="0"/>
              </a:rPr>
              <a:t>--log C:\log.log </a:t>
            </a:r>
            <a:r>
              <a:rPr lang="en-US" sz="1400" dirty="0">
                <a:solidFill>
                  <a:srgbClr val="FF0000"/>
                </a:solidFill>
                <a:latin typeface="Eras Light ITC" panose="020B0402030504020804" pitchFamily="34" charset="0"/>
              </a:rPr>
              <a:t>--mode </a:t>
            </a:r>
            <a:r>
              <a:rPr lang="en-US" sz="1400" dirty="0" err="1">
                <a:solidFill>
                  <a:srgbClr val="FF0000"/>
                </a:solidFill>
                <a:latin typeface="Eras Light ITC" panose="020B0402030504020804" pitchFamily="34" charset="0"/>
              </a:rPr>
              <a:t>ultraman</a:t>
            </a:r>
            <a:r>
              <a:rPr lang="en-US" sz="14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Eras Light ITC" panose="020B0402030504020804" pitchFamily="34" charset="0"/>
              </a:rPr>
              <a:t>--episode dragonball322  </a:t>
            </a:r>
            <a:r>
              <a:rPr lang="en-US" sz="1400" dirty="0">
                <a:solidFill>
                  <a:schemeClr val="accent3"/>
                </a:solidFill>
                <a:latin typeface="Eras Light ITC" panose="020B0402030504020804" pitchFamily="34" charset="0"/>
              </a:rPr>
              <a:t>--</a:t>
            </a:r>
            <a:r>
              <a:rPr lang="en-US" sz="1400" dirty="0" err="1">
                <a:solidFill>
                  <a:schemeClr val="accent3"/>
                </a:solidFill>
                <a:latin typeface="Eras Light ITC" panose="020B0402030504020804" pitchFamily="34" charset="0"/>
              </a:rPr>
              <a:t>baka</a:t>
            </a:r>
            <a:endParaRPr lang="en-US" sz="14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78463" y="3889020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/p INPUT= Please select input path : </a:t>
              </a:r>
            </a:p>
            <a:p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SET OUTPUT=C:\output.txt</a:t>
              </a:r>
            </a:p>
            <a:p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SET LOG=C:\log.log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“MODE=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ultraman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^|gold”</a:t>
              </a:r>
            </a:p>
            <a:p>
              <a:r>
                <a:rPr lang="en-US" sz="1600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SET /a “EPISODE=300+22”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PROGRAM = Program1.exe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%PROGRAM%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--input %INPUT% 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--output %OUTPUT%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--log %LOG%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--mode %MODE% </a:t>
              </a:r>
              <a:r>
                <a:rPr lang="en-US" sz="1600" dirty="0">
                  <a:latin typeface="Eras Light ITC" panose="020B0402030504020804" pitchFamily="34" charset="0"/>
                </a:rPr>
                <a:t>--episode %EPISODE% </a:t>
              </a:r>
              <a:r>
                <a:rPr lang="en-US" sz="1600" dirty="0">
                  <a:solidFill>
                    <a:schemeClr val="accent3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 err="1">
                  <a:solidFill>
                    <a:schemeClr val="accent3"/>
                  </a:solidFill>
                  <a:latin typeface="Eras Light ITC" panose="020B0402030504020804" pitchFamily="34" charset="0"/>
                </a:rPr>
                <a:t>baka</a:t>
              </a:r>
              <a:endParaRPr lang="en-US" sz="1600" dirty="0">
                <a:solidFill>
                  <a:schemeClr val="accent3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36516" y="3071305"/>
            <a:ext cx="7665098" cy="607264"/>
            <a:chOff x="2803849" y="2869162"/>
            <a:chExt cx="7665098" cy="607264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517432" y="-844421"/>
              <a:ext cx="237932" cy="766509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60841" y="3107094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2885894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442951" y="3442405"/>
            <a:ext cx="466531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1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SPECIAL QUESTION FOR GAO-SAN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72" y="4173808"/>
            <a:ext cx="2672289" cy="226476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 smtClean="0">
                <a:solidFill>
                  <a:srgbClr val="00B050"/>
                </a:solidFill>
              </a:rPr>
              <a:t>สร้างไฟล์</a:t>
            </a:r>
            <a:r>
              <a:rPr lang="en-US" dirty="0" smtClean="0">
                <a:solidFill>
                  <a:srgbClr val="00B050"/>
                </a:solidFill>
              </a:rPr>
              <a:t> Batch </a:t>
            </a:r>
            <a:r>
              <a:rPr lang="th-TH" dirty="0" smtClean="0">
                <a:solidFill>
                  <a:srgbClr val="00B050"/>
                </a:solidFill>
              </a:rPr>
              <a:t>ที่รับชื่อไฟล์</a:t>
            </a:r>
            <a:r>
              <a:rPr lang="en-US" dirty="0" smtClean="0">
                <a:solidFill>
                  <a:srgbClr val="00B050"/>
                </a:solidFill>
              </a:rPr>
              <a:t> 2 </a:t>
            </a:r>
            <a:r>
              <a:rPr lang="th-TH" dirty="0" smtClean="0">
                <a:solidFill>
                  <a:srgbClr val="00B050"/>
                </a:solidFill>
              </a:rPr>
              <a:t>ไฟล์เป็น</a:t>
            </a:r>
            <a:r>
              <a:rPr lang="en-US" dirty="0" smtClean="0">
                <a:solidFill>
                  <a:srgbClr val="00B050"/>
                </a:solidFill>
              </a:rPr>
              <a:t> input1</a:t>
            </a:r>
            <a:r>
              <a:rPr lang="th-TH" dirty="0" smtClean="0">
                <a:solidFill>
                  <a:srgbClr val="00B050"/>
                </a:solidFill>
              </a:rPr>
              <a:t> และ </a:t>
            </a:r>
            <a:r>
              <a:rPr lang="en-US" dirty="0" smtClean="0">
                <a:solidFill>
                  <a:srgbClr val="00B050"/>
                </a:solidFill>
              </a:rPr>
              <a:t>input2 </a:t>
            </a:r>
            <a:r>
              <a:rPr lang="th-TH" dirty="0" smtClean="0">
                <a:solidFill>
                  <a:srgbClr val="00B050"/>
                </a:solidFill>
              </a:rPr>
              <a:t>หลังจากนั้นให้ใช้คำสั่ง</a:t>
            </a:r>
            <a:r>
              <a:rPr lang="en-US" dirty="0" smtClean="0">
                <a:solidFill>
                  <a:srgbClr val="00B050"/>
                </a:solidFill>
              </a:rPr>
              <a:t> set /p </a:t>
            </a:r>
            <a:r>
              <a:rPr lang="th-TH" dirty="0" smtClean="0">
                <a:solidFill>
                  <a:srgbClr val="00B050"/>
                </a:solidFill>
              </a:rPr>
              <a:t>เพื่อรับชื่อตัวเองเข้าไปในโปรแกรม ให้โปรแกรมทำการใส่ชื่อนั้นลงไปในชื่อไฟล์</a:t>
            </a:r>
            <a:r>
              <a:rPr lang="en-US" dirty="0" smtClean="0">
                <a:solidFill>
                  <a:srgbClr val="00B050"/>
                </a:solidFill>
              </a:rPr>
              <a:t> input1 </a:t>
            </a:r>
            <a:r>
              <a:rPr lang="th-TH" dirty="0" smtClean="0">
                <a:solidFill>
                  <a:srgbClr val="00B050"/>
                </a:solidFill>
              </a:rPr>
              <a:t>และทำการ</a:t>
            </a:r>
            <a:r>
              <a:rPr lang="en-US" dirty="0" smtClean="0">
                <a:solidFill>
                  <a:srgbClr val="00B050"/>
                </a:solidFill>
              </a:rPr>
              <a:t> sort </a:t>
            </a:r>
            <a:r>
              <a:rPr lang="th-TH" dirty="0" smtClean="0">
                <a:solidFill>
                  <a:srgbClr val="00B050"/>
                </a:solidFill>
              </a:rPr>
              <a:t>ไฟล์นั้นออกมาเขียนบน</a:t>
            </a:r>
            <a:r>
              <a:rPr lang="en-US" dirty="0" smtClean="0">
                <a:solidFill>
                  <a:srgbClr val="00B050"/>
                </a:solidFill>
              </a:rPr>
              <a:t> input2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solidFill>
                  <a:srgbClr val="00B050"/>
                </a:solidFill>
              </a:rPr>
              <a:t>สร้างไฟล์ </a:t>
            </a:r>
            <a:r>
              <a:rPr lang="en-US" dirty="0" smtClean="0">
                <a:solidFill>
                  <a:srgbClr val="00B050"/>
                </a:solidFill>
              </a:rPr>
              <a:t>Batch</a:t>
            </a:r>
            <a:r>
              <a:rPr lang="th-TH" dirty="0" smtClean="0">
                <a:solidFill>
                  <a:srgbClr val="00B050"/>
                </a:solidFill>
              </a:rPr>
              <a:t> ที่รับชื่อ อายุ ส่วนสูง ด้วยคำสั่ง</a:t>
            </a:r>
            <a:r>
              <a:rPr lang="en-US" dirty="0" smtClean="0">
                <a:solidFill>
                  <a:srgbClr val="00B050"/>
                </a:solidFill>
              </a:rPr>
              <a:t> set /p </a:t>
            </a:r>
            <a:r>
              <a:rPr lang="th-TH" dirty="0" smtClean="0">
                <a:solidFill>
                  <a:srgbClr val="00B050"/>
                </a:solidFill>
              </a:rPr>
              <a:t>และให้พิมพ์ตอบกลับมาดังนี้</a:t>
            </a:r>
          </a:p>
          <a:p>
            <a:pPr marL="0" indent="0">
              <a:buNone/>
            </a:pPr>
            <a:r>
              <a:rPr lang="th-TH" dirty="0">
                <a:solidFill>
                  <a:srgbClr val="00B050"/>
                </a:solidFill>
              </a:rPr>
              <a:t> </a:t>
            </a:r>
            <a:r>
              <a:rPr lang="th-TH" dirty="0" smtClean="0">
                <a:solidFill>
                  <a:srgbClr val="00B050"/>
                </a:solidFill>
              </a:rPr>
              <a:t>       </a:t>
            </a:r>
            <a:r>
              <a:rPr lang="en-US" dirty="0" smtClean="0">
                <a:solidFill>
                  <a:srgbClr val="00B050"/>
                </a:solidFill>
              </a:rPr>
              <a:t>Hello, I’m [</a:t>
            </a:r>
            <a:r>
              <a:rPr lang="th-TH" dirty="0" smtClean="0">
                <a:solidFill>
                  <a:srgbClr val="00B050"/>
                </a:solidFill>
              </a:rPr>
              <a:t>ชื่อ</a:t>
            </a:r>
            <a:r>
              <a:rPr lang="en-US" dirty="0" smtClean="0">
                <a:solidFill>
                  <a:srgbClr val="00B050"/>
                </a:solidFill>
              </a:rPr>
              <a:t>]-san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I am [</a:t>
            </a:r>
            <a:r>
              <a:rPr lang="th-TH" dirty="0" smtClean="0">
                <a:solidFill>
                  <a:srgbClr val="00B050"/>
                </a:solidFill>
              </a:rPr>
              <a:t>อายุ</a:t>
            </a:r>
            <a:r>
              <a:rPr lang="en-US" dirty="0" smtClean="0">
                <a:solidFill>
                  <a:srgbClr val="00B050"/>
                </a:solidFill>
              </a:rPr>
              <a:t>] year old and I love to eat Durian juice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Please give me [</a:t>
            </a:r>
            <a:r>
              <a:rPr lang="th-TH" dirty="0" smtClean="0">
                <a:solidFill>
                  <a:srgbClr val="00B050"/>
                </a:solidFill>
              </a:rPr>
              <a:t>ส่วนสูง</a:t>
            </a:r>
            <a:r>
              <a:rPr lang="en-US" dirty="0" smtClean="0">
                <a:solidFill>
                  <a:srgbClr val="00B050"/>
                </a:solidFill>
              </a:rPr>
              <a:t>] ml of </a:t>
            </a:r>
            <a:r>
              <a:rPr lang="en-US" dirty="0" err="1" smtClean="0">
                <a:solidFill>
                  <a:srgbClr val="00B050"/>
                </a:solidFill>
              </a:rPr>
              <a:t>Durain</a:t>
            </a:r>
            <a:r>
              <a:rPr lang="en-US" dirty="0" smtClean="0">
                <a:solidFill>
                  <a:srgbClr val="00B050"/>
                </a:solidFill>
              </a:rPr>
              <a:t> juice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93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%~0 %~1 %~2 …	</a:t>
            </a:r>
            <a:r>
              <a:rPr lang="th-TH" dirty="0"/>
              <a:t>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ตัวแปรสำหรับข้อมูลเข้าและที่อยู่เต็มของไฟล์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%~dp0		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ตัวแปรสำหรับที่อยู่ของไฟล์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%~nx0		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ตัวแปรสำหรับชื่อของไฟล์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31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r>
              <a:rPr lang="en-US" dirty="0"/>
              <a:t>: %~0  %~1  %~2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%~0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ที่อยู่เต็มของไฟล์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%~n 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ข้อมูลเข้าตัวที่</a:t>
            </a:r>
            <a:r>
              <a:rPr lang="en-US" dirty="0">
                <a:solidFill>
                  <a:srgbClr val="0070C0"/>
                </a:solidFill>
              </a:rPr>
              <a:t> n</a:t>
            </a: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Eras Light ITC" panose="020B0402030504020804" pitchFamily="34" charset="0"/>
              </a:rPr>
              <a:t>C:\abc\variable_test.bat </a:t>
            </a:r>
            <a:r>
              <a:rPr lang="en-US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“one”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“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twotwo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” </a:t>
            </a:r>
            <a:r>
              <a:rPr lang="en-US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three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404809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470" y="3801355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%~0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C:\abc\variable_test.bat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third_var</a:t>
              </a:r>
              <a:r>
                <a:rPr lang="en-US" sz="1600" dirty="0">
                  <a:latin typeface="Eras Light ITC" panose="020B0402030504020804" pitchFamily="34" charset="0"/>
                </a:rPr>
                <a:t>=%~3 add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third_var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three add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%~1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one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%2 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“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twotwo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third_variable</a:t>
              </a:r>
              <a:r>
                <a:rPr lang="en-US" sz="1600" dirty="0">
                  <a:latin typeface="Eras Light ITC" panose="020B0402030504020804" pitchFamily="34" charset="0"/>
                </a:rPr>
                <a:t>% 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three add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893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r>
              <a:rPr lang="en-US" dirty="0"/>
              <a:t>: %~dp0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ตัวแปรสำหรับที่อยู่ของไฟล์ </a:t>
            </a:r>
            <a:r>
              <a:rPr lang="en-US" dirty="0">
                <a:solidFill>
                  <a:srgbClr val="0070C0"/>
                </a:solidFill>
              </a:rPr>
              <a:t>Batch</a:t>
            </a:r>
            <a:endParaRPr lang="en-US" dirty="0"/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Eras Light ITC" panose="020B0402030504020804" pitchFamily="34" charset="0"/>
                <a:cs typeface="Consolas" panose="020B0609020204030204" pitchFamily="49" charset="0"/>
              </a:rPr>
              <a:t>C:\test\batch.bat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sz="3200" dirty="0"/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95136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81323" y="3191683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directory=%~dp0 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directory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C:\test\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logFile=log.txt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logFile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log.txt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is log content &gt; %directory%\%</a:t>
              </a:r>
              <a:r>
                <a:rPr lang="en-US" sz="1600" dirty="0" err="1">
                  <a:latin typeface="Eras Light ITC" panose="020B0402030504020804" pitchFamily="34" charset="0"/>
                </a:rPr>
                <a:t>logFile</a:t>
              </a:r>
              <a:r>
                <a:rPr lang="en-US" sz="1600" dirty="0">
                  <a:latin typeface="Eras Light ITC" panose="020B0402030504020804" pitchFamily="34" charset="0"/>
                </a:rPr>
                <a:t>%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is log content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ลงบน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C:\test\log.txt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23" y="4772693"/>
            <a:ext cx="1569971" cy="16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7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1.</a:t>
            </a:r>
            <a:r>
              <a:rPr lang="th-TH" dirty="0"/>
              <a:t>1</a:t>
            </a:r>
            <a:r>
              <a:rPr lang="th-TH" dirty="0" smtClean="0"/>
              <a:t> </a:t>
            </a:r>
            <a:r>
              <a:rPr lang="th-TH" dirty="0"/>
              <a:t>วิธีรันบรรทัดคำสั่งวินโดวส์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8053" y="1383957"/>
            <a:ext cx="6236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solidFill>
                  <a:srgbClr val="0070C0"/>
                </a:solidFill>
              </a:rPr>
              <a:t>และเราจะทำการรันบรรทัดคำสั่งแรก ที่เรียงลำดับข้อมูลของไฟล์</a:t>
            </a:r>
            <a:r>
              <a:rPr lang="ja-JP" altLang="en-US" sz="2800" dirty="0" smtClean="0">
                <a:solidFill>
                  <a:srgbClr val="0070C0"/>
                </a:solidFill>
              </a:rPr>
              <a:t>　</a:t>
            </a:r>
            <a:r>
              <a:rPr lang="en-US" altLang="ja-JP" sz="2800" dirty="0" smtClean="0">
                <a:solidFill>
                  <a:srgbClr val="0070C0"/>
                </a:solidFill>
              </a:rPr>
              <a:t>text </a:t>
            </a:r>
            <a:r>
              <a:rPr lang="th-TH" sz="2800" dirty="0" smtClean="0">
                <a:solidFill>
                  <a:srgbClr val="0070C0"/>
                </a:solidFill>
              </a:rPr>
              <a:t>ตามภาพข้างล่าง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9" y="3059255"/>
            <a:ext cx="3221187" cy="234225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972183" y="3442849"/>
            <a:ext cx="333364" cy="22294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47" y="3059255"/>
            <a:ext cx="3221187" cy="2342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385" y="3059255"/>
            <a:ext cx="3221187" cy="23422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305547" y="3518722"/>
            <a:ext cx="498657" cy="753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526734" y="3442803"/>
            <a:ext cx="333364" cy="22294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886" y="3804065"/>
            <a:ext cx="2438449" cy="146514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694141" y="4514335"/>
            <a:ext cx="1431706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69" y="4799677"/>
            <a:ext cx="432054" cy="432054"/>
          </a:xfrm>
          <a:prstGeom prst="rect">
            <a:avLst/>
          </a:prstGeom>
        </p:spPr>
      </p:pic>
      <p:sp>
        <p:nvSpPr>
          <p:cNvPr id="17" name="四角形吹き出し 41"/>
          <p:cNvSpPr/>
          <p:nvPr/>
        </p:nvSpPr>
        <p:spPr>
          <a:xfrm>
            <a:off x="1064435" y="5537854"/>
            <a:ext cx="2628900" cy="464975"/>
          </a:xfrm>
          <a:prstGeom prst="wedgeRectCallout">
            <a:avLst>
              <a:gd name="adj1" fmla="val -19250"/>
              <a:gd name="adj2" fmla="val -105852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4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. </a:t>
            </a:r>
            <a:r>
              <a:rPr lang="th-TH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พิมพ์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 “sort  ” </a:t>
            </a:r>
            <a:r>
              <a:rPr lang="th-TH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และลากไฟล์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sort_example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 </a:t>
            </a:r>
            <a:r>
              <a:rPr lang="th-TH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ลงบนหน้าต่างคำสั่ง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18" name="四角形吹き出し 41"/>
          <p:cNvSpPr/>
          <p:nvPr/>
        </p:nvSpPr>
        <p:spPr>
          <a:xfrm>
            <a:off x="4379398" y="5483029"/>
            <a:ext cx="2628900" cy="464974"/>
          </a:xfrm>
          <a:prstGeom prst="wedgeRectCallout">
            <a:avLst>
              <a:gd name="adj1" fmla="val -24344"/>
              <a:gd name="adj2" fmla="val -119744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5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. </a:t>
            </a: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กดปุ่ม</a:t>
            </a:r>
            <a:r>
              <a:rPr lang="en-US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 Enter </a:t>
            </a: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และดูผลลัพธ์ของบรรทัดคำสั่ง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25" name="四角形吹き出し 41"/>
          <p:cNvSpPr/>
          <p:nvPr/>
        </p:nvSpPr>
        <p:spPr>
          <a:xfrm>
            <a:off x="7992246" y="5483029"/>
            <a:ext cx="2628900" cy="464974"/>
          </a:xfrm>
          <a:prstGeom prst="wedgeRectCallout">
            <a:avLst>
              <a:gd name="adj1" fmla="val -25830"/>
              <a:gd name="adj2" fmla="val -115641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6</a:t>
            </a:r>
            <a:r>
              <a:rPr lang="en-US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. </a:t>
            </a: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กดปุ่มขึ้นลงเพื่อใช้คำสั่งเดิมอีกรอบ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20" name="Curved Left Arrow 19"/>
          <p:cNvSpPr/>
          <p:nvPr/>
        </p:nvSpPr>
        <p:spPr>
          <a:xfrm rot="11883965">
            <a:off x="2144685" y="3432652"/>
            <a:ext cx="425292" cy="1774802"/>
          </a:xfrm>
          <a:prstGeom prst="curvedLeftArrow">
            <a:avLst>
              <a:gd name="adj1" fmla="val 23188"/>
              <a:gd name="adj2" fmla="val 50000"/>
              <a:gd name="adj3" fmla="val 48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r>
              <a:rPr lang="en-US" dirty="0"/>
              <a:t>: %~n0, %~nx0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ตัวแปรสำหรับชื่อไฟล์ </a:t>
            </a:r>
            <a:r>
              <a:rPr lang="en-US" dirty="0">
                <a:solidFill>
                  <a:srgbClr val="0070C0"/>
                </a:solidFill>
              </a:rPr>
              <a:t>Batch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และนามสกุลไฟล์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Eras Light ITC" panose="020B0402030504020804" pitchFamily="34" charset="0"/>
              </a:rPr>
              <a:t>C:\test\batch_name.bat</a:t>
            </a:r>
            <a:r>
              <a:rPr lang="th-TH" sz="2000" dirty="0"/>
              <a:t>	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82599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09761" y="3279146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name=%~n0  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name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batch file name is %name%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batch file name is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full_name</a:t>
              </a:r>
              <a:r>
                <a:rPr lang="en-US" sz="1600" dirty="0">
                  <a:latin typeface="Eras Light ITC" panose="020B0402030504020804" pitchFamily="34" charset="0"/>
                </a:rPr>
                <a:t>=%~nx0  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full_name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batch_name.bat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batch file full name is %name%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batch file full name is batch_name.bat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56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การใช้งานจริง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สร้างไฟล์หรือโฟลเดอร์ใหม่บนที่อยู่เดียวกับไฟล์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เพื่อเก็บไฟล์หรือผลลัพธ์จาก</a:t>
            </a:r>
            <a:r>
              <a:rPr lang="en-US" dirty="0">
                <a:solidFill>
                  <a:srgbClr val="0070C0"/>
                </a:solidFill>
              </a:rPr>
              <a:t> batch</a:t>
            </a: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latin typeface="Eras Light ITC" panose="020B04020305040208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3374" y="2369722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ROOT=%~dp0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รับที่อยู่ของไฟล์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ใส่ในตัวแปร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ROOT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WORK=%ROOT%\work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ตั้งค่าตัวแปรใหม่ที่เก็บค่าที่อยู่ของไฟล์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และต่อกับ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\work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r>
                <a:rPr lang="en-US" sz="1600" dirty="0" err="1">
                  <a:latin typeface="Eras Light ITC" panose="020B0402030504020804" pitchFamily="34" charset="0"/>
                </a:rPr>
                <a:t>mkdir</a:t>
              </a:r>
              <a:r>
                <a:rPr lang="en-US" sz="1600" dirty="0">
                  <a:latin typeface="Eras Light ITC" panose="020B0402030504020804" pitchFamily="34" charset="0"/>
                </a:rPr>
                <a:t> %WORK%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สร้างโฟลเดอร์ใหม่ด้วยตัวแปร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WORK</a:t>
              </a:r>
              <a:endParaRPr lang="th-TH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is output result &gt; %WORK%\result.txt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is output result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ลงใน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..\work\result.txt</a:t>
              </a:r>
              <a:endParaRPr lang="th-TH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03" y="4416669"/>
            <a:ext cx="261021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62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โปรแกรมมิ่ง</a:t>
            </a:r>
            <a:r>
              <a:rPr lang="en-US" dirty="0"/>
              <a:t> :</a:t>
            </a:r>
            <a:r>
              <a:rPr lang="th-TH" dirty="0"/>
              <a:t> 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Symbol for  math equation</a:t>
            </a:r>
            <a:r>
              <a:rPr lang="en-US" sz="2000" dirty="0"/>
              <a:t>	</a:t>
            </a:r>
            <a:r>
              <a:rPr lang="th-TH" sz="2000" b="1" u="sng" dirty="0">
                <a:solidFill>
                  <a:srgbClr val="0070C0"/>
                </a:solidFill>
              </a:rPr>
              <a:t>เครื่องหมายสำหรับสมการเลข</a:t>
            </a:r>
            <a:r>
              <a:rPr lang="en-US" sz="2000" b="1" dirty="0"/>
              <a:t>	</a:t>
            </a:r>
            <a:r>
              <a:rPr lang="en-US" sz="2000" b="1" u="sng" dirty="0"/>
              <a:t>Example</a:t>
            </a:r>
            <a:endParaRPr lang="th-TH" sz="2000" b="1" u="sng" dirty="0"/>
          </a:p>
          <a:p>
            <a:pPr marL="0" indent="0">
              <a:buNone/>
            </a:pPr>
            <a:r>
              <a:rPr lang="en-US" sz="2000" dirty="0"/>
              <a:t>+ 	= </a:t>
            </a:r>
            <a:r>
              <a:rPr lang="en-US" sz="2000" dirty="0">
                <a:solidFill>
                  <a:srgbClr val="00B050"/>
                </a:solidFill>
              </a:rPr>
              <a:t>plus</a:t>
            </a:r>
            <a:r>
              <a:rPr lang="en-US" sz="2000" dirty="0"/>
              <a:t> 		</a:t>
            </a:r>
            <a:r>
              <a:rPr lang="th-TH" sz="2000" dirty="0"/>
              <a:t>	</a:t>
            </a:r>
            <a:r>
              <a:rPr lang="th-TH" sz="2000" dirty="0">
                <a:solidFill>
                  <a:srgbClr val="0070C0"/>
                </a:solidFill>
              </a:rPr>
              <a:t>บวก</a:t>
            </a:r>
            <a:r>
              <a:rPr lang="en-US" sz="2000" dirty="0"/>
              <a:t>			8 = 3 + 5</a:t>
            </a:r>
          </a:p>
          <a:p>
            <a:pPr marL="0" indent="0">
              <a:buNone/>
            </a:pPr>
            <a:r>
              <a:rPr lang="en-US" sz="2000" dirty="0"/>
              <a:t>-	= </a:t>
            </a:r>
            <a:r>
              <a:rPr lang="en-US" sz="2000" dirty="0">
                <a:solidFill>
                  <a:srgbClr val="00B050"/>
                </a:solidFill>
              </a:rPr>
              <a:t>minus</a:t>
            </a:r>
            <a:r>
              <a:rPr lang="th-TH" sz="2000" dirty="0"/>
              <a:t> 	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ลบ</a:t>
            </a:r>
            <a:r>
              <a:rPr lang="en-US" sz="2000" dirty="0"/>
              <a:t>			13 = 20 - 7</a:t>
            </a:r>
          </a:p>
          <a:p>
            <a:pPr marL="0" indent="0">
              <a:buNone/>
            </a:pPr>
            <a:r>
              <a:rPr lang="en-US" sz="2000" dirty="0"/>
              <a:t>* 	= </a:t>
            </a:r>
            <a:r>
              <a:rPr lang="en-US" sz="2000" dirty="0">
                <a:solidFill>
                  <a:srgbClr val="00B050"/>
                </a:solidFill>
              </a:rPr>
              <a:t>multiple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คูณ</a:t>
            </a:r>
            <a:r>
              <a:rPr lang="en-US" sz="2000" dirty="0"/>
              <a:t>			20 = 4 * 5</a:t>
            </a:r>
          </a:p>
          <a:p>
            <a:pPr marL="0" indent="0">
              <a:buNone/>
            </a:pPr>
            <a:r>
              <a:rPr lang="en-US" sz="2000" dirty="0"/>
              <a:t>/ 	= </a:t>
            </a:r>
            <a:r>
              <a:rPr lang="en-US" sz="2000" dirty="0">
                <a:solidFill>
                  <a:srgbClr val="00B050"/>
                </a:solidFill>
              </a:rPr>
              <a:t>divide</a:t>
            </a:r>
            <a:r>
              <a:rPr lang="th-TH" sz="2000" dirty="0"/>
              <a:t> 	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หาร</a:t>
            </a:r>
            <a:r>
              <a:rPr lang="en-US" sz="2000" dirty="0"/>
              <a:t>			3   = 18 / 6</a:t>
            </a:r>
          </a:p>
          <a:p>
            <a:pPr marL="0" indent="0">
              <a:buNone/>
            </a:pPr>
            <a:r>
              <a:rPr lang="en-US" sz="2000" dirty="0"/>
              <a:t>% 	= </a:t>
            </a:r>
            <a:r>
              <a:rPr lang="en-US" sz="2000" dirty="0">
                <a:solidFill>
                  <a:srgbClr val="00B050"/>
                </a:solidFill>
              </a:rPr>
              <a:t>modulo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เศษ</a:t>
            </a:r>
            <a:r>
              <a:rPr lang="en-US" sz="2000" dirty="0"/>
              <a:t>			1   = 21 % 5</a:t>
            </a:r>
          </a:p>
          <a:p>
            <a:pPr marL="0" indent="0">
              <a:buNone/>
            </a:pPr>
            <a:r>
              <a:rPr lang="en-US" sz="2000" dirty="0"/>
              <a:t>() 	= </a:t>
            </a:r>
            <a:r>
              <a:rPr lang="en-US" sz="2000" dirty="0">
                <a:solidFill>
                  <a:srgbClr val="00B050"/>
                </a:solidFill>
              </a:rPr>
              <a:t>bracket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วงเล็บ</a:t>
            </a:r>
            <a:r>
              <a:rPr lang="en-US" sz="2000" dirty="0"/>
              <a:t>			20 = (2+3) * (2+2)</a:t>
            </a:r>
          </a:p>
        </p:txBody>
      </p:sp>
    </p:spTree>
    <p:extLst>
      <p:ext uri="{BB962C8B-B14F-4D97-AF65-F5344CB8AC3E}">
        <p14:creationId xmlns:p14="http://schemas.microsoft.com/office/powerpoint/2010/main" val="2177361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วิธีการสร้างตัวแปร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มีอยู่ 4 วิธีใหญ่ ๆ ด้วยกัน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value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สร้างตัวแปรขึ้นมาใหม่และกำหนดค่าตัวแปร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=“ 	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/p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string </a:t>
            </a:r>
            <a:r>
              <a:rPr lang="th-TH" i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พิมพ์ประโยคลงบนหน้าต่างคำสั่งและรับค่าตัวแปรจากผู้ใช้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/a </a:t>
            </a:r>
            <a:r>
              <a:rPr lang="en-US" dirty="0"/>
              <a:t>“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expression</a:t>
            </a:r>
            <a:r>
              <a:rPr lang="en-US" i="1" dirty="0"/>
              <a:t>”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ทำสมการเลข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ๆ 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%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10748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โปรแกรมมิ่ง</a:t>
            </a:r>
            <a:r>
              <a:rPr lang="en-US" dirty="0"/>
              <a:t> :</a:t>
            </a:r>
            <a:r>
              <a:rPr lang="th-TH" dirty="0"/>
              <a:t> 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SET /a “</a:t>
            </a:r>
            <a:r>
              <a:rPr lang="en-US" sz="2000" i="1" dirty="0"/>
              <a:t>name</a:t>
            </a:r>
            <a:r>
              <a:rPr lang="en-US" sz="2000" dirty="0"/>
              <a:t>=</a:t>
            </a:r>
            <a:r>
              <a:rPr lang="en-US" sz="2000" i="1" dirty="0"/>
              <a:t>expression”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th-TH" sz="2000" dirty="0">
                <a:solidFill>
                  <a:srgbClr val="0070C0"/>
                </a:solidFill>
              </a:rPr>
              <a:t>ทำสมการเลข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3131" y="2718001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=2-4”				(A=-2)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%+5“			(A=3)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+=5“				(A=8)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=(2+3)*5“			(B=25)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/=5”				(B=5)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%*10”		(A=50)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A=%_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% B=%_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60" y="5306452"/>
            <a:ext cx="431542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13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โปรแกรมมิ่ง</a:t>
            </a:r>
            <a:r>
              <a:rPr lang="en-US" dirty="0"/>
              <a:t> :</a:t>
            </a:r>
            <a:r>
              <a:rPr lang="th-TH" dirty="0"/>
              <a:t> 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โจทย์ 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th-TH" sz="2400" dirty="0">
                <a:solidFill>
                  <a:srgbClr val="0070C0"/>
                </a:solidFill>
              </a:rPr>
              <a:t>สร้างโปรแกรมที่รับข้อมูลเข้า 3 ค่า</a:t>
            </a:r>
            <a:r>
              <a:rPr lang="en-US" sz="2400" dirty="0">
                <a:solidFill>
                  <a:srgbClr val="0070C0"/>
                </a:solidFill>
              </a:rPr>
              <a:t> (A,B,C) </a:t>
            </a:r>
            <a:r>
              <a:rPr lang="th-TH" sz="2400" dirty="0">
                <a:solidFill>
                  <a:srgbClr val="0070C0"/>
                </a:solidFill>
              </a:rPr>
              <a:t>และพิมพ์ผลลัพธ์ของ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(a*a)+((b-c)*b)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16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3741" y="1521197"/>
            <a:ext cx="11112843" cy="4047262"/>
            <a:chOff x="1091392" y="3889020"/>
            <a:chExt cx="10035074" cy="404726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37856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Argument Setup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BINROOTDIR=\\PRODENG\share\</a:t>
              </a:r>
              <a:r>
                <a:rPr lang="en-US" sz="1600" dirty="0" err="1">
                  <a:latin typeface="Eras Light ITC" panose="020B0402030504020804" pitchFamily="34" charset="0"/>
                </a:rPr>
                <a:t>release_data</a:t>
              </a:r>
              <a:r>
                <a:rPr lang="en-US" sz="1600" dirty="0">
                  <a:latin typeface="Eras Light ITC" panose="020B0402030504020804" pitchFamily="34" charset="0"/>
                </a:rPr>
                <a:t>\tools\</a:t>
              </a:r>
              <a:r>
                <a:rPr lang="en-US" sz="1600" dirty="0" err="1">
                  <a:latin typeface="Eras Light ITC" panose="020B0402030504020804" pitchFamily="34" charset="0"/>
                </a:rPr>
                <a:t>SiNDY</a:t>
              </a:r>
              <a:r>
                <a:rPr lang="en-US" sz="1600" dirty="0">
                  <a:latin typeface="Eras Light ITC" panose="020B0402030504020804" pitchFamily="34" charset="0"/>
                </a:rPr>
                <a:t>-u\common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BAT_NAME=%~nx0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①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BAT_NAME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Main Process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WORK=%~dp0	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②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WORK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%BINROOTDIR%\CreateAnnotation\CreateAnnotation.exe  %WORK%\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create.json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③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จงบอกที่อยู่ไฟล์ของ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CreateAnnotation.exe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(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รวมชื่อด้วย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)</a:t>
              </a: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④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จงบอกค่าของข้อมูลขาเข้าของ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CreateAnnotation.exe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%BINROOTDIR%\</a:t>
              </a:r>
              <a:r>
                <a:rPr lang="en-US" sz="1600" dirty="0" err="1">
                  <a:latin typeface="Eras Light ITC" panose="020B0402030504020804" pitchFamily="34" charset="0"/>
                </a:rPr>
                <a:t>ThinOutAnnotation</a:t>
              </a:r>
              <a:r>
                <a:rPr lang="en-US" sz="1600" dirty="0">
                  <a:latin typeface="Eras Light ITC" panose="020B0402030504020804" pitchFamily="34" charset="0"/>
                </a:rPr>
                <a:t>\ThinOutAnnotation.exe %WORK%\</a:t>
              </a:r>
              <a:r>
                <a:rPr lang="en-US" sz="1600" dirty="0" err="1">
                  <a:latin typeface="Eras Light ITC" panose="020B0402030504020804" pitchFamily="34" charset="0"/>
                </a:rPr>
                <a:t>thin.json</a:t>
              </a:r>
              <a:r>
                <a:rPr lang="en-US" sz="1600" dirty="0">
                  <a:latin typeface="Eras Light ITC" panose="020B0402030504020804" pitchFamily="34" charset="0"/>
                </a:rPr>
                <a:t>  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&gt;%WORK%\thin_dat.log</a:t>
              </a: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⑤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จงระบุว่าผลลัพธ์ของ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ThinOutAnnotation.exe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จะถูกพิมพ์ลงบนที่ใด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2098748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\\marlin\tools\make_anno_01.bat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23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①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BAT_NAME 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make_anno_01.bat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②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WORK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/>
              <a:t>Ans : \\marlin\tools\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จงบอกที่อยู่ไฟล์ของ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CreateAnnotation.exe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(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รวมชื่อด้วย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\\PRODENG\share\release_data\tools\SiNDY-u\commonCreateAnnotation\CreateAnnotation.exe</a:t>
            </a:r>
            <a:endParaRPr lang="en-US" altLang="ja-JP" sz="16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④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จงบอกค่าของข้อมูลขาเข้าของ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CreateAnnotation.exe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\\marlin\tools\create.json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⑤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จงระบุว่าผลลัพธ์ของ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ThinOutAnnotation.exe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จะถูกพิมพ์ลงบนที่ใด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\\marlin\tools\thin_dat.log</a:t>
            </a:r>
          </a:p>
        </p:txBody>
      </p:sp>
    </p:spTree>
    <p:extLst>
      <p:ext uri="{BB962C8B-B14F-4D97-AF65-F5344CB8AC3E}">
        <p14:creationId xmlns:p14="http://schemas.microsoft.com/office/powerpoint/2010/main" val="3845113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mk_sea_01.bat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@echo off</a:t>
            </a:r>
          </a:p>
          <a:p>
            <a:pPr marL="0" indent="0">
              <a:buNone/>
            </a:pPr>
            <a:r>
              <a:rPr lang="en-US" dirty="0"/>
              <a:t>rem Argument Setup</a:t>
            </a:r>
          </a:p>
          <a:p>
            <a:pPr marL="0" indent="0">
              <a:buNone/>
            </a:pPr>
            <a:r>
              <a:rPr lang="en-US" dirty="0"/>
              <a:t>set BAT_NAME=%~n0</a:t>
            </a:r>
          </a:p>
          <a:p>
            <a:pPr marL="0" indent="0">
              <a:buNone/>
            </a:pPr>
            <a:r>
              <a:rPr lang="en-US" dirty="0"/>
              <a:t>set NUMBER=%BAT_NAME:~-2%</a:t>
            </a:r>
          </a:p>
          <a:p>
            <a:pPr marL="0" indent="0">
              <a:buNone/>
            </a:pPr>
            <a:r>
              <a:rPr lang="en-US" dirty="0"/>
              <a:t>echo %NUMBER%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 Directory which contains the binaries</a:t>
            </a:r>
          </a:p>
          <a:p>
            <a:pPr marL="0" indent="0">
              <a:buNone/>
            </a:pPr>
            <a:r>
              <a:rPr lang="en-US" dirty="0"/>
              <a:t>set WORK=%~dp0</a:t>
            </a:r>
          </a:p>
          <a:p>
            <a:pPr marL="0" indent="0">
              <a:buNone/>
            </a:pPr>
            <a:r>
              <a:rPr lang="en-US" dirty="0"/>
              <a:t>set BINDIR=\\PRODENG\share\</a:t>
            </a:r>
            <a:r>
              <a:rPr lang="en-US" dirty="0" err="1"/>
              <a:t>release_data</a:t>
            </a:r>
            <a:r>
              <a:rPr lang="en-US" dirty="0"/>
              <a:t>\tools\</a:t>
            </a:r>
            <a:r>
              <a:rPr lang="en-US" dirty="0" err="1"/>
              <a:t>SiNDY</a:t>
            </a:r>
            <a:r>
              <a:rPr lang="en-US" dirty="0"/>
              <a:t>-u\common</a:t>
            </a:r>
          </a:p>
          <a:p>
            <a:pPr marL="0" indent="0">
              <a:buNone/>
            </a:pPr>
            <a:r>
              <a:rPr lang="en-US" dirty="0"/>
              <a:t>set BIN=</a:t>
            </a:r>
            <a:r>
              <a:rPr lang="en-US" dirty="0" err="1"/>
              <a:t>CreateSeaPolygon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SDE_LIST=%WORK%sdelist.txt</a:t>
            </a:r>
          </a:p>
          <a:p>
            <a:pPr marL="0" indent="0">
              <a:buNone/>
            </a:pPr>
            <a:r>
              <a:rPr lang="en-US" dirty="0"/>
              <a:t>set MESH_LIST=%WORK%meshlist.txt</a:t>
            </a:r>
          </a:p>
          <a:p>
            <a:pPr marL="0" indent="0">
              <a:buNone/>
            </a:pPr>
            <a:r>
              <a:rPr lang="en-US" dirty="0"/>
              <a:t>set RUNLOG=%</a:t>
            </a:r>
            <a:r>
              <a:rPr lang="en-US" dirty="0" err="1"/>
              <a:t>WORK%log</a:t>
            </a:r>
            <a:r>
              <a:rPr lang="en-US" dirty="0"/>
              <a:t>\runlog_%NUMBER%.txt</a:t>
            </a:r>
          </a:p>
          <a:p>
            <a:pPr marL="0" indent="0">
              <a:buNone/>
            </a:pPr>
            <a:r>
              <a:rPr lang="en-US" dirty="0"/>
              <a:t>set ERRLOG=%</a:t>
            </a:r>
            <a:r>
              <a:rPr lang="en-US" dirty="0" err="1"/>
              <a:t>WORK%log</a:t>
            </a:r>
            <a:r>
              <a:rPr lang="en-US" dirty="0"/>
              <a:t>\errlog_%NUMBER%.txt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%BINDIR%\%BIN%\%BIN%.exe --mode mesh --</a:t>
            </a:r>
            <a:r>
              <a:rPr lang="en-US" dirty="0" err="1"/>
              <a:t>sdelist</a:t>
            </a:r>
            <a:r>
              <a:rPr lang="en-US" dirty="0"/>
              <a:t> %SDE_LIST% --</a:t>
            </a:r>
            <a:r>
              <a:rPr lang="en-US" dirty="0" err="1"/>
              <a:t>meshlist</a:t>
            </a:r>
            <a:r>
              <a:rPr lang="en-US" dirty="0"/>
              <a:t> %MESH_LIST% --</a:t>
            </a:r>
            <a:r>
              <a:rPr lang="en-US" dirty="0" err="1"/>
              <a:t>runlog</a:t>
            </a:r>
            <a:r>
              <a:rPr lang="en-US" dirty="0"/>
              <a:t> %RUNLOG% --</a:t>
            </a:r>
            <a:r>
              <a:rPr lang="en-US" dirty="0" err="1"/>
              <a:t>errlog</a:t>
            </a:r>
            <a:r>
              <a:rPr lang="en-US" dirty="0"/>
              <a:t> %ERRLOG%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3741" y="1521197"/>
            <a:ext cx="11112843" cy="5278368"/>
            <a:chOff x="1091392" y="3889020"/>
            <a:chExt cx="10035074" cy="527836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501675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Argument Setup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BAT_NAME=%~n0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BAT_NAME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mk_sea_01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(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ไม่รวมนามสกุล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.bat)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NUMBER=%BAT_NAME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:~-2%	rem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รับค่าตัวอักษร 2 ตัวสุดท้ายของ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BAT_NAME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และใส่ลงใน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NUMBER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%NUMBER%	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01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Directory which contains the binaries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WORK=%~dp0			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①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WORK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BINDIR=\\PRODENG\share\</a:t>
              </a:r>
              <a:r>
                <a:rPr lang="en-US" sz="1600" dirty="0" err="1">
                  <a:latin typeface="Eras Light ITC" panose="020B0402030504020804" pitchFamily="34" charset="0"/>
                </a:rPr>
                <a:t>release_data</a:t>
              </a:r>
              <a:r>
                <a:rPr lang="en-US" sz="1600" dirty="0">
                  <a:latin typeface="Eras Light ITC" panose="020B0402030504020804" pitchFamily="34" charset="0"/>
                </a:rPr>
                <a:t>\tools\</a:t>
              </a:r>
              <a:r>
                <a:rPr lang="en-US" sz="1600" dirty="0" err="1">
                  <a:latin typeface="Eras Light ITC" panose="020B0402030504020804" pitchFamily="34" charset="0"/>
                </a:rPr>
                <a:t>SiNDY</a:t>
              </a:r>
              <a:r>
                <a:rPr lang="en-US" sz="1600" dirty="0">
                  <a:latin typeface="Eras Light ITC" panose="020B0402030504020804" pitchFamily="34" charset="0"/>
                </a:rPr>
                <a:t>-u\common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BIN=</a:t>
              </a:r>
              <a:r>
                <a:rPr lang="en-US" sz="1600" dirty="0" err="1">
                  <a:latin typeface="Eras Light ITC" panose="020B0402030504020804" pitchFamily="34" charset="0"/>
                </a:rPr>
                <a:t>CreateSeaPolygon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SDE_LIST=%WORK%sdelist.txt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MESH_LIST=%WORK%meshlist.txt	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SDE_LIST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และ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MESH_LIST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RUNLOG=%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WORK%log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\runlog_%NUMBER%.txt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ERRLOG=%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WORK%log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\errlog_%NUMBER%.txt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③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RUN_LOG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และ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ERR_LOG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%BINDIR%\%BIN%\%BIN%.exe --mode mesh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sdelist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%SDE_LIST%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meshlist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%MESH_LIST%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runlog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%RUNLOG%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errlog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%ERRLOG%</a:t>
              </a: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④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จงบอกที่อยู่ของไฟล์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exe (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รวมชื่อไฟล์ด้วย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)</a:t>
              </a: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⑤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จงระบุจำนวนข้อมูลขาเข้าที่ไฟล์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exe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ต้องการ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9249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C:\adbd\cron\mk_sea_01.bat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168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①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WORK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C:\adbd\cron\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②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SDE_LIST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และ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 MESH_LIST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C:\adbd\cron\sdelist.txt and C:\adbd\cron\meshlist.txt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RUN_LOG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และ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 ERR_LOG</a:t>
            </a:r>
            <a:endParaRPr lang="en-US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C:\adbd\cron\log\runlog_01.txt and C:\adbd\cron\log\errlog_01.txt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④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จงบอกที่อยู่ของไฟล์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exe (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รวมชื่อไฟล์ด้วย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\\PRODENG\share\release_data\tools\SiNDY-u\common\CreateSeaPolygon\CreateSeaPolygon.exe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⑤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จงระบุจำนวนข้อมูลขาเข้าที่ไฟล์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exe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ต้องการ</a:t>
            </a:r>
            <a:endParaRPr lang="en-US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5</a:t>
            </a:r>
          </a:p>
        </p:txBody>
      </p:sp>
    </p:spTree>
    <p:extLst>
      <p:ext uri="{BB962C8B-B14F-4D97-AF65-F5344CB8AC3E}">
        <p14:creationId xmlns:p14="http://schemas.microsoft.com/office/powerpoint/2010/main" val="192726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1.3.1 SORT command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altLang="ja-JP" sz="2400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เรียงลำดับข้อมูลในไฟล์ </a:t>
            </a:r>
            <a:r>
              <a:rPr lang="en-US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บรรทัดต่อบรรทัด</a:t>
            </a:r>
            <a:r>
              <a:rPr lang="en-US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)</a:t>
            </a:r>
            <a:endParaRPr lang="en-US" altLang="ja-JP" sz="2400" u="sng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400" u="sng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การใช้งาน </a:t>
            </a:r>
            <a:r>
              <a:rPr lang="en-US" altLang="ja-JP" sz="2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: sort </a:t>
            </a:r>
            <a:r>
              <a:rPr lang="en-US" altLang="ja-JP" sz="2400" dirty="0">
                <a:solidFill>
                  <a:srgbClr val="FF000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ออปชั่น</a:t>
            </a:r>
            <a:r>
              <a:rPr lang="en-US" altLang="ja-JP" sz="2400" dirty="0">
                <a:solidFill>
                  <a:srgbClr val="FF0000"/>
                </a:solidFill>
                <a:latin typeface="Eras Light ITC" panose="020B0402030504020804" pitchFamily="34" charset="0"/>
              </a:rPr>
              <a:t>)</a:t>
            </a:r>
            <a:r>
              <a:rPr lang="en-US" altLang="ja-JP" sz="2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[</a:t>
            </a:r>
            <a:r>
              <a:rPr lang="th-TH" altLang="ja-JP" sz="2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เป้าหมายไฟล์</a:t>
            </a:r>
            <a:r>
              <a:rPr lang="en-US" altLang="ja-JP" sz="2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</a:p>
          <a:p>
            <a:pPr marL="0" indent="0">
              <a:buNone/>
            </a:pPr>
            <a:r>
              <a:rPr lang="th-TH" altLang="ja-JP" sz="2400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ออปชั่นหลัก</a:t>
            </a:r>
            <a:endParaRPr lang="en-US" altLang="ja-JP" sz="2400" u="sng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/r : </a:t>
            </a:r>
            <a:r>
              <a:rPr lang="th-TH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เรียงลำดับจากมากไปน้อย </a:t>
            </a:r>
            <a:r>
              <a:rPr lang="en-US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(Z </a:t>
            </a:r>
            <a:r>
              <a:rPr lang="th-TH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ถึง</a:t>
            </a:r>
            <a:r>
              <a:rPr lang="en-US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A, 9 </a:t>
            </a:r>
            <a:r>
              <a:rPr lang="th-TH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ถึง</a:t>
            </a:r>
            <a:r>
              <a:rPr lang="en-US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0)</a:t>
            </a:r>
            <a:r>
              <a:rPr lang="th-TH" altLang="ja-JP" sz="2400" dirty="0" smtClean="0">
                <a:latin typeface="Eras Light ITC" panose="020B0402030504020804" pitchFamily="34" charset="0"/>
              </a:rPr>
              <a:t>				</a:t>
            </a:r>
            <a:endParaRPr lang="en-US" altLang="ja-JP" sz="24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1600" dirty="0" smtClean="0">
                <a:latin typeface="Eras Light ITC" panose="020B0402030504020804" pitchFamily="34" charset="0"/>
              </a:rPr>
              <a:t>		</a:t>
            </a:r>
            <a:endParaRPr lang="en-US" altLang="ja-JP" sz="16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10" y="4711477"/>
            <a:ext cx="5630061" cy="1600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50" y="2307016"/>
            <a:ext cx="2031224" cy="22695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16710" y="4114875"/>
            <a:ext cx="655339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Eras Light ITC" panose="020B0402030504020804" pitchFamily="34" charset="0"/>
              </a:rPr>
              <a:t>sort /r \\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marlin\docs\batch_lesson\lesson1\sort_example.txt</a:t>
            </a:r>
            <a:endParaRPr lang="en-US" sz="2000" dirty="0"/>
          </a:p>
        </p:txBody>
      </p:sp>
      <p:sp>
        <p:nvSpPr>
          <p:cNvPr id="6" name="Circular Arrow 5"/>
          <p:cNvSpPr/>
          <p:nvPr/>
        </p:nvSpPr>
        <p:spPr>
          <a:xfrm rot="5400000" flipV="1">
            <a:off x="157661" y="4555769"/>
            <a:ext cx="1361077" cy="719015"/>
          </a:xfrm>
          <a:prstGeom prst="circularArrow">
            <a:avLst>
              <a:gd name="adj1" fmla="val 10261"/>
              <a:gd name="adj2" fmla="val 1142319"/>
              <a:gd name="adj3" fmla="val 20757097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 flipH="1">
            <a:off x="6221045" y="1310237"/>
            <a:ext cx="3079261" cy="1142660"/>
          </a:xfrm>
          <a:prstGeom prst="wedgeRoundRectCallout">
            <a:avLst>
              <a:gd name="adj1" fmla="val -40792"/>
              <a:gd name="adj2" fmla="val 8072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chemeClr val="tx1"/>
                </a:solidFill>
              </a:rPr>
              <a:t>รูปแบบปกติของคำสั่งคือ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[</a:t>
            </a:r>
            <a:r>
              <a:rPr lang="th-TH" sz="2400" b="1" dirty="0" smtClean="0">
                <a:solidFill>
                  <a:schemeClr val="tx1"/>
                </a:solidFill>
              </a:rPr>
              <a:t>คำสั่ง</a:t>
            </a:r>
            <a:r>
              <a:rPr lang="en-US" sz="2400" b="1" dirty="0" smtClean="0">
                <a:solidFill>
                  <a:schemeClr val="tx1"/>
                </a:solidFill>
              </a:rPr>
              <a:t>] [</a:t>
            </a:r>
            <a:r>
              <a:rPr lang="th-TH" sz="2400" b="1" dirty="0" smtClean="0">
                <a:solidFill>
                  <a:schemeClr val="tx1"/>
                </a:solidFill>
              </a:rPr>
              <a:t>ออปชั่น</a:t>
            </a:r>
            <a:r>
              <a:rPr lang="en-US" sz="2400" b="1" dirty="0" smtClean="0">
                <a:solidFill>
                  <a:schemeClr val="tx1"/>
                </a:solidFill>
              </a:rPr>
              <a:t>] (</a:t>
            </a:r>
            <a:r>
              <a:rPr lang="th-TH" sz="2400" b="1" dirty="0" smtClean="0">
                <a:solidFill>
                  <a:schemeClr val="tx1"/>
                </a:solidFill>
              </a:rPr>
              <a:t>เป้าหมาย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th-TH" sz="2400" b="1" dirty="0" smtClean="0">
              <a:solidFill>
                <a:schemeClr val="tx1"/>
              </a:solidFill>
            </a:endParaRPr>
          </a:p>
          <a:p>
            <a:pPr algn="ctr"/>
            <a:r>
              <a:rPr lang="th-TH" sz="2400" b="1" dirty="0" smtClean="0">
                <a:solidFill>
                  <a:schemeClr val="tx1"/>
                </a:solidFill>
              </a:rPr>
              <a:t>นะเจี้ยก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การบ้าน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83740" y="1362110"/>
            <a:ext cx="11112844" cy="3154710"/>
            <a:chOff x="1091391" y="3889020"/>
            <a:chExt cx="10035075" cy="3154710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289310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Eras Light ITC" panose="020B0402030504020804" pitchFamily="34" charset="0"/>
                </a:rPr>
                <a:t>@echo off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DB="IDN2016D/IDN2016D/IDN2016D.ETC_OE20170329/5151/</a:t>
              </a:r>
              <a:r>
                <a:rPr lang="en-US" sz="1400" dirty="0" err="1">
                  <a:latin typeface="Eras Light ITC" panose="020B0402030504020804" pitchFamily="34" charset="0"/>
                </a:rPr>
                <a:t>sindympa</a:t>
              </a:r>
              <a:r>
                <a:rPr lang="en-US" sz="1400" dirty="0">
                  <a:latin typeface="Eras Light ITC" panose="020B0402030504020804" pitchFamily="34" charset="0"/>
                </a:rPr>
                <a:t>"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FC1="IDN2016D.ROAD_LINK"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LIST1="\\192.168.1.74\share\Work\Hug\IDN_ERROR\20170328\ROAD_LINK_ID.txt"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LOG_F1="\\192.168.1.74\share\Work\Hug\IDN_ERROR\20170328\RoadLinkRemove.log"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pause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"\\marlin\tools\sindy\sindy-u\ObjectEraser\ObjectEraser.exe" --db1 %DB% --fc1 %FC1% --l %LOG_F1% --</a:t>
              </a:r>
              <a:r>
                <a:rPr lang="en-US" sz="1400" dirty="0" err="1">
                  <a:latin typeface="Eras Light ITC" panose="020B0402030504020804" pitchFamily="34" charset="0"/>
                </a:rPr>
                <a:t>oid</a:t>
              </a:r>
              <a:r>
                <a:rPr lang="en-US" sz="1400" dirty="0">
                  <a:latin typeface="Eras Light ITC" panose="020B0402030504020804" pitchFamily="34" charset="0"/>
                </a:rPr>
                <a:t> %LIST1% --del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pause</a:t>
              </a:r>
              <a:endParaRPr lang="en-US" sz="14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3482440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\\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marlin\tools\sindy\sindy-u\ObjectEraser\</a:t>
              </a:r>
              <a:r>
                <a:rPr lang="en-US" sz="1100" i="1" dirty="0">
                  <a:solidFill>
                    <a:srgbClr val="0070C0"/>
                  </a:solidFill>
                </a:rPr>
                <a:t>ObjectEraser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.bat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596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การบ้าน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①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สังเกตได้ว่า โปรแกรมจะมีการเรียกใช้ 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IDN2016D</a:t>
            </a:r>
            <a:r>
              <a:rPr lang="th-TH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เยอะ ให้ทำการแปลงค่านี้เป็นตัวแปร และแก้ไข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Batch </a:t>
            </a:r>
            <a:r>
              <a:rPr lang="th-TH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เก่า</a:t>
            </a: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②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ให้ทำการแก้ไขข้อมูลที่ซ้ำซ้อนโดยแปลงค่าเป็นตัวแปร และแก้ไข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Batch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เก่า แบบข้อ 1</a:t>
            </a:r>
            <a:endParaRPr lang="th-TH" altLang="ja-JP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③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โปรแกรมนี้รับ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input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อะไรบ้าง</a:t>
            </a:r>
            <a:endParaRPr lang="en-US" sz="2000" dirty="0">
              <a:solidFill>
                <a:prstClr val="black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0480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การบ้าน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83740" y="1362110"/>
            <a:ext cx="11112844" cy="5309146"/>
            <a:chOff x="1091391" y="3889020"/>
            <a:chExt cx="10035075" cy="5309146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5047536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Eras Light ITC" panose="020B0402030504020804" pitchFamily="34" charset="0"/>
                </a:rPr>
                <a:t>@echo off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IMPORTDIR=\\MARLIN\source\</a:t>
              </a:r>
              <a:r>
                <a:rPr lang="en-US" sz="1400" dirty="0" err="1">
                  <a:latin typeface="Eras Light ITC" panose="020B0402030504020804" pitchFamily="34" charset="0"/>
                </a:rPr>
                <a:t>sgp</a:t>
              </a:r>
              <a:r>
                <a:rPr lang="en-US" sz="1400" dirty="0">
                  <a:latin typeface="Eras Light ITC" panose="020B0402030504020804" pitchFamily="34" charset="0"/>
                </a:rPr>
                <a:t>\</a:t>
              </a:r>
              <a:r>
                <a:rPr lang="en-US" sz="1400" dirty="0" err="1">
                  <a:latin typeface="Eras Light ITC" panose="020B0402030504020804" pitchFamily="34" charset="0"/>
                </a:rPr>
                <a:t>field_survey</a:t>
              </a:r>
              <a:r>
                <a:rPr lang="en-US" sz="1400" dirty="0">
                  <a:latin typeface="Eras Light ITC" panose="020B0402030504020804" pitchFamily="34" charset="0"/>
                </a:rPr>
                <a:t>\2017\00_survey_data</a:t>
              </a:r>
            </a:p>
            <a:p>
              <a:r>
                <a:rPr lang="en-US" sz="14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## exe file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BIN=bin\PgImportDriveLog.exe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## input file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FIELDLIST=</a:t>
              </a:r>
              <a:r>
                <a:rPr lang="en-US" sz="1400" dirty="0" err="1">
                  <a:latin typeface="Eras Light ITC" panose="020B0402030504020804" pitchFamily="34" charset="0"/>
                </a:rPr>
                <a:t>ini</a:t>
              </a:r>
              <a:r>
                <a:rPr lang="en-US" sz="1400" dirty="0">
                  <a:latin typeface="Eras Light ITC" panose="020B0402030504020804" pitchFamily="34" charset="0"/>
                </a:rPr>
                <a:t>\fieldlist.ini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## log folder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LOGDIR=log</a:t>
              </a:r>
              <a:r>
                <a:rPr lang="en-US" sz="1400" dirty="0" smtClean="0">
                  <a:latin typeface="Eras Light ITC" panose="020B0402030504020804" pitchFamily="34" charset="0"/>
                </a:rPr>
                <a:t>\</a:t>
              </a:r>
            </a:p>
            <a:p>
              <a:r>
                <a:rPr lang="en-US" sz="14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</a:t>
              </a:r>
              <a:r>
                <a:rPr lang="en-US" sz="14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## log file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ERRLOG=%LOGDIR%\err_log.log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## connection information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HOST=</a:t>
              </a:r>
              <a:r>
                <a:rPr lang="en-US" sz="1400" dirty="0" err="1">
                  <a:latin typeface="Eras Light ITC" panose="020B0402030504020804" pitchFamily="34" charset="0"/>
                </a:rPr>
                <a:t>sindympa</a:t>
              </a:r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PORT=5432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DB=THA9999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USER=%DB%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PASS=%USER%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TABLE=%USER%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SCHEMA=%USER%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%BIN% -h %HOST% -p %PORT% -d %DB% -u %USER% -w %PASS% -f %FIELDLIST% -t %TABLE% -s %SCHEMA% %IMPORTDIR% &gt;%ERRLOG%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pause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3482440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\\marlin\tools\sindy\sindy-u\PgImportDriveLoghomework1.bat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332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การบ้าน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①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จงบอกว่า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PgImportDriveLog.exe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อยู่ในโฟลเดอร์ไหนของ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marlin server</a:t>
            </a:r>
            <a:endParaRPr lang="en-US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②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บอกค่าของ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%ERRLOG%</a:t>
            </a:r>
            <a:endParaRPr lang="th-TH" altLang="ja-JP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③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โปรแกรม </a:t>
            </a:r>
            <a:r>
              <a:rPr 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%BIN% 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(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PgImportDriveLog.exe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) </a:t>
            </a:r>
            <a:r>
              <a:rPr lang="th-TH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จะทำหน้าที่โหลดข้อมูลขึ้น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server </a:t>
            </a:r>
            <a:r>
              <a:rPr lang="th-TH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ที่กำหนด โดยมีการรับค่าเข้าโปรแกรมด้วยฟอร์แมตตามนี้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%BIN% –X [value1] –X [value2] … [folder to import log]</a:t>
            </a:r>
          </a:p>
          <a:p>
            <a:pPr marL="0" lvl="0" indent="0">
              <a:buNone/>
            </a:pPr>
            <a:r>
              <a:rPr lang="th-TH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จงหาว่า โปรแกรมนี้รับ 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input </a:t>
            </a:r>
            <a:r>
              <a:rPr lang="th-TH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เข้ากี่ค่า และแต่ละค่าคืออะไรบ้าง</a:t>
            </a:r>
            <a:endParaRPr lang="en-US" sz="2000" dirty="0">
              <a:solidFill>
                <a:prstClr val="black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2532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・</a:t>
            </a:r>
            <a:r>
              <a:rPr lang="en-US" altLang="ja-JP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rgbClr val="00B050"/>
                </a:solidFill>
              </a:rPr>
              <a:t>hange input information(target file path, etc.)	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ja-JP" altLang="en-US" dirty="0"/>
              <a:t>・</a:t>
            </a:r>
            <a:r>
              <a:rPr lang="en-US" altLang="ja-JP" dirty="0">
                <a:solidFill>
                  <a:srgbClr val="00B050"/>
                </a:solidFill>
              </a:rPr>
              <a:t>Change tool presetting </a:t>
            </a:r>
            <a:endParaRPr lang="th-TH" altLang="ja-JP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altLang="ja-JP" dirty="0"/>
              <a:t>ให้ไฟล์ </a:t>
            </a:r>
            <a:r>
              <a:rPr lang="en-US" altLang="ja-JP" dirty="0"/>
              <a:t>Batch </a:t>
            </a:r>
            <a:r>
              <a:rPr lang="th-TH" altLang="ja-JP" dirty="0"/>
              <a:t>ทำงานตามเวลาที่กำหนด</a:t>
            </a:r>
            <a:endParaRPr lang="th-TH" altLang="ja-JP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229" y="2217738"/>
            <a:ext cx="1876687" cy="914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73" y="1825625"/>
            <a:ext cx="171473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1.4.1 </a:t>
            </a:r>
            <a:r>
              <a:rPr kumimoji="1" lang="th-TH" altLang="ja-JP" dirty="0" smtClean="0"/>
              <a:t>ไฟล์ </a:t>
            </a:r>
            <a:r>
              <a:rPr kumimoji="1" lang="en-US" altLang="ja-JP" dirty="0" smtClean="0"/>
              <a:t>Batch: </a:t>
            </a:r>
            <a:r>
              <a:rPr kumimoji="1" lang="th-TH" altLang="ja-JP" dirty="0" smtClean="0"/>
              <a:t>คัดลอกและรวมไฟล์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altLang="ja-JP" sz="2400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คัดลอกไฟล์ตั้งแต่หนึ่งไฟล์ขึ้นไปไปยังโฟลเดอร์อื่น หรือรวมเนื้อหาไฟล์หลายไฟล์มารวมเป็นไฟล์เดียว</a:t>
            </a:r>
            <a:endParaRPr lang="th-TH" altLang="ja-JP" sz="24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400" u="sng" dirty="0">
                <a:solidFill>
                  <a:srgbClr val="FF0000"/>
                </a:solidFill>
                <a:latin typeface="Eras Light ITC" panose="020B0402030504020804" pitchFamily="34" charset="0"/>
              </a:rPr>
              <a:t>การใช้งาน </a:t>
            </a:r>
            <a:r>
              <a:rPr lang="en-US" altLang="ja-JP" sz="2400" dirty="0">
                <a:solidFill>
                  <a:srgbClr val="FF000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copy [</a:t>
            </a:r>
            <a:r>
              <a:rPr lang="th-TH" altLang="ja-JP" sz="24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ไฟล์</a:t>
            </a:r>
            <a:r>
              <a:rPr lang="en-US" altLang="ja-JP" sz="2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r>
              <a:rPr lang="en-US" altLang="ja-JP" sz="24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[</a:t>
            </a:r>
            <a:r>
              <a:rPr lang="th-TH" altLang="ja-JP" sz="24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เป้าหมายไฟล์หรือโฟลเดอร์</a:t>
            </a:r>
            <a:r>
              <a:rPr lang="en-US" altLang="ja-JP" sz="2400" dirty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36471" y="2915073"/>
            <a:ext cx="2186309" cy="1461939"/>
            <a:chOff x="1078463" y="3889020"/>
            <a:chExt cx="2186309" cy="146193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2186309" cy="120032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Eras Light ITC" panose="020B0402030504020804" pitchFamily="34" charset="0"/>
                </a:rPr>
                <a:t>copy %~1\*.%~2 %~3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 smtClean="0">
                  <a:latin typeface="Eras Light ITC" panose="020B0402030504020804" pitchFamily="34" charset="0"/>
                </a:rPr>
                <a:t>pause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Example Batch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5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1.4.1 </a:t>
            </a:r>
            <a:r>
              <a:rPr kumimoji="1" lang="th-TH" altLang="ja-JP" dirty="0"/>
              <a:t>ไฟล์ </a:t>
            </a:r>
            <a:r>
              <a:rPr kumimoji="1" lang="en-US" altLang="ja-JP" dirty="0"/>
              <a:t>Batch: </a:t>
            </a:r>
            <a:r>
              <a:rPr kumimoji="1" lang="th-TH" altLang="ja-JP" dirty="0"/>
              <a:t>คัดลอกและรวมไฟล์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1600" dirty="0" smtClean="0">
              <a:latin typeface="Eras Light ITC" panose="020B0402030504020804" pitchFamily="34" charset="0"/>
            </a:endParaRPr>
          </a:p>
          <a:p>
            <a:pPr marL="0" indent="0" algn="ctr">
              <a:buNone/>
            </a:pPr>
            <a:r>
              <a:rPr kumimoji="1" lang="en-US" altLang="ja-JP" sz="1600" dirty="0" smtClean="0">
                <a:latin typeface="Eras Light ITC" panose="020B0402030504020804" pitchFamily="34" charset="0"/>
              </a:rPr>
              <a:t>copy 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[\\marlin\docs\</a:t>
            </a:r>
            <a:r>
              <a:rPr kumimoji="1" lang="en-US" altLang="ja-JP" sz="1600" dirty="0" err="1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batch_lesson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\lesson1\</a:t>
            </a:r>
            <a:r>
              <a:rPr kumimoji="1" lang="en-US" altLang="ja-JP" sz="1600" dirty="0" err="1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copy_source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\]</a:t>
            </a:r>
            <a:r>
              <a:rPr kumimoji="1" lang="en-US" altLang="ja-JP" sz="1600" dirty="0" smtClean="0">
                <a:latin typeface="Eras Light ITC" panose="020B0402030504020804" pitchFamily="34" charset="0"/>
              </a:rPr>
              <a:t>*.</a:t>
            </a:r>
            <a:r>
              <a: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[txt</a:t>
            </a:r>
            <a:r>
              <a:rPr kumimoji="1" lang="en-US" altLang="ja-JP" sz="1600" dirty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] 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[\\marlin\docs\</a:t>
            </a:r>
            <a:r>
              <a:rPr kumimoji="1" lang="en-US" altLang="ja-JP" sz="16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batch_lesson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\lesson1\</a:t>
            </a:r>
            <a:r>
              <a:rPr kumimoji="1" lang="en-US" altLang="ja-JP" sz="16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copy_dest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] </a:t>
            </a:r>
            <a:endParaRPr kumimoji="1" lang="ja-JP" altLang="en-US" sz="1600" dirty="0">
              <a:solidFill>
                <a:srgbClr val="00B050"/>
              </a:solidFill>
              <a:latin typeface="Eras Light ITC" panose="020B04020305040208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8919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~1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2954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~2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8622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~3</a:t>
            </a:r>
          </a:p>
        </p:txBody>
      </p:sp>
      <p:sp>
        <p:nvSpPr>
          <p:cNvPr id="10" name="Up Arrow 9"/>
          <p:cNvSpPr/>
          <p:nvPr/>
        </p:nvSpPr>
        <p:spPr>
          <a:xfrm>
            <a:off x="4242486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356521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8042189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90" y="3277489"/>
            <a:ext cx="4563112" cy="2238687"/>
          </a:xfrm>
          <a:prstGeom prst="rect">
            <a:avLst/>
          </a:prstGeom>
        </p:spPr>
      </p:pic>
      <p:sp>
        <p:nvSpPr>
          <p:cNvPr id="15" name="Up Arrow 14"/>
          <p:cNvSpPr/>
          <p:nvPr/>
        </p:nvSpPr>
        <p:spPr>
          <a:xfrm rot="5400000">
            <a:off x="6055840" y="4232075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06" y="3277489"/>
            <a:ext cx="4563112" cy="22386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79971" y="5967662"/>
            <a:ext cx="523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Copy specified type of file from one folder to another</a:t>
            </a:r>
            <a:endParaRPr lang="th-TH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algn="ctr"/>
            <a:r>
              <a:rPr lang="th-TH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คัดลอกไฟล์นามสกุลที่เจาะจงจากโฟลเดอร์เริ่มต้นไปโฟลเดอร์อื่น</a:t>
            </a:r>
            <a:endParaRPr lang="en-US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1.4.1 </a:t>
            </a:r>
            <a:r>
              <a:rPr kumimoji="1" lang="th-TH" altLang="ja-JP" dirty="0"/>
              <a:t>ไฟล์ </a:t>
            </a:r>
            <a:r>
              <a:rPr kumimoji="1" lang="en-US" altLang="ja-JP" dirty="0"/>
              <a:t>Batch: </a:t>
            </a:r>
            <a:r>
              <a:rPr kumimoji="1" lang="th-TH" altLang="ja-JP" dirty="0"/>
              <a:t>คัดลอกและรวมไฟล์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1600" dirty="0" smtClean="0">
              <a:latin typeface="Eras Light ITC" panose="020B0402030504020804" pitchFamily="34" charset="0"/>
            </a:endParaRPr>
          </a:p>
          <a:p>
            <a:pPr marL="0" indent="0" algn="ctr">
              <a:buNone/>
            </a:pPr>
            <a:r>
              <a:rPr kumimoji="1" lang="en-US" altLang="ja-JP" sz="1600" dirty="0" smtClean="0">
                <a:latin typeface="Eras Light ITC" panose="020B0402030504020804" pitchFamily="34" charset="0"/>
              </a:rPr>
              <a:t>copy 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[\\</a:t>
            </a:r>
            <a:r>
              <a:rPr kumimoji="1" lang="en-US" altLang="ja-JP" sz="1600" dirty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marlin\docs\</a:t>
            </a:r>
            <a:r>
              <a:rPr kumimoji="1" lang="en-US" altLang="ja-JP" sz="1600" dirty="0" err="1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batch_lesson</a:t>
            </a:r>
            <a:r>
              <a:rPr kumimoji="1" lang="en-US" altLang="ja-JP" sz="1600" dirty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\lesson1\</a:t>
            </a:r>
            <a:r>
              <a:rPr kumimoji="1" lang="en-US" altLang="ja-JP" sz="1600" dirty="0" err="1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copy_source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\]</a:t>
            </a:r>
            <a:r>
              <a:rPr kumimoji="1" lang="en-US" altLang="ja-JP" sz="1600" dirty="0" smtClean="0">
                <a:latin typeface="Eras Light ITC" panose="020B0402030504020804" pitchFamily="34" charset="0"/>
              </a:rPr>
              <a:t>*.</a:t>
            </a:r>
            <a:r>
              <a: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[txt</a:t>
            </a:r>
            <a:r>
              <a:rPr kumimoji="1" lang="en-US" altLang="ja-JP" sz="1600" dirty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] 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[\\marlin\docs\</a:t>
            </a:r>
            <a:r>
              <a:rPr kumimoji="1" lang="en-US" altLang="ja-JP" sz="16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batch_lesson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\</a:t>
            </a:r>
            <a:r>
              <a:rPr kumimoji="1" lang="en-US" altLang="ja-JP" sz="16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copy_dest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\lesson1\one.txt] </a:t>
            </a:r>
            <a:endParaRPr kumimoji="1" lang="ja-JP" altLang="en-US" sz="1600" dirty="0">
              <a:solidFill>
                <a:srgbClr val="00B050"/>
              </a:solidFill>
              <a:latin typeface="Eras Light ITC" panose="020B04020305040208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459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~1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3551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~2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9063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~3</a:t>
            </a:r>
          </a:p>
        </p:txBody>
      </p:sp>
      <p:sp>
        <p:nvSpPr>
          <p:cNvPr id="10" name="Up Arrow 9"/>
          <p:cNvSpPr/>
          <p:nvPr/>
        </p:nvSpPr>
        <p:spPr>
          <a:xfrm>
            <a:off x="3707026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007118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8282630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6055840" y="4232075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06" y="3277489"/>
            <a:ext cx="4563112" cy="2238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90" y="3277489"/>
            <a:ext cx="4563112" cy="22386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08147" y="5967662"/>
            <a:ext cx="537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Merge specified type of file from one folder to new file</a:t>
            </a:r>
            <a:endParaRPr lang="th-TH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algn="ctr"/>
            <a:r>
              <a:rPr lang="th-TH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รวมเนื้อหาไฟล์นามสกุลที่เจาะจงมารวมเป็นไฟล์เดียว</a:t>
            </a:r>
            <a:endParaRPr lang="en-US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1.5.1 </a:t>
            </a:r>
            <a:r>
              <a:rPr kumimoji="1" lang="en-US" altLang="ja-JP" dirty="0"/>
              <a:t>command &gt; filename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altLang="ja-JP" sz="2000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พิมพ์ผลลัพธ์คำสั่งไปยังไฟล์เป้าหมาย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เขียนทับเนื้อหาเดิม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)</a:t>
            </a: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การใช้งาน </a:t>
            </a:r>
            <a:endParaRPr lang="th-TH" altLang="ja-JP" sz="2000" u="sng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u="sng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sort 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/r \\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marlin\docs\batch_lesson\lesson1\sort_example.txt 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&gt;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C:\output.txt</a:t>
            </a:r>
          </a:p>
          <a:p>
            <a:pPr marL="0" indent="0">
              <a:buNone/>
            </a:pP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จะทำการพิมพ์ผลลัพธ์ไปยังไฟล์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C:\output.txt 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46" y="3908515"/>
            <a:ext cx="2080407" cy="1848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77" y="3925294"/>
            <a:ext cx="1680348" cy="1858351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5400000">
            <a:off x="4945770" y="4447037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49161" y="2528516"/>
            <a:ext cx="7837286" cy="576488"/>
            <a:chOff x="949161" y="2527259"/>
            <a:chExt cx="7837286" cy="576488"/>
          </a:xfrm>
        </p:grpSpPr>
        <p:sp>
          <p:nvSpPr>
            <p:cNvPr id="7" name="TextBox 6"/>
            <p:cNvSpPr txBox="1"/>
            <p:nvPr/>
          </p:nvSpPr>
          <p:spPr>
            <a:xfrm>
              <a:off x="3628296" y="2527259"/>
              <a:ext cx="90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คำสั่ง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5400000">
              <a:off x="3974139" y="-159164"/>
              <a:ext cx="237932" cy="6287887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8028572" y="2345872"/>
              <a:ext cx="237932" cy="1277818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91805" y="2527259"/>
              <a:ext cx="911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ชื่อไฟล์</a:t>
              </a:r>
              <a:endParaRPr lang="en-US" sz="1600" dirty="0">
                <a:solidFill>
                  <a:srgbClr val="0070C0"/>
                </a:solidFill>
                <a:latin typeface="Eras Light ITC" panose="020B0402030504020804" pitchFamily="34" charset="0"/>
              </a:endParaRPr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5069364" y="5791721"/>
            <a:ext cx="3116162" cy="840465"/>
          </a:xfrm>
          <a:prstGeom prst="wedgeRectCallout">
            <a:avLst>
              <a:gd name="adj1" fmla="val -24093"/>
              <a:gd name="adj2" fmla="val -769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ลบข้อมูลในไฟล์หมดก่อนแล้วเขียนผลลัพธ์เข้าไป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1.5.2 </a:t>
            </a:r>
            <a:r>
              <a:rPr kumimoji="1" lang="en-US" altLang="ja-JP" dirty="0"/>
              <a:t>command </a:t>
            </a:r>
            <a:r>
              <a:rPr kumimoji="1" lang="en-US" altLang="ja-JP" dirty="0" smtClean="0"/>
              <a:t>&gt;&gt; </a:t>
            </a:r>
            <a:r>
              <a:rPr kumimoji="1" lang="en-US" altLang="ja-JP" dirty="0"/>
              <a:t>filename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altLang="ja-JP" sz="2000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พิมพ์ผลลัพธ์คำสั่งไปยังไฟล์เป้าหมาย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เขียนต่อท้ายเนื้อหาเดิม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)</a:t>
            </a:r>
            <a:endParaRPr lang="en-US" altLang="ja-JP" sz="2000" dirty="0" smtClean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การใช้งาน </a:t>
            </a:r>
          </a:p>
          <a:p>
            <a:pPr marL="0" indent="0">
              <a:buNone/>
            </a:pPr>
            <a:endParaRPr lang="en-US" altLang="ja-JP" sz="2000" u="sng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echo “Hello, World!” 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&gt;&gt;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C:\output.txt</a:t>
            </a:r>
          </a:p>
          <a:p>
            <a:pPr marL="0" indent="0">
              <a:buNone/>
            </a:pP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จะ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ทำการ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พิมพ์ข้อความจาก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echo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ไป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ยังไฟล์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C:\output.txt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78" y="4020302"/>
            <a:ext cx="2039373" cy="1811986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5400000">
            <a:off x="5164556" y="4751610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49161" y="2539102"/>
            <a:ext cx="2114469" cy="576487"/>
            <a:chOff x="949161" y="2527259"/>
            <a:chExt cx="2114469" cy="576487"/>
          </a:xfrm>
        </p:grpSpPr>
        <p:sp>
          <p:nvSpPr>
            <p:cNvPr id="7" name="TextBox 6"/>
            <p:cNvSpPr txBox="1"/>
            <p:nvPr/>
          </p:nvSpPr>
          <p:spPr>
            <a:xfrm>
              <a:off x="1456392" y="2527259"/>
              <a:ext cx="1100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คำสั่ง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5400000">
              <a:off x="1887430" y="1927545"/>
              <a:ext cx="237932" cy="211446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77078" y="2539101"/>
            <a:ext cx="1277818" cy="576488"/>
            <a:chOff x="6627445" y="2527259"/>
            <a:chExt cx="1277818" cy="576488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7147388" y="2345872"/>
              <a:ext cx="237932" cy="1277818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10621" y="2527259"/>
              <a:ext cx="911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ชื่อไฟล์</a:t>
              </a:r>
              <a:endParaRPr lang="en-US" sz="1600" dirty="0">
                <a:solidFill>
                  <a:srgbClr val="0070C0"/>
                </a:solidFill>
                <a:latin typeface="Eras Light ITC" panose="020B0402030504020804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90" y="4016079"/>
            <a:ext cx="1671452" cy="1800577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436687" y="5891667"/>
            <a:ext cx="3116162" cy="840465"/>
          </a:xfrm>
          <a:prstGeom prst="wedgeRectCallout">
            <a:avLst>
              <a:gd name="adj1" fmla="val -24093"/>
              <a:gd name="adj2" fmla="val -769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เขียนผลลัพธ์ต่อท้ายข้อมูลเดิมที่มีอยู่ในไฟล์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2008</Words>
  <Application>Microsoft Office PowerPoint</Application>
  <PresentationFormat>Widescreen</PresentationFormat>
  <Paragraphs>431</Paragraphs>
  <Slides>45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ＭＳ Ｐゴシック</vt:lpstr>
      <vt:lpstr>游明朝</vt:lpstr>
      <vt:lpstr>Angsana New</vt:lpstr>
      <vt:lpstr>Arial</vt:lpstr>
      <vt:lpstr>Calibri</vt:lpstr>
      <vt:lpstr>Calibri Light</vt:lpstr>
      <vt:lpstr>Consolas</vt:lpstr>
      <vt:lpstr>Cordia New</vt:lpstr>
      <vt:lpstr>Eras Light ITC</vt:lpstr>
      <vt:lpstr>Times New Roman</vt:lpstr>
      <vt:lpstr>Office Theme</vt:lpstr>
      <vt:lpstr>Batch Lesson 2</vt:lpstr>
      <vt:lpstr>1. ทบทวนบทเรียนสัปดาห์ก่อน</vt:lpstr>
      <vt:lpstr>1.1 วิธีรันบรรทัดคำสั่งวินโดวส์</vt:lpstr>
      <vt:lpstr>1.3.1 SORT command</vt:lpstr>
      <vt:lpstr>1.4.1 ไฟล์ Batch: คัดลอกและรวมไฟล์</vt:lpstr>
      <vt:lpstr>1.4.1 ไฟล์ Batch: คัดลอกและรวมไฟล์</vt:lpstr>
      <vt:lpstr>1.4.1 ไฟล์ Batch: คัดลอกและรวมไฟล์</vt:lpstr>
      <vt:lpstr>1.5.1 command &gt; filename </vt:lpstr>
      <vt:lpstr>1.5.2 command &gt;&gt; filename </vt:lpstr>
      <vt:lpstr>1.5.6 commandA | commandB </vt:lpstr>
      <vt:lpstr>การบ้าน 1</vt:lpstr>
      <vt:lpstr>เฉลยข้อ 2</vt:lpstr>
      <vt:lpstr>เฉลยข้อ 3</vt:lpstr>
      <vt:lpstr>2. ตัวแปร อาเรย์ และโปรแกรมมิ่งเบื้องต้น</vt:lpstr>
      <vt:lpstr>ความสำคัญของตัวแปร</vt:lpstr>
      <vt:lpstr>ตัวแปร</vt:lpstr>
      <vt:lpstr>ความสำคัญของตัวแปร</vt:lpstr>
      <vt:lpstr>วิธีการสร้างตัวแปร</vt:lpstr>
      <vt:lpstr>SET name=value</vt:lpstr>
      <vt:lpstr>SET “name=value” </vt:lpstr>
      <vt:lpstr>วิธีการสร้างตัวแปร</vt:lpstr>
      <vt:lpstr>SET “name=” </vt:lpstr>
      <vt:lpstr>วิธีการสร้างตัวแปร</vt:lpstr>
      <vt:lpstr>SET /p name=string</vt:lpstr>
      <vt:lpstr>การใช้งานจริง</vt:lpstr>
      <vt:lpstr>SPECIAL QUESTION FOR GAO-SAN</vt:lpstr>
      <vt:lpstr>ตัวแปรในรูปแบบอื่น</vt:lpstr>
      <vt:lpstr>ตัวแปรในรูปแบบอื่น: %~0  %~1  %~2 …</vt:lpstr>
      <vt:lpstr>ตัวแปรในรูปแบบอื่น: %~dp0</vt:lpstr>
      <vt:lpstr>ตัวแปรในรูปแบบอื่น: %~n0, %~nx0</vt:lpstr>
      <vt:lpstr>การใช้งานจริง</vt:lpstr>
      <vt:lpstr>โปรแกรมมิ่ง : เลข</vt:lpstr>
      <vt:lpstr>วิธีการสร้างตัวแปร</vt:lpstr>
      <vt:lpstr>โปรแกรมมิ่ง : เลข</vt:lpstr>
      <vt:lpstr>โปรแกรมมิ่ง : เลข</vt:lpstr>
      <vt:lpstr>ฝึกอ่านไฟล์ Batch</vt:lpstr>
      <vt:lpstr>ฝึกอ่านไฟล์ Batch</vt:lpstr>
      <vt:lpstr>ฝึกอ่านไฟล์ Batch</vt:lpstr>
      <vt:lpstr>ฝึกอ่านไฟล์ Batch</vt:lpstr>
      <vt:lpstr>การบ้าน 1</vt:lpstr>
      <vt:lpstr>การบ้าน 1</vt:lpstr>
      <vt:lpstr>การบ้าน 2</vt:lpstr>
      <vt:lpstr>การบ้าน 2</vt:lpstr>
      <vt:lpstr>・Change input information(target file path, etc.)  ・Change tool presetting </vt:lpstr>
      <vt:lpstr>ให้ไฟล์ Batch ทำงานตามเวลาที่กำหนด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Lesson 2</dc:title>
  <dc:creator>punnatorn sereeyotin</dc:creator>
  <cp:lastModifiedBy>punnatorn sereeyotin</cp:lastModifiedBy>
  <cp:revision>101</cp:revision>
  <dcterms:created xsi:type="dcterms:W3CDTF">2018-01-29T04:15:16Z</dcterms:created>
  <dcterms:modified xsi:type="dcterms:W3CDTF">2018-03-16T03:14:22Z</dcterms:modified>
</cp:coreProperties>
</file>