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0" r:id="rId17"/>
    <p:sldId id="272" r:id="rId18"/>
    <p:sldId id="273" r:id="rId19"/>
    <p:sldId id="269" r:id="rId20"/>
    <p:sldId id="270" r:id="rId21"/>
    <p:sldId id="271" r:id="rId22"/>
    <p:sldId id="275" r:id="rId23"/>
    <p:sldId id="276" r:id="rId24"/>
    <p:sldId id="277" r:id="rId25"/>
    <p:sldId id="27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D5EF-4896-4614-B001-F2B82B8DDE85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01AA-5B49-4790-AE6B-1F0917A9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Variable, Array, Programming :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reconfigure programs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กำหนดค่าข้อมูลเริ่มต้น</a:t>
            </a:r>
            <a:r>
              <a:rPr lang="th-TH" dirty="0">
                <a:solidFill>
                  <a:srgbClr val="0070C0"/>
                </a:solidFill>
              </a:rPr>
              <a:t>สำหรับโปรแกรม</a:t>
            </a:r>
            <a:r>
              <a:rPr lang="th-TH" dirty="0" smtClean="0">
                <a:solidFill>
                  <a:srgbClr val="0070C0"/>
                </a:solidFill>
              </a:rPr>
              <a:t>ต่างๆ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                    </a:t>
            </a:r>
            <a:r>
              <a:rPr lang="en-US" sz="1400" dirty="0" smtClean="0">
                <a:latin typeface="Eras Light ITC" panose="020B0402030504020804" pitchFamily="34" charset="0"/>
              </a:rPr>
              <a:t>Program1.exe </a:t>
            </a:r>
            <a:r>
              <a:rPr lang="en-US" sz="14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 smtClean="0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/p INPUT= Please select input path : </a:t>
              </a:r>
            </a:p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“MODE=</a:t>
              </a:r>
              <a:r>
                <a:rPr lang="en-US" sz="1600" dirty="0" err="1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^|gold”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/a “EPISODE=300+22”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%PROGRAM% 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%OUTPUT%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log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</a:t>
              </a:r>
              <a:r>
                <a:rPr lang="en-US" sz="1600" dirty="0" smtClean="0">
                  <a:latin typeface="Eras Light ITC" panose="020B0402030504020804" pitchFamily="34" charset="0"/>
                </a:rPr>
                <a:t>%EPISODE% </a:t>
              </a:r>
              <a:r>
                <a:rPr lang="en-US" sz="1600" dirty="0" smtClean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 smtClean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6516" y="3071305"/>
            <a:ext cx="7665098" cy="607264"/>
            <a:chOff x="2803849" y="2869162"/>
            <a:chExt cx="7665098" cy="607264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2885894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442951" y="3442405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%~</a:t>
            </a:r>
            <a:r>
              <a:rPr lang="en-US" sz="2400" dirty="0" smtClean="0"/>
              <a:t>0 %~1 %~2 …	</a:t>
            </a:r>
            <a:r>
              <a:rPr lang="en-US" sz="2400" dirty="0" smtClean="0">
                <a:solidFill>
                  <a:srgbClr val="00B050"/>
                </a:solidFill>
              </a:rPr>
              <a:t>: represent batch file full path and input variable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th-TH" sz="2400" dirty="0" smtClean="0">
                <a:solidFill>
                  <a:srgbClr val="0070C0"/>
                </a:solidFill>
              </a:rPr>
              <a:t>ตัวแปรสำหรับข้อมูลเข้าและที่อยู่เต็มของไฟล์</a:t>
            </a:r>
            <a:r>
              <a:rPr lang="en-US" sz="2400" dirty="0" smtClean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sz="2400" dirty="0" smtClean="0"/>
              <a:t>%~dp0	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: represent batch file directory path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th-TH" sz="2400" dirty="0" smtClean="0">
                <a:solidFill>
                  <a:srgbClr val="0070C0"/>
                </a:solidFill>
              </a:rPr>
              <a:t>ตัวแปรสำหรับที่อยู่ของไฟล์</a:t>
            </a:r>
            <a:r>
              <a:rPr lang="en-US" sz="2400" dirty="0" smtClean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sz="2400" dirty="0" smtClean="0"/>
              <a:t>%~nx0	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: represent batch file name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th-TH" sz="2400" dirty="0" smtClean="0">
                <a:solidFill>
                  <a:srgbClr val="0070C0"/>
                </a:solidFill>
              </a:rPr>
              <a:t>ตัวแปรสำหรับชื่อของไฟล์</a:t>
            </a:r>
            <a:r>
              <a:rPr lang="en-US" sz="2400" dirty="0" smtClean="0">
                <a:solidFill>
                  <a:srgbClr val="0070C0"/>
                </a:solidFill>
              </a:rPr>
              <a:t>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5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variables : %~0  %~1  %~</a:t>
            </a:r>
            <a:r>
              <a:rPr lang="en-US" dirty="0"/>
              <a:t>2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%~0	</a:t>
            </a:r>
            <a:r>
              <a:rPr lang="en-US" sz="2000" dirty="0" smtClean="0">
                <a:solidFill>
                  <a:srgbClr val="00B050"/>
                </a:solidFill>
              </a:rPr>
              <a:t>: full </a:t>
            </a:r>
            <a:r>
              <a:rPr lang="en-US" sz="2000" dirty="0" smtClean="0">
                <a:solidFill>
                  <a:srgbClr val="00B050"/>
                </a:solidFill>
              </a:rPr>
              <a:t>directory path batch file name </a:t>
            </a:r>
            <a:r>
              <a:rPr lang="en-US" sz="2000" dirty="0" smtClean="0"/>
              <a:t>		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ที่</a:t>
            </a:r>
            <a:r>
              <a:rPr lang="th-TH" sz="2000" dirty="0" smtClean="0">
                <a:solidFill>
                  <a:srgbClr val="0070C0"/>
                </a:solidFill>
              </a:rPr>
              <a:t>อยู่เต็มของไฟล์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batch</a:t>
            </a:r>
          </a:p>
          <a:p>
            <a:pPr marL="0" indent="0">
              <a:buNone/>
            </a:pPr>
            <a:r>
              <a:rPr lang="en-US" sz="2000" dirty="0"/>
              <a:t>%~n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: </a:t>
            </a:r>
            <a:r>
              <a:rPr lang="en-US" sz="2000" dirty="0">
                <a:solidFill>
                  <a:srgbClr val="00B050"/>
                </a:solidFill>
              </a:rPr>
              <a:t>n-</a:t>
            </a:r>
            <a:r>
              <a:rPr lang="en-US" sz="2000" dirty="0" err="1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input argument value </a:t>
            </a:r>
            <a:endParaRPr lang="th-TH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000" dirty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ข้อมูลเข้า</a:t>
            </a:r>
            <a:r>
              <a:rPr lang="th-TH" sz="2000" dirty="0">
                <a:solidFill>
                  <a:srgbClr val="0070C0"/>
                </a:solidFill>
              </a:rPr>
              <a:t>ตัวที่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u="sng" dirty="0" smtClean="0"/>
              <a:t>Example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Eras Light ITC" panose="020B0402030504020804" pitchFamily="34" charset="0"/>
              </a:rPr>
              <a:t>C:\abc\variable_test.bat </a:t>
            </a:r>
            <a:r>
              <a:rPr lang="en-US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“one”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“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twotwo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” </a:t>
            </a:r>
            <a:r>
              <a:rPr lang="en-US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three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865985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73373" y="4445131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%~0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C:\abc\variable_test.bat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latin typeface="Eras Light ITC" panose="020B0402030504020804" pitchFamily="34" charset="0"/>
                </a:rPr>
                <a:t>=%~3 add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set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third_var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value as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%~1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one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%2 	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twotwo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third_variable</a:t>
              </a:r>
              <a:r>
                <a:rPr lang="en-US" sz="1600" dirty="0">
                  <a:latin typeface="Eras Light ITC" panose="020B0402030504020804" pitchFamily="34" charset="0"/>
                </a:rPr>
                <a:t>% 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three add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5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 : </a:t>
            </a:r>
            <a:r>
              <a:rPr lang="en-US" dirty="0" smtClean="0"/>
              <a:t>%~</a:t>
            </a:r>
            <a:r>
              <a:rPr lang="en-US" dirty="0"/>
              <a:t>dp0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Description</a:t>
            </a:r>
            <a:r>
              <a:rPr lang="en-US" sz="2000" dirty="0"/>
              <a:t>			</a:t>
            </a:r>
            <a:r>
              <a:rPr lang="en-US" sz="2000" dirty="0" smtClean="0"/>
              <a:t>		</a:t>
            </a:r>
            <a:r>
              <a:rPr lang="th-TH" sz="2000" b="1" u="sng" dirty="0" smtClean="0"/>
              <a:t>รายละเอียด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Contain batch </a:t>
            </a:r>
            <a:r>
              <a:rPr lang="en-US" sz="2000" dirty="0">
                <a:solidFill>
                  <a:srgbClr val="00B050"/>
                </a:solidFill>
              </a:rPr>
              <a:t>file directory path </a:t>
            </a: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th-TH" sz="2000" dirty="0" smtClean="0">
                <a:solidFill>
                  <a:srgbClr val="0070C0"/>
                </a:solidFill>
              </a:rPr>
              <a:t>ตัว</a:t>
            </a:r>
            <a:r>
              <a:rPr lang="th-TH" sz="2000" dirty="0">
                <a:solidFill>
                  <a:srgbClr val="0070C0"/>
                </a:solidFill>
              </a:rPr>
              <a:t>แปรสำหรับที่อยู่ของไฟล์ </a:t>
            </a:r>
            <a:r>
              <a:rPr lang="en-US" sz="2000" dirty="0" smtClean="0">
                <a:solidFill>
                  <a:srgbClr val="0070C0"/>
                </a:solidFill>
              </a:rPr>
              <a:t>Batch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Example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Eras Light ITC" panose="020B0402030504020804" pitchFamily="34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latin typeface="Eras Light ITC" panose="020B0402030504020804" pitchFamily="34" charset="0"/>
                <a:cs typeface="Consolas" panose="020B0609020204030204" pitchFamily="49" charset="0"/>
              </a:rPr>
              <a:t>:\</a:t>
            </a:r>
            <a:r>
              <a:rPr lang="en-US" sz="2000" dirty="0" smtClean="0">
                <a:latin typeface="Eras Light ITC" panose="020B0402030504020804" pitchFamily="34" charset="0"/>
                <a:cs typeface="Consolas" panose="020B0609020204030204" pitchFamily="49" charset="0"/>
              </a:rPr>
              <a:t>test\batch.bat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065480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9274" y="3549567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directory=%~dp0 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set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directory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value as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logFile=log.txt	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set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value as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log.txt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is log content &gt; %directory%\%</a:t>
              </a:r>
              <a:r>
                <a:rPr lang="en-US" sz="1600" dirty="0" err="1">
                  <a:latin typeface="Eras Light ITC" panose="020B0402030504020804" pitchFamily="34" charset="0"/>
                </a:rPr>
                <a:t>logFile</a:t>
              </a:r>
              <a:r>
                <a:rPr lang="en-US" sz="1600" dirty="0">
                  <a:latin typeface="Eras Light ITC" panose="020B0402030504020804" pitchFamily="34" charset="0"/>
                </a:rPr>
                <a:t>%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is log content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to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C:\test\log.txt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72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 : %~</a:t>
            </a:r>
            <a:r>
              <a:rPr lang="en-US" dirty="0" smtClean="0"/>
              <a:t>nx0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Description</a:t>
            </a:r>
            <a:r>
              <a:rPr lang="en-US" sz="2000" dirty="0"/>
              <a:t>					</a:t>
            </a:r>
            <a:r>
              <a:rPr lang="th-TH" sz="2000" b="1" u="sng" dirty="0" smtClean="0"/>
              <a:t>รายละเอียด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Contain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batch file name (and its extension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		</a:t>
            </a:r>
            <a:r>
              <a:rPr lang="th-TH" sz="2000" dirty="0" smtClean="0">
                <a:solidFill>
                  <a:srgbClr val="0070C0"/>
                </a:solidFill>
              </a:rPr>
              <a:t>ตัว</a:t>
            </a:r>
            <a:r>
              <a:rPr lang="th-TH" sz="2000" dirty="0">
                <a:solidFill>
                  <a:srgbClr val="0070C0"/>
                </a:solidFill>
              </a:rPr>
              <a:t>แปร</a:t>
            </a:r>
            <a:r>
              <a:rPr lang="th-TH" sz="2000" dirty="0" smtClean="0">
                <a:solidFill>
                  <a:srgbClr val="0070C0"/>
                </a:solidFill>
              </a:rPr>
              <a:t>สำหรับชื่อไฟล์ </a:t>
            </a:r>
            <a:r>
              <a:rPr lang="en-US" sz="2000" dirty="0" smtClean="0">
                <a:solidFill>
                  <a:srgbClr val="0070C0"/>
                </a:solidFill>
              </a:rPr>
              <a:t>Batch</a:t>
            </a:r>
            <a:r>
              <a:rPr lang="th-TH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th-TH" sz="2000" dirty="0" smtClean="0">
                <a:solidFill>
                  <a:srgbClr val="0070C0"/>
                </a:solidFill>
              </a:rPr>
              <a:t>และนามสกุลไฟล์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u="sng" dirty="0" smtClean="0"/>
              <a:t>Example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Eras Light ITC" panose="020B0402030504020804" pitchFamily="34" charset="0"/>
              </a:rPr>
              <a:t>C</a:t>
            </a:r>
            <a:r>
              <a:rPr lang="en-US" sz="2000" dirty="0" smtClean="0">
                <a:latin typeface="Eras Light ITC" panose="020B0402030504020804" pitchFamily="34" charset="0"/>
              </a:rPr>
              <a:t>:\</a:t>
            </a:r>
            <a:r>
              <a:rPr lang="en-US" sz="2000" dirty="0" smtClean="0">
                <a:latin typeface="Eras Light ITC" panose="020B0402030504020804" pitchFamily="34" charset="0"/>
              </a:rPr>
              <a:t>test\batch_name.bat</a:t>
            </a:r>
            <a:r>
              <a:rPr lang="th-TH" sz="2000" dirty="0" smtClean="0"/>
              <a:t>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57528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9274" y="3637031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name=%~nx0  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set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name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value as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batch_name.bat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this batch file name is %name%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this batch file name is batch_name.bat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81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Create new file/folder on batch</a:t>
            </a:r>
            <a:r>
              <a:rPr lang="th-TH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file location </a:t>
            </a:r>
            <a:r>
              <a:rPr lang="en-US" dirty="0" smtClean="0">
                <a:solidFill>
                  <a:srgbClr val="00B050"/>
                </a:solidFill>
              </a:rPr>
              <a:t>to store result files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สร้างไฟล์หรือโฟลเดอร์ใหม่บนที่อยู่เดียวกับไฟล์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batch </a:t>
            </a:r>
            <a:r>
              <a:rPr lang="th-TH" dirty="0" smtClean="0">
                <a:solidFill>
                  <a:srgbClr val="0070C0"/>
                </a:solidFill>
              </a:rPr>
              <a:t>เพื่อเก็บไฟล์หรือผลลัพธ์จาก</a:t>
            </a:r>
            <a:r>
              <a:rPr lang="en-US" dirty="0" smtClean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05180" y="2822946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ROOT=%~dp0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get directory path of current batch file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WORK=%ROOT%\work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set new folder directory path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err="1">
                  <a:latin typeface="Eras Light ITC" panose="020B0402030504020804" pitchFamily="34" charset="0"/>
                </a:rPr>
                <a:t>mkdir</a:t>
              </a:r>
              <a:r>
                <a:rPr lang="en-US" sz="1600" dirty="0">
                  <a:latin typeface="Eras Light ITC" panose="020B0402030504020804" pitchFamily="34" charset="0"/>
                </a:rPr>
                <a:t> %WORK%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create new folder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99" y="4265594"/>
            <a:ext cx="261021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00B050"/>
                </a:solidFill>
              </a:rPr>
              <a:t>Symbol for  math equation</a:t>
            </a:r>
            <a:r>
              <a:rPr lang="en-US" sz="2000" dirty="0" smtClean="0"/>
              <a:t>	</a:t>
            </a:r>
            <a:r>
              <a:rPr lang="th-TH" sz="2000" b="1" u="sng" dirty="0" smtClean="0">
                <a:solidFill>
                  <a:srgbClr val="0070C0"/>
                </a:solidFill>
              </a:rPr>
              <a:t>เครื่องหมายสำหรับสมการ</a:t>
            </a:r>
            <a:r>
              <a:rPr lang="th-TH" sz="2000" b="1" u="sng" dirty="0" smtClean="0">
                <a:solidFill>
                  <a:srgbClr val="0070C0"/>
                </a:solidFill>
              </a:rPr>
              <a:t>เลข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Example</a:t>
            </a:r>
            <a:endParaRPr lang="th-TH" sz="2000" b="1" u="sng" dirty="0" smtClean="0"/>
          </a:p>
          <a:p>
            <a:pPr marL="0" indent="0">
              <a:buNone/>
            </a:pPr>
            <a:r>
              <a:rPr lang="en-US" sz="2000" dirty="0" smtClean="0"/>
              <a:t>+ 	= </a:t>
            </a:r>
            <a:r>
              <a:rPr lang="en-US" sz="2000" dirty="0" smtClean="0">
                <a:solidFill>
                  <a:srgbClr val="00B050"/>
                </a:solidFill>
              </a:rPr>
              <a:t>plus</a:t>
            </a:r>
            <a:r>
              <a:rPr lang="en-US" sz="2000" dirty="0" smtClean="0"/>
              <a:t> 		</a:t>
            </a:r>
            <a:r>
              <a:rPr lang="th-TH" sz="2000" dirty="0" smtClean="0"/>
              <a:t>	</a:t>
            </a:r>
            <a:r>
              <a:rPr lang="th-TH" sz="2000" dirty="0" smtClean="0">
                <a:solidFill>
                  <a:srgbClr val="0070C0"/>
                </a:solidFill>
              </a:rPr>
              <a:t>บวก</a:t>
            </a:r>
            <a:r>
              <a:rPr lang="en-US" sz="2000" dirty="0" smtClean="0"/>
              <a:t>			8 = 3 + 5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	= </a:t>
            </a:r>
            <a:r>
              <a:rPr lang="en-US" sz="2000" dirty="0" smtClean="0">
                <a:solidFill>
                  <a:srgbClr val="00B050"/>
                </a:solidFill>
              </a:rPr>
              <a:t>minus</a:t>
            </a:r>
            <a:r>
              <a:rPr lang="th-TH" sz="2000" dirty="0" smtClean="0"/>
              <a:t> 	</a:t>
            </a:r>
            <a:r>
              <a:rPr lang="en-US" sz="2000" dirty="0" smtClean="0"/>
              <a:t>		</a:t>
            </a:r>
            <a:r>
              <a:rPr lang="th-TH" sz="2000" dirty="0" smtClean="0">
                <a:solidFill>
                  <a:srgbClr val="0070C0"/>
                </a:solidFill>
              </a:rPr>
              <a:t>ลบ</a:t>
            </a:r>
            <a:r>
              <a:rPr lang="en-US" sz="2000" dirty="0" smtClean="0"/>
              <a:t>			13 = 20 - 7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 </a:t>
            </a:r>
            <a:r>
              <a:rPr lang="en-US" sz="2000" dirty="0" smtClean="0"/>
              <a:t>	= </a:t>
            </a:r>
            <a:r>
              <a:rPr lang="en-US" sz="2000" dirty="0" smtClean="0">
                <a:solidFill>
                  <a:srgbClr val="00B050"/>
                </a:solidFill>
              </a:rPr>
              <a:t>multiple</a:t>
            </a:r>
            <a:r>
              <a:rPr lang="en-US" sz="2000" dirty="0" smtClean="0"/>
              <a:t>		</a:t>
            </a:r>
            <a:r>
              <a:rPr lang="th-TH" sz="2000" dirty="0" smtClean="0">
                <a:solidFill>
                  <a:srgbClr val="0070C0"/>
                </a:solidFill>
              </a:rPr>
              <a:t>คูณ</a:t>
            </a:r>
            <a:r>
              <a:rPr lang="en-US" sz="2000" dirty="0" smtClean="0"/>
              <a:t>			20 = 4 * 5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 </a:t>
            </a:r>
            <a:r>
              <a:rPr lang="en-US" sz="2000" dirty="0" smtClean="0"/>
              <a:t>	= </a:t>
            </a:r>
            <a:r>
              <a:rPr lang="en-US" sz="2000" dirty="0" smtClean="0">
                <a:solidFill>
                  <a:srgbClr val="00B050"/>
                </a:solidFill>
              </a:rPr>
              <a:t>divide</a:t>
            </a:r>
            <a:r>
              <a:rPr lang="th-TH" sz="2000" dirty="0"/>
              <a:t> </a:t>
            </a:r>
            <a:r>
              <a:rPr lang="th-TH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th-TH" sz="2000" dirty="0" smtClean="0">
                <a:solidFill>
                  <a:srgbClr val="0070C0"/>
                </a:solidFill>
              </a:rPr>
              <a:t>หาร</a:t>
            </a:r>
            <a:r>
              <a:rPr lang="en-US" sz="2000" dirty="0"/>
              <a:t>	</a:t>
            </a:r>
            <a:r>
              <a:rPr lang="en-US" sz="2000" dirty="0" smtClean="0"/>
              <a:t>		3   = 18 / 6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% </a:t>
            </a:r>
            <a:r>
              <a:rPr lang="en-US" sz="2000" dirty="0" smtClean="0"/>
              <a:t>	= </a:t>
            </a:r>
            <a:r>
              <a:rPr lang="en-US" sz="2000" dirty="0" smtClean="0">
                <a:solidFill>
                  <a:srgbClr val="00B050"/>
                </a:solidFill>
              </a:rPr>
              <a:t>modulo</a:t>
            </a:r>
            <a:r>
              <a:rPr lang="en-US" sz="2000" dirty="0" smtClean="0"/>
              <a:t>		</a:t>
            </a:r>
            <a:r>
              <a:rPr lang="th-TH" sz="2000" dirty="0" smtClean="0">
                <a:solidFill>
                  <a:srgbClr val="0070C0"/>
                </a:solidFill>
              </a:rPr>
              <a:t>เศษ</a:t>
            </a:r>
            <a:r>
              <a:rPr lang="en-US" sz="2000" dirty="0" smtClean="0"/>
              <a:t>		</a:t>
            </a:r>
            <a:r>
              <a:rPr lang="en-US" sz="2000" dirty="0"/>
              <a:t>	</a:t>
            </a:r>
            <a:r>
              <a:rPr lang="en-US" sz="2000" dirty="0" smtClean="0"/>
              <a:t>1   = 21 % 5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() </a:t>
            </a:r>
            <a:r>
              <a:rPr lang="en-US" sz="2000" dirty="0" smtClean="0"/>
              <a:t>	= </a:t>
            </a:r>
            <a:r>
              <a:rPr lang="en-US" sz="2000" dirty="0" smtClean="0">
                <a:solidFill>
                  <a:srgbClr val="00B050"/>
                </a:solidFill>
              </a:rPr>
              <a:t>bracket</a:t>
            </a:r>
            <a:r>
              <a:rPr lang="en-US" sz="2000" dirty="0" smtClean="0"/>
              <a:t>		</a:t>
            </a:r>
            <a:r>
              <a:rPr lang="th-TH" sz="2000" dirty="0" smtClean="0">
                <a:solidFill>
                  <a:srgbClr val="0070C0"/>
                </a:solidFill>
              </a:rPr>
              <a:t>วงเล็บ</a:t>
            </a:r>
            <a:r>
              <a:rPr lang="en-US" sz="2000" dirty="0" smtClean="0"/>
              <a:t>			20 = (2+3) * (2+2)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005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/a </a:t>
            </a:r>
            <a:r>
              <a:rPr lang="en-US" sz="2000" dirty="0" smtClean="0"/>
              <a:t>“</a:t>
            </a:r>
            <a:r>
              <a:rPr lang="en-US" sz="2000" i="1" dirty="0" smtClean="0"/>
              <a:t>name</a:t>
            </a:r>
            <a:r>
              <a:rPr lang="en-US" sz="2000" dirty="0" smtClean="0"/>
              <a:t>=</a:t>
            </a:r>
            <a:r>
              <a:rPr lang="en-US" sz="2000" i="1" dirty="0" smtClean="0"/>
              <a:t>expression”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B050"/>
                </a:solidFill>
              </a:rPr>
              <a:t>: to do math </a:t>
            </a:r>
            <a:r>
              <a:rPr lang="en-US" sz="2000" dirty="0" smtClean="0">
                <a:solidFill>
                  <a:srgbClr val="00B050"/>
                </a:solidFill>
              </a:rPr>
              <a:t>calculation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>
                <a:solidFill>
                  <a:srgbClr val="0070C0"/>
                </a:solidFill>
              </a:rPr>
              <a:t>ทำสมการ</a:t>
            </a:r>
            <a:r>
              <a:rPr lang="th-TH" sz="2000" dirty="0" smtClean="0">
                <a:solidFill>
                  <a:srgbClr val="0070C0"/>
                </a:solidFill>
              </a:rPr>
              <a:t>เลข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u="sng" dirty="0" smtClean="0"/>
              <a:t>Example</a:t>
            </a:r>
            <a:endParaRPr lang="en-US" sz="2000" b="1" u="sng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05180" y="3112249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=2-4”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(</a:t>
              </a:r>
              <a:r>
                <a:rPr lang="en-US" sz="1600" dirty="0">
                  <a:latin typeface="Eras Light ITC" panose="020B0402030504020804" pitchFamily="34" charset="0"/>
                </a:rPr>
                <a:t>A=-2)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=_result+5“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(</a:t>
              </a:r>
              <a:r>
                <a:rPr lang="en-US" sz="1600" dirty="0">
                  <a:latin typeface="Eras Light ITC" panose="020B0402030504020804" pitchFamily="34" charset="0"/>
                </a:rPr>
                <a:t>A=3)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+=5“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(</a:t>
              </a:r>
              <a:r>
                <a:rPr lang="en-US" sz="1600" dirty="0">
                  <a:latin typeface="Eras Light ITC" panose="020B0402030504020804" pitchFamily="34" charset="0"/>
                </a:rPr>
                <a:t>A=8)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=(2+3)*5“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(</a:t>
              </a:r>
              <a:r>
                <a:rPr lang="en-US" sz="1600" dirty="0">
                  <a:latin typeface="Eras Light ITC" panose="020B0402030504020804" pitchFamily="34" charset="0"/>
                </a:rPr>
                <a:t>B=25)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/=5”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(</a:t>
              </a:r>
              <a:r>
                <a:rPr lang="en-US" sz="1600" dirty="0">
                  <a:latin typeface="Eras Light ITC" panose="020B0402030504020804" pitchFamily="34" charset="0"/>
                </a:rPr>
                <a:t>B=5)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%*10”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(</a:t>
              </a:r>
              <a:r>
                <a:rPr lang="en-US" sz="1600" dirty="0">
                  <a:latin typeface="Eras Light ITC" panose="020B0402030504020804" pitchFamily="34" charset="0"/>
                </a:rPr>
                <a:t>A=50</a:t>
              </a:r>
              <a:r>
                <a:rPr lang="en-US" sz="1600" dirty="0" smtClean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A=%_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resultA</a:t>
              </a:r>
              <a:r>
                <a:rPr lang="en-US" sz="1600" dirty="0" smtClean="0">
                  <a:latin typeface="Eras Light ITC" panose="020B0402030504020804" pitchFamily="34" charset="0"/>
                </a:rPr>
                <a:t>% B=%_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resultB</a:t>
              </a:r>
              <a:r>
                <a:rPr lang="en-US" sz="1600" dirty="0" smtClean="0">
                  <a:latin typeface="Eras Light ITC" panose="020B0402030504020804" pitchFamily="34" charset="0"/>
                </a:rPr>
                <a:t>%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406" y="5319495"/>
            <a:ext cx="43154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3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Task : Create program that receive 3 inputs (A,B,C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and output result of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โจทย์ 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th-TH" sz="2400" dirty="0" smtClean="0">
                <a:solidFill>
                  <a:srgbClr val="0070C0"/>
                </a:solidFill>
              </a:rPr>
              <a:t>สร้างโปรแกรมที่รับข้อมูลเข้า 3 ค่า</a:t>
            </a:r>
            <a:r>
              <a:rPr lang="en-US" sz="2400" dirty="0" smtClean="0">
                <a:solidFill>
                  <a:srgbClr val="0070C0"/>
                </a:solidFill>
              </a:rPr>
              <a:t> (A,B,C) </a:t>
            </a:r>
            <a:r>
              <a:rPr lang="th-TH" sz="2400" dirty="0" smtClean="0">
                <a:solidFill>
                  <a:srgbClr val="0070C0"/>
                </a:solidFill>
              </a:rPr>
              <a:t>และพิมพ์ผลลัพธ์ของ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a*a)+((b-c)*b)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In some situation, you might want to print list of member </a:t>
            </a:r>
            <a:r>
              <a:rPr lang="en-US" sz="2000" dirty="0" smtClean="0">
                <a:solidFill>
                  <a:srgbClr val="00B050"/>
                </a:solidFill>
              </a:rPr>
              <a:t>name</a:t>
            </a: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ในบางครั้ง เราต้องการที่จะพิมพ์รายชื่อสมาชิกดังตัวอย่างข้างล่าง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We </a:t>
            </a:r>
            <a:r>
              <a:rPr lang="en-US" sz="2000" dirty="0" smtClean="0">
                <a:solidFill>
                  <a:srgbClr val="00B050"/>
                </a:solidFill>
              </a:rPr>
              <a:t>need to create too many variables</a:t>
            </a:r>
            <a:r>
              <a:rPr lang="en-US" sz="2000" dirty="0" smtClean="0">
                <a:solidFill>
                  <a:srgbClr val="00B050"/>
                </a:solidFill>
              </a:rPr>
              <a:t>!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endParaRPr lang="th-TH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เราจำเป็นต้องสร้างตัวแปรขึ้นมาเป็นจำนวนมาก</a:t>
            </a:r>
            <a:r>
              <a:rPr lang="en-US" sz="2000" dirty="0" smtClean="0">
                <a:solidFill>
                  <a:srgbClr val="0070C0"/>
                </a:solidFill>
              </a:rPr>
              <a:t>!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33619" y="2619268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first_member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latin typeface="Eras Light ITC" panose="020B0402030504020804" pitchFamily="34" charset="0"/>
                </a:rPr>
                <a:t>Warmy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first_member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sec_member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latin typeface="Eras Light ITC" panose="020B0402030504020804" pitchFamily="34" charset="0"/>
                </a:rPr>
                <a:t>Punny</a:t>
              </a:r>
              <a:r>
                <a:rPr lang="en-US" sz="1600" dirty="0">
                  <a:latin typeface="Eras Light ITC" panose="020B0402030504020804" pitchFamily="34" charset="0"/>
                </a:rPr>
                <a:t>		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sec_member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third_member</a:t>
              </a:r>
              <a:r>
                <a:rPr lang="en-US" sz="1600" dirty="0">
                  <a:latin typeface="Eras Light ITC" panose="020B0402030504020804" pitchFamily="34" charset="0"/>
                </a:rPr>
                <a:t>=Masuda-</a:t>
              </a:r>
              <a:r>
                <a:rPr lang="en-US" sz="1600" dirty="0" err="1">
                  <a:latin typeface="Eras Light ITC" panose="020B0402030504020804" pitchFamily="34" charset="0"/>
                </a:rPr>
                <a:t>sanny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third_member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5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A keyword that used for storing or labeling value and later used in other command line. Main propose is to make code write and maintain easier</a:t>
            </a: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คีย์เวิร์ดที่ใช้ในการเก็บหรือบันทึกค่าใด ๆ เพื่อไปใช้กับบรรทัดคำสั่ง ซึ่งช่วยให้โปรแกรมเขียนและจัดการง่ายขึ้น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			</a:t>
            </a:r>
            <a:endParaRPr lang="en-US" sz="2000" dirty="0"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8" y="4996724"/>
            <a:ext cx="4220164" cy="5715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297667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=</a:t>
              </a:r>
              <a:r>
                <a:rPr lang="en-US" sz="1600" dirty="0" err="1">
                  <a:latin typeface="Eras Light ITC" panose="020B0402030504020804" pitchFamily="34" charset="0"/>
                </a:rPr>
                <a:t>ikemen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-san is %</a:t>
              </a:r>
              <a:r>
                <a:rPr lang="en-US" sz="1600" dirty="0" err="1">
                  <a:latin typeface="Eras Light ITC" panose="020B0402030504020804" pitchFamily="34" charset="0"/>
                </a:rPr>
                <a:t>masuda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Example Batch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By using Array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we can group variables into one </a:t>
            </a:r>
            <a:r>
              <a:rPr lang="en-US" sz="2000" dirty="0" smtClean="0">
                <a:solidFill>
                  <a:srgbClr val="00B050"/>
                </a:solidFill>
              </a:rPr>
              <a:t>array</a:t>
            </a: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ด้วยอาเรย์เราสามารถรวมตัวแปรหลาย ๆ ค่ามาไว้ในอาเรย์อันเดียวได้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th-TH" sz="2000" dirty="0" smtClean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we </a:t>
            </a:r>
            <a:r>
              <a:rPr lang="en-US" sz="2000" dirty="0" smtClean="0">
                <a:solidFill>
                  <a:srgbClr val="00B050"/>
                </a:solidFill>
              </a:rPr>
              <a:t>can print all member names </a:t>
            </a:r>
            <a:r>
              <a:rPr lang="en-US" sz="2000" dirty="0" smtClean="0">
                <a:solidFill>
                  <a:srgbClr val="00B050"/>
                </a:solidFill>
              </a:rPr>
              <a:t>much easier while using less command</a:t>
            </a:r>
            <a:r>
              <a:rPr lang="en-US" sz="2000" dirty="0" smtClean="0">
                <a:solidFill>
                  <a:srgbClr val="00B050"/>
                </a:solidFill>
              </a:rPr>
              <a:t>!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เราสามารถพิมพ์ชื่อสมาชิกได้ง่ายขึ้นโดยใช้คำสั่งน้อยลงถึงครึ่งหนึ่ง</a:t>
            </a:r>
            <a:r>
              <a:rPr lang="en-US" sz="2000" dirty="0" smtClean="0">
                <a:solidFill>
                  <a:srgbClr val="0070C0"/>
                </a:solidFill>
              </a:rPr>
              <a:t>!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70402" y="2503574"/>
            <a:ext cx="10035074" cy="2077492"/>
            <a:chOff x="1091392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mem[0]=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Warmy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mem[1]=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Punny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mem[2]=Masuda-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sanny</a:t>
              </a:r>
              <a:endParaRPr lang="en-US" sz="1600" dirty="0" smtClean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mem[3]=Ninny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 smtClean="0">
                  <a:latin typeface="Eras Light ITC" panose="020B0402030504020804" pitchFamily="34" charset="0"/>
                </a:rPr>
                <a:t> /l </a:t>
              </a:r>
              <a:r>
                <a:rPr lang="pt-BR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%%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n </a:t>
              </a:r>
              <a:r>
                <a:rPr lang="pt-BR" sz="1600" dirty="0">
                  <a:latin typeface="Eras Light ITC" panose="020B0402030504020804" pitchFamily="34" charset="0"/>
                </a:rPr>
                <a:t>in (</a:t>
              </a:r>
              <a:r>
                <a:rPr lang="pt-BR" sz="1600" dirty="0" smtClean="0">
                  <a:latin typeface="Eras Light ITC" panose="020B0402030504020804" pitchFamily="34" charset="0"/>
                </a:rPr>
                <a:t>0,1,3) </a:t>
              </a:r>
              <a:r>
                <a:rPr lang="pt-BR" sz="1600" dirty="0">
                  <a:latin typeface="Eras Light ITC" panose="020B0402030504020804" pitchFamily="34" charset="0"/>
                </a:rPr>
                <a:t>do (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   echo </a:t>
              </a:r>
              <a:r>
                <a:rPr lang="pt-BR" sz="1600" dirty="0" smtClean="0">
                  <a:latin typeface="Eras Light ITC" panose="020B0402030504020804" pitchFamily="34" charset="0"/>
                </a:rPr>
                <a:t>!mem[</a:t>
              </a:r>
              <a:r>
                <a:rPr lang="pt-BR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%%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n</a:t>
              </a:r>
              <a:r>
                <a:rPr lang="pt-BR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)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07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Access/Edit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We can edit variables </a:t>
            </a:r>
            <a:r>
              <a:rPr lang="en-US" sz="2000" dirty="0" smtClean="0">
                <a:solidFill>
                  <a:srgbClr val="00B050"/>
                </a:solidFill>
              </a:rPr>
              <a:t>in array</a:t>
            </a:r>
          </a:p>
          <a:p>
            <a:pPr marL="0" lv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ด้วยอาเรย์เราสามารถรวมตัวแปรหลาย ๆ ค่ามาไว้ในอาเรย์อันเดียวได้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86304" y="2789823"/>
            <a:ext cx="10035074" cy="2816155"/>
            <a:chOff x="1091392" y="3889020"/>
            <a:chExt cx="10035074" cy="281615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91392" y="4150630"/>
              <a:ext cx="10035074" cy="255454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mem[0]=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Warmy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mem[1]=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Punny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mem[2]=Masuda-</a:t>
              </a:r>
              <a:r>
                <a:rPr lang="en-US" sz="1600" dirty="0" err="1" smtClean="0">
                  <a:latin typeface="Eras Light ITC" panose="020B0402030504020804" pitchFamily="34" charset="0"/>
                </a:rPr>
                <a:t>sanny</a:t>
              </a:r>
              <a:endParaRPr lang="en-US" sz="1600" dirty="0" smtClean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mem[3]=Ninny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 smtClean="0">
                  <a:latin typeface="Eras Light ITC" panose="020B0402030504020804" pitchFamily="34" charset="0"/>
                </a:rPr>
                <a:t> /l </a:t>
              </a:r>
              <a:r>
                <a:rPr lang="pt-BR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%%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n </a:t>
              </a:r>
              <a:r>
                <a:rPr lang="pt-BR" sz="1600" dirty="0">
                  <a:latin typeface="Eras Light ITC" panose="020B0402030504020804" pitchFamily="34" charset="0"/>
                </a:rPr>
                <a:t>in (</a:t>
              </a:r>
              <a:r>
                <a:rPr lang="pt-BR" sz="1600" dirty="0" smtClean="0">
                  <a:latin typeface="Eras Light ITC" panose="020B0402030504020804" pitchFamily="34" charset="0"/>
                </a:rPr>
                <a:t>0,1,3) </a:t>
              </a:r>
              <a:r>
                <a:rPr lang="pt-BR" sz="1600" dirty="0">
                  <a:latin typeface="Eras Light ITC" panose="020B0402030504020804" pitchFamily="34" charset="0"/>
                </a:rPr>
                <a:t>do ( </a:t>
              </a:r>
            </a:p>
            <a:p>
              <a:r>
                <a:rPr lang="pt-BR" sz="1600" dirty="0">
                  <a:latin typeface="Eras Light ITC" panose="020B0402030504020804" pitchFamily="34" charset="0"/>
                </a:rPr>
                <a:t>   echo </a:t>
              </a:r>
              <a:r>
                <a:rPr lang="pt-BR" sz="1600" dirty="0" smtClean="0">
                  <a:latin typeface="Eras Light ITC" panose="020B0402030504020804" pitchFamily="34" charset="0"/>
                </a:rPr>
                <a:t>!mem[</a:t>
              </a:r>
              <a:r>
                <a:rPr lang="pt-BR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%%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n</a:t>
              </a:r>
              <a:r>
                <a:rPr lang="pt-BR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pt-BR" sz="1600" dirty="0" smtClean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mem [0]=Warmer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first member of this list is %</a:t>
              </a:r>
              <a:r>
                <a:rPr lang="en-US" sz="1600" dirty="0" err="1">
                  <a:latin typeface="Eras Light ITC" panose="020B0402030504020804" pitchFamily="34" charset="0"/>
                </a:rPr>
                <a:t>member_list</a:t>
              </a:r>
              <a:r>
                <a:rPr lang="en-US" sz="1600" dirty="0">
                  <a:latin typeface="Eras Light ITC" panose="020B0402030504020804" pitchFamily="34" charset="0"/>
                </a:rPr>
                <a:t>[0]%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75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read practice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3801040"/>
            <a:chOff x="1091392" y="3889020"/>
            <a:chExt cx="10035074" cy="3801040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353943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BINROOTDIR=\\PRODENG\share\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BAT_NAME=%~n0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Main Process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WORK=%~dp0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%BINROOTDIR%\</a:t>
              </a:r>
              <a:r>
                <a:rPr lang="en-US" sz="1600" dirty="0" err="1">
                  <a:latin typeface="Eras Light ITC" panose="020B0402030504020804" pitchFamily="34" charset="0"/>
                </a:rPr>
                <a:t>CreateAnnotation</a:t>
              </a:r>
              <a:r>
                <a:rPr lang="en-US" sz="1600" dirty="0">
                  <a:latin typeface="Eras Light ITC" panose="020B0402030504020804" pitchFamily="34" charset="0"/>
                </a:rPr>
                <a:t>\CreateAnnotation.exe  %WORK%\</a:t>
              </a:r>
              <a:r>
                <a:rPr lang="en-US" sz="1600" dirty="0" err="1">
                  <a:latin typeface="Eras Light ITC" panose="020B0402030504020804" pitchFamily="34" charset="0"/>
                </a:rPr>
                <a:t>create.json</a:t>
              </a:r>
              <a:r>
                <a:rPr lang="en-US" sz="1600" dirty="0">
                  <a:latin typeface="Eras Light ITC" panose="020B0402030504020804" pitchFamily="34" charset="0"/>
                </a:rPr>
                <a:t> &gt;%WORK%\create_dat_%NUMBER%.log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%BINROOTDIR%\</a:t>
              </a:r>
              <a:r>
                <a:rPr lang="en-US" sz="1600" dirty="0" err="1">
                  <a:latin typeface="Eras Light ITC" panose="020B0402030504020804" pitchFamily="34" charset="0"/>
                </a:rPr>
                <a:t>ThinOutAnnotation</a:t>
              </a:r>
              <a:r>
                <a:rPr lang="en-US" sz="1600" dirty="0">
                  <a:latin typeface="Eras Light ITC" panose="020B0402030504020804" pitchFamily="34" charset="0"/>
                </a:rPr>
                <a:t>\ThinOutAnnotation.exe %WORK%\</a:t>
              </a:r>
              <a:r>
                <a:rPr lang="en-US" sz="1600" dirty="0" err="1">
                  <a:latin typeface="Eras Light ITC" panose="020B0402030504020804" pitchFamily="34" charset="0"/>
                </a:rPr>
                <a:t>thin.json</a:t>
              </a:r>
              <a:r>
                <a:rPr lang="en-US" sz="1600" dirty="0">
                  <a:latin typeface="Eras Light ITC" panose="020B0402030504020804" pitchFamily="34" charset="0"/>
                </a:rPr>
                <a:t>   &gt;%WORK%\thin_dat_%NUMBER%.log   2&gt;%WORK%\thin_err_%NUMBER%.log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502657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make_anno_01.bat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3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read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mk_sea_01.bat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@echo off</a:t>
            </a:r>
          </a:p>
          <a:p>
            <a:pPr marL="0" indent="0">
              <a:buNone/>
            </a:pPr>
            <a:r>
              <a:rPr lang="en-US" dirty="0"/>
              <a:t>rem Argument Setup</a:t>
            </a:r>
          </a:p>
          <a:p>
            <a:pPr marL="0" indent="0">
              <a:buNone/>
            </a:pPr>
            <a:r>
              <a:rPr lang="en-US" dirty="0"/>
              <a:t>set BAT_NAME=%~n0</a:t>
            </a:r>
          </a:p>
          <a:p>
            <a:pPr marL="0" indent="0">
              <a:buNone/>
            </a:pPr>
            <a:r>
              <a:rPr lang="en-US" dirty="0"/>
              <a:t>set NUMBER=%BAT_NAME:~-2%</a:t>
            </a:r>
          </a:p>
          <a:p>
            <a:pPr marL="0" indent="0">
              <a:buNone/>
            </a:pPr>
            <a:r>
              <a:rPr lang="en-US" dirty="0"/>
              <a:t>echo %NUMBER%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 Directory which contains the binaries</a:t>
            </a:r>
          </a:p>
          <a:p>
            <a:pPr marL="0" indent="0">
              <a:buNone/>
            </a:pPr>
            <a:r>
              <a:rPr lang="en-US" dirty="0"/>
              <a:t>set WORK=%~dp0</a:t>
            </a:r>
          </a:p>
          <a:p>
            <a:pPr marL="0" indent="0">
              <a:buNone/>
            </a:pPr>
            <a:r>
              <a:rPr lang="en-US" dirty="0"/>
              <a:t>set BINDIR=\\PRODENG\share\</a:t>
            </a:r>
            <a:r>
              <a:rPr lang="en-US" dirty="0" err="1"/>
              <a:t>release_data</a:t>
            </a:r>
            <a:r>
              <a:rPr lang="en-US" dirty="0"/>
              <a:t>\tools\</a:t>
            </a:r>
            <a:r>
              <a:rPr lang="en-US" dirty="0" err="1"/>
              <a:t>SiNDY</a:t>
            </a:r>
            <a:r>
              <a:rPr lang="en-US" dirty="0"/>
              <a:t>-u\common</a:t>
            </a:r>
          </a:p>
          <a:p>
            <a:pPr marL="0" indent="0">
              <a:buNone/>
            </a:pPr>
            <a:r>
              <a:rPr lang="en-US" dirty="0"/>
              <a:t>set BIN=</a:t>
            </a:r>
            <a:r>
              <a:rPr lang="en-US" dirty="0" err="1"/>
              <a:t>CreateSeaPolygon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SDE_LIST=%WORK%sdelist.txt</a:t>
            </a:r>
          </a:p>
          <a:p>
            <a:pPr marL="0" indent="0">
              <a:buNone/>
            </a:pPr>
            <a:r>
              <a:rPr lang="en-US" dirty="0"/>
              <a:t>set MESH_LIST=%WORK%meshlist.txt</a:t>
            </a:r>
          </a:p>
          <a:p>
            <a:pPr marL="0" indent="0">
              <a:buNone/>
            </a:pPr>
            <a:r>
              <a:rPr lang="en-US" dirty="0"/>
              <a:t>set RUNLOG=%</a:t>
            </a:r>
            <a:r>
              <a:rPr lang="en-US" dirty="0" err="1"/>
              <a:t>WORK%log</a:t>
            </a:r>
            <a:r>
              <a:rPr lang="en-US" dirty="0"/>
              <a:t>\runlog_%NUMBER%.txt</a:t>
            </a:r>
          </a:p>
          <a:p>
            <a:pPr marL="0" indent="0">
              <a:buNone/>
            </a:pPr>
            <a:r>
              <a:rPr lang="en-US" dirty="0"/>
              <a:t>set ERRLOG=%</a:t>
            </a:r>
            <a:r>
              <a:rPr lang="en-US" dirty="0" err="1"/>
              <a:t>WORK%log</a:t>
            </a:r>
            <a:r>
              <a:rPr lang="en-US" dirty="0"/>
              <a:t>\errlog_%NUMBER%.txt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%BINDIR%\%BIN%\%BIN%.exe --mode mesh --</a:t>
            </a:r>
            <a:r>
              <a:rPr lang="en-US" dirty="0" err="1"/>
              <a:t>sdelist</a:t>
            </a:r>
            <a:r>
              <a:rPr lang="en-US" dirty="0"/>
              <a:t> %SDE_LIST% --</a:t>
            </a:r>
            <a:r>
              <a:rPr lang="en-US" dirty="0" err="1"/>
              <a:t>meshlist</a:t>
            </a:r>
            <a:r>
              <a:rPr lang="en-US" dirty="0"/>
              <a:t> %MESH_LIST% --</a:t>
            </a:r>
            <a:r>
              <a:rPr lang="en-US" dirty="0" err="1"/>
              <a:t>runlog</a:t>
            </a:r>
            <a:r>
              <a:rPr lang="en-US" dirty="0"/>
              <a:t> %RUNLOG% --</a:t>
            </a:r>
            <a:r>
              <a:rPr lang="en-US" dirty="0" err="1"/>
              <a:t>errlog</a:t>
            </a:r>
            <a:r>
              <a:rPr lang="en-US" dirty="0"/>
              <a:t> %ERRLOG%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5032147"/>
            <a:chOff x="1091392" y="3889020"/>
            <a:chExt cx="10035074" cy="503214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477053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</a:t>
              </a:r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Argument Setup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BAT_NAME=%~n0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NUMBER=%BAT_NAME:~-2%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%NUMBER%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rem Directory which contains the binaries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WORK=%~dp0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BINDIR=\\PRODENG\share\</a:t>
              </a:r>
              <a:r>
                <a:rPr lang="en-US" sz="1600" dirty="0" err="1">
                  <a:latin typeface="Eras Light ITC" panose="020B0402030504020804" pitchFamily="34" charset="0"/>
                </a:rPr>
                <a:t>release_data</a:t>
              </a:r>
              <a:r>
                <a:rPr lang="en-US" sz="1600" dirty="0">
                  <a:latin typeface="Eras Light ITC" panose="020B0402030504020804" pitchFamily="34" charset="0"/>
                </a:rPr>
                <a:t>\tools\</a:t>
              </a:r>
              <a:r>
                <a:rPr lang="en-US" sz="1600" dirty="0" err="1">
                  <a:latin typeface="Eras Light ITC" panose="020B0402030504020804" pitchFamily="34" charset="0"/>
                </a:rPr>
                <a:t>SiNDY</a:t>
              </a:r>
              <a:r>
                <a:rPr lang="en-US" sz="1600" dirty="0">
                  <a:latin typeface="Eras Light ITC" panose="020B0402030504020804" pitchFamily="34" charset="0"/>
                </a:rPr>
                <a:t>-u\common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BIN=</a:t>
              </a:r>
              <a:r>
                <a:rPr lang="en-US" sz="1600" dirty="0" err="1">
                  <a:latin typeface="Eras Light ITC" panose="020B0402030504020804" pitchFamily="34" charset="0"/>
                </a:rPr>
                <a:t>CreateSeaPolygon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SDE_LIST=%WORK%sdelist.txt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MESH_LIST=%WORK%meshlist.txt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RUNLOG=%</a:t>
              </a:r>
              <a:r>
                <a:rPr lang="en-US" sz="1600" dirty="0" err="1"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latin typeface="Eras Light ITC" panose="020B0402030504020804" pitchFamily="34" charset="0"/>
                </a:rPr>
                <a:t>\runlog_%NUMBER%.txt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ERRLOG=%</a:t>
              </a:r>
              <a:r>
                <a:rPr lang="en-US" sz="1600" dirty="0" err="1">
                  <a:latin typeface="Eras Light ITC" panose="020B0402030504020804" pitchFamily="34" charset="0"/>
                </a:rPr>
                <a:t>WORK%log</a:t>
              </a:r>
              <a:r>
                <a:rPr lang="en-US" sz="1600" dirty="0">
                  <a:latin typeface="Eras Light ITC" panose="020B0402030504020804" pitchFamily="34" charset="0"/>
                </a:rPr>
                <a:t>\errlog_%NUMBER%.txt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%BINDIR%\%BIN%\%BIN%.exe --mode mesh --</a:t>
              </a:r>
              <a:r>
                <a:rPr lang="en-US" sz="1600" dirty="0" err="1">
                  <a:latin typeface="Eras Light ITC" panose="020B0402030504020804" pitchFamily="34" charset="0"/>
                </a:rPr>
                <a:t>sdelist</a:t>
              </a:r>
              <a:r>
                <a:rPr lang="en-US" sz="1600" dirty="0">
                  <a:latin typeface="Eras Light ITC" panose="020B0402030504020804" pitchFamily="34" charset="0"/>
                </a:rPr>
                <a:t> %SDE_LIST% --</a:t>
              </a:r>
              <a:r>
                <a:rPr lang="en-US" sz="1600" dirty="0" err="1">
                  <a:latin typeface="Eras Light ITC" panose="020B0402030504020804" pitchFamily="34" charset="0"/>
                </a:rPr>
                <a:t>meshlist</a:t>
              </a:r>
              <a:r>
                <a:rPr lang="en-US" sz="1600" dirty="0">
                  <a:latin typeface="Eras Light ITC" panose="020B0402030504020804" pitchFamily="34" charset="0"/>
                </a:rPr>
                <a:t> %MESH_LIST% --</a:t>
              </a:r>
              <a:r>
                <a:rPr lang="en-US" sz="1600" dirty="0" err="1">
                  <a:latin typeface="Eras Light ITC" panose="020B0402030504020804" pitchFamily="34" charset="0"/>
                </a:rPr>
                <a:t>runlog</a:t>
              </a:r>
              <a:r>
                <a:rPr lang="en-US" sz="1600" dirty="0">
                  <a:latin typeface="Eras Light ITC" panose="020B0402030504020804" pitchFamily="34" charset="0"/>
                </a:rPr>
                <a:t> %RUNLOG% --</a:t>
              </a:r>
              <a:r>
                <a:rPr lang="en-US" sz="1600" dirty="0" err="1">
                  <a:latin typeface="Eras Light ITC" panose="020B0402030504020804" pitchFamily="34" charset="0"/>
                </a:rPr>
                <a:t>errlog</a:t>
              </a:r>
              <a:r>
                <a:rPr lang="en-US" sz="1600" dirty="0">
                  <a:latin typeface="Eras Light ITC" panose="020B0402030504020804" pitchFamily="34" charset="0"/>
                </a:rPr>
                <a:t> %ERRLOG%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502657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mk_sea_01.bat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7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read practice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1" y="1521197"/>
            <a:ext cx="11112843" cy="3554819"/>
            <a:chOff x="1091392" y="3889020"/>
            <a:chExt cx="10035074" cy="355481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329320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CopySrc</a:t>
              </a:r>
              <a:r>
                <a:rPr lang="en-US" sz="1600" dirty="0">
                  <a:latin typeface="Eras Light ITC" panose="020B0402030504020804" pitchFamily="34" charset="0"/>
                </a:rPr>
                <a:t>=\\MARLIN\source\</a:t>
              </a:r>
              <a:r>
                <a:rPr lang="en-US" sz="1600" dirty="0" err="1">
                  <a:latin typeface="Eras Light ITC" panose="020B0402030504020804" pitchFamily="34" charset="0"/>
                </a:rPr>
                <a:t>idn</a:t>
              </a:r>
              <a:r>
                <a:rPr lang="en-US" sz="1600" dirty="0">
                  <a:latin typeface="Eras Light ITC" panose="020B0402030504020804" pitchFamily="34" charset="0"/>
                </a:rPr>
                <a:t>\</a:t>
              </a:r>
              <a:r>
                <a:rPr lang="en-US" sz="1600" dirty="0" err="1">
                  <a:latin typeface="Eras Light ITC" panose="020B0402030504020804" pitchFamily="34" charset="0"/>
                </a:rPr>
                <a:t>Illust</a:t>
              </a:r>
              <a:r>
                <a:rPr lang="en-US" sz="1600" dirty="0">
                  <a:latin typeface="Eras Light ITC" panose="020B0402030504020804" pitchFamily="34" charset="0"/>
                </a:rPr>
                <a:t>\Received\ILL2017_IDN_IPS006\data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CopyDst</a:t>
              </a:r>
              <a:r>
                <a:rPr lang="en-US" sz="1600" dirty="0">
                  <a:latin typeface="Eras Light ITC" panose="020B0402030504020804" pitchFamily="34" charset="0"/>
                </a:rPr>
                <a:t>=\\marlin\source\</a:t>
              </a:r>
              <a:r>
                <a:rPr lang="en-US" sz="1600" dirty="0" err="1">
                  <a:latin typeface="Eras Light ITC" panose="020B0402030504020804" pitchFamily="34" charset="0"/>
                </a:rPr>
                <a:t>idn</a:t>
              </a:r>
              <a:r>
                <a:rPr lang="en-US" sz="1600" dirty="0">
                  <a:latin typeface="Eras Light ITC" panose="020B0402030504020804" pitchFamily="34" charset="0"/>
                </a:rPr>
                <a:t>\</a:t>
              </a:r>
              <a:r>
                <a:rPr lang="en-US" sz="1600" dirty="0" err="1">
                  <a:latin typeface="Eras Light ITC" panose="020B0402030504020804" pitchFamily="34" charset="0"/>
                </a:rPr>
                <a:t>illust</a:t>
              </a:r>
              <a:r>
                <a:rPr lang="en-US" sz="1600" dirty="0">
                  <a:latin typeface="Eras Light ITC" panose="020B0402030504020804" pitchFamily="34" charset="0"/>
                </a:rPr>
                <a:t>\JPG_WORK</a:t>
              </a:r>
            </a:p>
            <a:p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 %</a:t>
              </a:r>
              <a:r>
                <a:rPr lang="en-US" sz="1600" dirty="0" err="1">
                  <a:latin typeface="Eras Light ITC" panose="020B0402030504020804" pitchFamily="34" charset="0"/>
                </a:rPr>
                <a:t>CopySrc</a:t>
              </a:r>
              <a:r>
                <a:rPr lang="en-US" sz="1600" dirty="0">
                  <a:latin typeface="Eras Light ITC" panose="020B0402030504020804" pitchFamily="34" charset="0"/>
                </a:rPr>
                <a:t>%\*JPG /ad /b /s&gt;%</a:t>
              </a:r>
              <a:r>
                <a:rPr lang="en-US" sz="1600" dirty="0" err="1">
                  <a:latin typeface="Eras Light ITC" panose="020B0402030504020804" pitchFamily="34" charset="0"/>
                </a:rPr>
                <a:t>CopySrc</a:t>
              </a:r>
              <a:r>
                <a:rPr lang="en-US" sz="1600" dirty="0">
                  <a:latin typeface="Eras Light ITC" panose="020B0402030504020804" pitchFamily="34" charset="0"/>
                </a:rPr>
                <a:t>%\dirlist.txt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/f %%a in (%</a:t>
              </a:r>
              <a:r>
                <a:rPr lang="en-US" sz="1600" dirty="0" err="1">
                  <a:latin typeface="Eras Light ITC" panose="020B0402030504020804" pitchFamily="34" charset="0"/>
                </a:rPr>
                <a:t>CopySrc</a:t>
              </a:r>
              <a:r>
                <a:rPr lang="en-US" sz="1600" dirty="0">
                  <a:latin typeface="Eras Light ITC" panose="020B0402030504020804" pitchFamily="34" charset="0"/>
                </a:rPr>
                <a:t>%\dirlist.txt) do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echo %%a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copy %%a %</a:t>
              </a:r>
              <a:r>
                <a:rPr lang="en-US" sz="1600" dirty="0" err="1">
                  <a:latin typeface="Eras Light ITC" panose="020B0402030504020804" pitchFamily="34" charset="0"/>
                </a:rPr>
                <a:t>CopyDst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del %</a:t>
              </a:r>
              <a:r>
                <a:rPr lang="en-US" sz="1600" dirty="0" err="1">
                  <a:latin typeface="Eras Light ITC" panose="020B0402030504020804" pitchFamily="34" charset="0"/>
                </a:rPr>
                <a:t>CopySrc</a:t>
              </a:r>
              <a:r>
                <a:rPr lang="en-US" sz="1600" dirty="0">
                  <a:latin typeface="Eras Light ITC" panose="020B0402030504020804" pitchFamily="34" charset="0"/>
                </a:rPr>
                <a:t>%\dirlist.txt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502657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Copy2JPG_WORK.bat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9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rgbClr val="00B050"/>
                </a:solidFill>
              </a:rPr>
              <a:t>hange input information(target file path, etc.)	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Change tool presetting </a:t>
            </a:r>
            <a:endParaRPr lang="th-TH" altLang="ja-JP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87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・</a:t>
            </a:r>
            <a:r>
              <a:rPr lang="en-US" altLang="ja-JP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uto move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1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Imagine 	we want to perform multiple commands on the same file</a:t>
            </a: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ให้ลองคิดสถานการณ์ว่า เราต้องการทำคำสั่งกับไฟล์เดียวบนหลาย ๆ คำสั่ง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If we </a:t>
            </a:r>
            <a:r>
              <a:rPr lang="en-US" sz="2000" dirty="0">
                <a:solidFill>
                  <a:srgbClr val="00B050"/>
                </a:solidFill>
              </a:rPr>
              <a:t>want </a:t>
            </a:r>
            <a:r>
              <a:rPr lang="en-US" sz="2000" dirty="0" smtClean="0">
                <a:solidFill>
                  <a:srgbClr val="00B050"/>
                </a:solidFill>
              </a:rPr>
              <a:t>change file name, we have to edit 4 lines!</a:t>
            </a: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หากเราต้องการเปลี่ยนชื่อไฟล์ เราก็จะต้องแก้ไขถึง 4 บรรทัดด้วยกัน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2574783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C:\abcdefghiklmnop.txt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Good Morning! &gt; C:\abcdefghiklmnop.txt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latin typeface="Eras Light ITC" panose="020B0402030504020804" pitchFamily="34" charset="0"/>
                </a:rPr>
                <a:t>C:\abcdefghiklmnop.txt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type  </a:t>
              </a:r>
              <a:r>
                <a:rPr lang="en-US" sz="1600" dirty="0">
                  <a:latin typeface="Eras Light ITC" panose="020B0402030504020804" pitchFamily="34" charset="0"/>
                </a:rPr>
                <a:t>C:\abcdefghiklmnop.txt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Example Batch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4838135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echo Hi!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:\this_one_is_so_long.txt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Good Morning! &gt;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:\this_one_is_so_long.txt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:\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this_one_is_so_long.txt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type 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:\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this_one_is_so_long.txt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Example Batch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92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But if we use variable to store file name, we only need to edit 1 line to change file name</a:t>
            </a: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แต่ถ้าเราใช้ตัวแปรในการเก็บค่าชื่อไฟล์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th-TH" sz="2000" dirty="0" smtClean="0">
                <a:solidFill>
                  <a:srgbClr val="0070C0"/>
                </a:solidFill>
              </a:rPr>
              <a:t>เราเพียงแค่ต้องแก้ไข 1 บรรทัดหากจะเปลี่ยนชื่อไฟล์</a:t>
            </a: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2574783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SET </a:t>
              </a:r>
              <a:r>
                <a:rPr lang="en-US" sz="1600" dirty="0">
                  <a:latin typeface="Eras Light ITC" panose="020B0402030504020804" pitchFamily="34" charset="0"/>
                </a:rPr>
                <a:t>file= C:\</a:t>
              </a:r>
              <a:r>
                <a:rPr lang="en-US" sz="1600" dirty="0" smtClean="0">
                  <a:latin typeface="Eras Light ITC" panose="020B0402030504020804" pitchFamily="34" charset="0"/>
                </a:rPr>
                <a:t>abcdefghiklmnop.txt</a:t>
              </a:r>
              <a:endParaRPr lang="th-TH" sz="1600" dirty="0" smtClean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Hi! &gt; </a:t>
              </a:r>
              <a:r>
                <a:rPr lang="en-US" sz="1600" dirty="0" smtClean="0">
                  <a:latin typeface="Eras Light ITC" panose="020B0402030504020804" pitchFamily="34" charset="0"/>
                </a:rPr>
                <a:t>%file%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Good Morning! &gt; %file%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sort </a:t>
              </a:r>
              <a:r>
                <a:rPr lang="en-US" sz="1600" dirty="0">
                  <a:latin typeface="Eras Light ITC" panose="020B0402030504020804" pitchFamily="34" charset="0"/>
                </a:rPr>
                <a:t>%file%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type %</a:t>
              </a:r>
              <a:r>
                <a:rPr lang="en-US" sz="1600" dirty="0">
                  <a:latin typeface="Eras Light ITC" panose="020B0402030504020804" pitchFamily="34" charset="0"/>
                </a:rPr>
                <a:t>file%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Example Batch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4746997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file=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C:\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this_one_is_short.txt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Hi! &gt;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Morning! &gt;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sort %file%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%file%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Example Batch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4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Syntax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value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create new variable and define value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	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สร้างตัวแปรขึ้นมาใหม่และกำหนดค่าตัวแปร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 “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=“ 	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create empty variable or clear existed variable value</a:t>
            </a:r>
            <a:endParaRPr lang="th-TH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000" dirty="0">
                <a:solidFill>
                  <a:srgbClr val="00B050"/>
                </a:solidFill>
              </a:rPr>
              <a:t>	</a:t>
            </a:r>
            <a:r>
              <a:rPr lang="th-TH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/p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string 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print string to command prompt and have a user input value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into the variable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	    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พิมพ์ประโยค</a:t>
            </a:r>
            <a:r>
              <a:rPr lang="en-US" sz="2000" dirty="0" smtClean="0">
                <a:solidFill>
                  <a:srgbClr val="0070C0"/>
                </a:solidFill>
              </a:rPr>
              <a:t>(string)</a:t>
            </a:r>
            <a:r>
              <a:rPr lang="th-TH" sz="2000" dirty="0" smtClean="0">
                <a:solidFill>
                  <a:srgbClr val="0070C0"/>
                </a:solidFill>
              </a:rPr>
              <a:t>ลงบนหน้าต่างคำสั่งและรับค่าตัวแปรจากผู้ใช้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/a </a:t>
            </a:r>
            <a:r>
              <a:rPr lang="en-US" sz="2000" dirty="0" smtClean="0"/>
              <a:t>“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expression</a:t>
            </a:r>
            <a:r>
              <a:rPr lang="en-US" sz="2000" i="1" dirty="0" smtClean="0"/>
              <a:t>”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do math calculation</a:t>
            </a:r>
          </a:p>
          <a:p>
            <a:pPr marL="0" indent="0">
              <a:buNone/>
            </a:pPr>
            <a:r>
              <a:rPr lang="th-TH" sz="2400" dirty="0" smtClean="0"/>
              <a:t>			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ทำสมการเลข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Command to print variable value :</a:t>
            </a:r>
            <a:r>
              <a:rPr lang="en-US" sz="2000" dirty="0" smtClean="0"/>
              <a:t>   echo %</a:t>
            </a:r>
            <a:r>
              <a:rPr lang="en-US" sz="2000" i="1" dirty="0" smtClean="0"/>
              <a:t>name</a:t>
            </a:r>
            <a:r>
              <a:rPr lang="en-US" sz="2000" dirty="0" smtClean="0"/>
              <a:t>%   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th-TH" sz="2000" dirty="0" smtClean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4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new variable and define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value</a:t>
            </a:r>
            <a:endParaRPr lang="en-US" sz="2000" b="1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902" y="4444656"/>
            <a:ext cx="1960606" cy="18672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3616" y="2731013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=C:\abc.txt</a:t>
              </a:r>
              <a:r>
                <a:rPr lang="th-TH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set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variable to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 </a:t>
              </a:r>
              <a:endParaRPr lang="en-US" sz="1600" b="1" i="1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Hello! World &gt; %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Hello! World 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to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C:\abc.txt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type %</a:t>
              </a:r>
              <a:r>
                <a:rPr lang="en-US" sz="1600" dirty="0" err="1">
                  <a:latin typeface="Eras Light ITC" panose="020B0402030504020804" pitchFamily="34" charset="0"/>
                </a:rPr>
                <a:t>dir</a:t>
              </a:r>
              <a:r>
                <a:rPr lang="en-US" sz="1600" dirty="0">
                  <a:latin typeface="Eras Light ITC" panose="020B0402030504020804" pitchFamily="34" charset="0"/>
                </a:rPr>
                <a:t>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content in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C:\</a:t>
              </a:r>
              <a:r>
                <a:rPr lang="en-US" sz="1600" b="1" i="1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abc.txt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9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7030A0"/>
                </a:solidFill>
              </a:rPr>
              <a:t>value</a:t>
            </a:r>
            <a:r>
              <a:rPr lang="en-US" dirty="0"/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Description</a:t>
            </a:r>
            <a:r>
              <a:rPr lang="en-US" sz="2000" dirty="0"/>
              <a:t>				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If we include redirection characters like &amp; | ^ &gt; &lt; into value, the command will mess up. So we have to brace name=value with “” and add ^ in front of every redirection character</a:t>
            </a:r>
          </a:p>
          <a:p>
            <a:pPr marL="0" indent="0">
              <a:buNone/>
            </a:pPr>
            <a:r>
              <a:rPr lang="th-TH" sz="2000" b="1" u="sng" dirty="0"/>
              <a:t>รายละเอียด</a:t>
            </a:r>
            <a:endParaRPr lang="en-US" sz="2000" b="1" u="sng" dirty="0"/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หากเราใส่ตัวอักษรพิเศษที่ใช้ใน</a:t>
            </a:r>
            <a:r>
              <a:rPr lang="en-US" sz="2000" dirty="0" smtClean="0">
                <a:solidFill>
                  <a:srgbClr val="0070C0"/>
                </a:solidFill>
              </a:rPr>
              <a:t> redirection </a:t>
            </a:r>
            <a:r>
              <a:rPr lang="th-TH" sz="2000" dirty="0" smtClean="0">
                <a:solidFill>
                  <a:srgbClr val="0070C0"/>
                </a:solidFill>
              </a:rPr>
              <a:t>เช่น </a:t>
            </a:r>
            <a:r>
              <a:rPr lang="en-US" sz="2000" dirty="0">
                <a:solidFill>
                  <a:srgbClr val="0070C0"/>
                </a:solidFill>
              </a:rPr>
              <a:t>&amp; | ^ &gt;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th-TH" sz="2000" dirty="0" smtClean="0">
                <a:solidFill>
                  <a:srgbClr val="0070C0"/>
                </a:solidFill>
              </a:rPr>
              <a:t> ลงไปในค่าตัวแปร คำสั่งจะทำการอ่านค่าผิดพลาด เพื่อไม่ให้เป็นเช่นนั้นเราจึงต้องครอบ</a:t>
            </a:r>
            <a:r>
              <a:rPr lang="en-US" sz="2000" dirty="0" smtClean="0">
                <a:solidFill>
                  <a:srgbClr val="0070C0"/>
                </a:solidFill>
              </a:rPr>
              <a:t> name=value </a:t>
            </a:r>
            <a:r>
              <a:rPr lang="th-TH" sz="2000" dirty="0" smtClean="0">
                <a:solidFill>
                  <a:srgbClr val="0070C0"/>
                </a:solidFill>
              </a:rPr>
              <a:t>ด้วย</a:t>
            </a:r>
            <a:r>
              <a:rPr lang="en-US" sz="2000" dirty="0" smtClean="0">
                <a:solidFill>
                  <a:srgbClr val="0070C0"/>
                </a:solidFill>
              </a:rPr>
              <a:t> “” </a:t>
            </a:r>
            <a:r>
              <a:rPr lang="th-TH" sz="2000" dirty="0" smtClean="0">
                <a:solidFill>
                  <a:srgbClr val="0070C0"/>
                </a:solidFill>
              </a:rPr>
              <a:t>และใส่ตัวอักษร</a:t>
            </a:r>
            <a:r>
              <a:rPr lang="en-US" sz="2000" dirty="0" smtClean="0">
                <a:solidFill>
                  <a:srgbClr val="0070C0"/>
                </a:solidFill>
              </a:rPr>
              <a:t> ^</a:t>
            </a:r>
            <a:r>
              <a:rPr lang="th-TH" sz="2000" dirty="0" smtClean="0">
                <a:solidFill>
                  <a:srgbClr val="0070C0"/>
                </a:solidFill>
              </a:rPr>
              <a:t> ก่อนหน้าตัวอักษรพิเศษทุก</a:t>
            </a:r>
            <a:r>
              <a:rPr lang="th-TH" sz="2000" dirty="0" smtClean="0">
                <a:solidFill>
                  <a:srgbClr val="0070C0"/>
                </a:solidFill>
              </a:rPr>
              <a:t>ตัว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33616" y="4066832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text=</a:t>
              </a:r>
              <a:r>
                <a:rPr lang="en-US" sz="1600" dirty="0" err="1">
                  <a:latin typeface="Eras Light ITC" panose="020B0402030504020804" pitchFamily="34" charset="0"/>
                </a:rPr>
                <a:t>You&amp;Me</a:t>
              </a:r>
              <a:r>
                <a:rPr lang="en-US" sz="1600" dirty="0">
                  <a:latin typeface="Eras Light ITC" panose="020B0402030504020804" pitchFamily="34" charset="0"/>
                </a:rPr>
                <a:t>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program will become error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“text=You^&amp;Me”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set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variable to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%text%			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print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You&amp;Me</a:t>
              </a:r>
              <a:endParaRPr lang="en-US" sz="1600" b="1" i="1" dirty="0">
                <a:solidFill>
                  <a:schemeClr val="bg2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53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/>
              <a:t>existed variable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 “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/>
              <a:t>=”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 </a:t>
            </a:r>
            <a:endParaRPr lang="en-US" sz="2000" b="1" u="sng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33616" y="2285742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text=Hi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set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variable to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Hi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text=			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set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text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 variable to </a:t>
              </a:r>
              <a:r>
                <a:rPr lang="en-US" sz="1600" b="1" i="1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“empty”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%text%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will print nothing (ECHO is off)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93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input from 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 /p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000" dirty="0" smtClean="0"/>
              <a:t>=</a:t>
            </a:r>
            <a:r>
              <a:rPr lang="en-US" sz="2000" i="1" dirty="0" smtClean="0">
                <a:solidFill>
                  <a:srgbClr val="7030A0"/>
                </a:solidFill>
              </a:rPr>
              <a:t>string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444" y="4058959"/>
            <a:ext cx="4658375" cy="101931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33616" y="2778722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/p </a:t>
              </a:r>
              <a:r>
                <a:rPr lang="en-US" sz="1600" dirty="0" err="1"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=Please enter input value :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print string and have user input value for </a:t>
              </a:r>
              <a:r>
                <a:rPr lang="en-US" sz="1600" b="1" i="1" dirty="0" err="1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</a:t>
              </a:r>
              <a:r>
                <a:rPr lang="en-US" sz="1600" dirty="0" err="1">
                  <a:latin typeface="Eras Light ITC" panose="020B0402030504020804" pitchFamily="34" charset="0"/>
                </a:rPr>
                <a:t>inp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  <a:r>
                <a:rPr lang="en-US" sz="1600" dirty="0"/>
                <a:t>					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Eras Light ITC" panose="020B0402030504020804" pitchFamily="34" charset="0"/>
                </a:rPr>
                <a:t># print user input to command prompt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98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1110</Words>
  <Application>Microsoft Office PowerPoint</Application>
  <PresentationFormat>Widescreen</PresentationFormat>
  <Paragraphs>293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Angsana New</vt:lpstr>
      <vt:lpstr>Arial</vt:lpstr>
      <vt:lpstr>Calibri</vt:lpstr>
      <vt:lpstr>Calibri Light</vt:lpstr>
      <vt:lpstr>Consolas</vt:lpstr>
      <vt:lpstr>Cordia New</vt:lpstr>
      <vt:lpstr>Eras Light ITC</vt:lpstr>
      <vt:lpstr>Office Theme</vt:lpstr>
      <vt:lpstr>Batch Lesson 2</vt:lpstr>
      <vt:lpstr>What is Variable</vt:lpstr>
      <vt:lpstr>Why we use it</vt:lpstr>
      <vt:lpstr>Why we use it</vt:lpstr>
      <vt:lpstr>How to create variable</vt:lpstr>
      <vt:lpstr>Create new variable and define value</vt:lpstr>
      <vt:lpstr>SET “name=value” </vt:lpstr>
      <vt:lpstr>Clear existed variable value</vt:lpstr>
      <vt:lpstr>Get input from user</vt:lpstr>
      <vt:lpstr>Real Usage</vt:lpstr>
      <vt:lpstr>Other variable</vt:lpstr>
      <vt:lpstr>Other variables : %~0  %~1  %~2 …</vt:lpstr>
      <vt:lpstr>Other variables : %~dp0</vt:lpstr>
      <vt:lpstr>Other variables : %~nx0</vt:lpstr>
      <vt:lpstr>Real Usage</vt:lpstr>
      <vt:lpstr>Programming : Math</vt:lpstr>
      <vt:lpstr>Programming : Math</vt:lpstr>
      <vt:lpstr>Programming : Math</vt:lpstr>
      <vt:lpstr>Array</vt:lpstr>
      <vt:lpstr>Array</vt:lpstr>
      <vt:lpstr>Access/Edit Array</vt:lpstr>
      <vt:lpstr>Batch read practice</vt:lpstr>
      <vt:lpstr>Batch read practice</vt:lpstr>
      <vt:lpstr>Batch read practice</vt:lpstr>
      <vt:lpstr>・Change input information(target file path, etc.)  ・Change tool presetting 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2</dc:title>
  <dc:creator>punnatorn sereeyotin</dc:creator>
  <cp:lastModifiedBy>punnatorn sereeyotin</cp:lastModifiedBy>
  <cp:revision>62</cp:revision>
  <dcterms:created xsi:type="dcterms:W3CDTF">2018-01-29T04:15:16Z</dcterms:created>
  <dcterms:modified xsi:type="dcterms:W3CDTF">2018-02-02T09:46:54Z</dcterms:modified>
</cp:coreProperties>
</file>