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0"/>
  </p:handoutMasterIdLst>
  <p:sldIdLst>
    <p:sldId id="257" r:id="rId2"/>
    <p:sldId id="290" r:id="rId3"/>
    <p:sldId id="291" r:id="rId4"/>
    <p:sldId id="292" r:id="rId5"/>
    <p:sldId id="293" r:id="rId6"/>
    <p:sldId id="295" r:id="rId7"/>
    <p:sldId id="297" r:id="rId8"/>
    <p:sldId id="300" r:id="rId9"/>
    <p:sldId id="298" r:id="rId10"/>
    <p:sldId id="299" r:id="rId11"/>
    <p:sldId id="294" r:id="rId12"/>
    <p:sldId id="282" r:id="rId13"/>
    <p:sldId id="259" r:id="rId14"/>
    <p:sldId id="283" r:id="rId15"/>
    <p:sldId id="258" r:id="rId16"/>
    <p:sldId id="284" r:id="rId17"/>
    <p:sldId id="285" r:id="rId18"/>
    <p:sldId id="260" r:id="rId19"/>
    <p:sldId id="261" r:id="rId20"/>
    <p:sldId id="270" r:id="rId21"/>
    <p:sldId id="263" r:id="rId22"/>
    <p:sldId id="265" r:id="rId23"/>
    <p:sldId id="266" r:id="rId24"/>
    <p:sldId id="286" r:id="rId25"/>
    <p:sldId id="272" r:id="rId26"/>
    <p:sldId id="288" r:id="rId27"/>
    <p:sldId id="273" r:id="rId28"/>
    <p:sldId id="274" r:id="rId29"/>
    <p:sldId id="275" r:id="rId30"/>
    <p:sldId id="287" r:id="rId31"/>
    <p:sldId id="276" r:id="rId32"/>
    <p:sldId id="280" r:id="rId33"/>
    <p:sldId id="289" r:id="rId34"/>
    <p:sldId id="277" r:id="rId35"/>
    <p:sldId id="278" r:id="rId36"/>
    <p:sldId id="301" r:id="rId37"/>
    <p:sldId id="279" r:id="rId38"/>
    <p:sldId id="302" r:id="rId3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78" tIns="46639" rIns="93278" bIns="4663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78" tIns="46639" rIns="93278" bIns="46639" rtlCol="0"/>
          <a:lstStyle>
            <a:lvl1pPr algn="r">
              <a:defRPr sz="1200"/>
            </a:lvl1pPr>
          </a:lstStyle>
          <a:p>
            <a:fld id="{DB29A0AD-66F5-4473-AAC8-BE561F9A128C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5"/>
            <a:ext cx="3041968" cy="466911"/>
          </a:xfrm>
          <a:prstGeom prst="rect">
            <a:avLst/>
          </a:prstGeom>
        </p:spPr>
        <p:txBody>
          <a:bodyPr vert="horz" lIns="93278" tIns="46639" rIns="93278" bIns="4663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5"/>
            <a:ext cx="3041968" cy="466911"/>
          </a:xfrm>
          <a:prstGeom prst="rect">
            <a:avLst/>
          </a:prstGeom>
        </p:spPr>
        <p:txBody>
          <a:bodyPr vert="horz" lIns="93278" tIns="46639" rIns="93278" bIns="46639" rtlCol="0" anchor="b"/>
          <a:lstStyle>
            <a:lvl1pPr algn="r">
              <a:defRPr sz="1200"/>
            </a:lvl1pPr>
          </a:lstStyle>
          <a:p>
            <a:fld id="{8009A789-619F-4C05-922E-D984ABFF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9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0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2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9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469B-4DB4-4DA8-B656-CC1EB97B7DE9}" type="datetimeFigureOut">
              <a:rPr lang="en-US" smtClean="0"/>
              <a:t>03/30/2018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Lesson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If/Else, For</a:t>
            </a:r>
          </a:p>
        </p:txBody>
      </p:sp>
    </p:spTree>
    <p:extLst>
      <p:ext uri="{BB962C8B-B14F-4D97-AF65-F5344CB8AC3E}">
        <p14:creationId xmlns:p14="http://schemas.microsoft.com/office/powerpoint/2010/main" val="159152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การบ้าน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①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จงบอกว่า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PgImportDriveLog.exe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อยู่ในโฟลเดอร์ไหนของ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marlin server</a:t>
            </a:r>
            <a:endParaRPr lang="en-US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1600" dirty="0" err="1"/>
              <a:t>Ans</a:t>
            </a:r>
            <a:r>
              <a:rPr lang="en-US" sz="1600" dirty="0"/>
              <a:t> : </a:t>
            </a:r>
            <a:r>
              <a:rPr lang="en-US" sz="1600" dirty="0" smtClean="0"/>
              <a:t>C:\marlin\tools\sindy\sindy-u\PgImportDriveLog\bin</a:t>
            </a:r>
            <a:endParaRPr lang="en-US" sz="1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② </a:t>
            </a:r>
            <a:r>
              <a:rPr lang="th-TH" altLang="ja-JP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จง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บอกค่าของ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%ERRLOG%</a:t>
            </a:r>
            <a:endParaRPr lang="th-TH" altLang="ja-JP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r>
              <a:rPr lang="en-US" sz="1600" dirty="0" err="1">
                <a:solidFill>
                  <a:prstClr val="black"/>
                </a:solidFill>
              </a:rPr>
              <a:t>Ans</a:t>
            </a:r>
            <a:r>
              <a:rPr lang="en-US" sz="1600" dirty="0">
                <a:solidFill>
                  <a:prstClr val="black"/>
                </a:solidFill>
              </a:rPr>
              <a:t> : C:\</a:t>
            </a:r>
            <a:r>
              <a:rPr lang="en-US" sz="1600" dirty="0" smtClean="0">
                <a:solidFill>
                  <a:prstClr val="black"/>
                </a:solidFill>
              </a:rPr>
              <a:t>marlin\tools\sindy\sindy-u\PgImportDriveLog\log\err_log.log</a:t>
            </a:r>
            <a:endParaRPr lang="en-US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③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โปรแกรม </a:t>
            </a:r>
            <a:r>
              <a:rPr lang="en-US" sz="2000" dirty="0">
                <a:solidFill>
                  <a:srgbClr val="FF0000"/>
                </a:solidFill>
                <a:latin typeface="Eras Light ITC" panose="020B0402030504020804" pitchFamily="34" charset="0"/>
              </a:rPr>
              <a:t>%BIN% 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(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PgImportDriveLog.exe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) </a:t>
            </a:r>
            <a:r>
              <a:rPr lang="th-TH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จะทำหน้าที่โหลดข้อมูลขึ้น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server </a:t>
            </a:r>
            <a:r>
              <a:rPr lang="th-TH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ที่กำหนด โดยมีการรับค่าเข้าโปรแกรมด้วยฟอร์แมตตามนี้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%BIN% –X [value1] –X [value2] … [folder to import log]</a:t>
            </a:r>
          </a:p>
          <a:p>
            <a:pPr marL="0" lvl="0" indent="0">
              <a:buNone/>
            </a:pPr>
            <a:r>
              <a:rPr lang="th-TH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จงหาว่า โปรแกรมนี้รับ </a:t>
            </a:r>
            <a:r>
              <a:rPr 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input </a:t>
            </a:r>
            <a:r>
              <a:rPr lang="th-TH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เข้ากี่ค่า และแต่ละค่าคืออะไรบ้าง</a:t>
            </a:r>
            <a:endParaRPr lang="en-US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r>
              <a:rPr lang="en-US" sz="1600" dirty="0" err="1">
                <a:solidFill>
                  <a:prstClr val="black"/>
                </a:solidFill>
              </a:rPr>
              <a:t>Ans</a:t>
            </a:r>
            <a:r>
              <a:rPr lang="en-US" sz="1600" dirty="0">
                <a:solidFill>
                  <a:prstClr val="black"/>
                </a:solidFill>
              </a:rPr>
              <a:t> : </a:t>
            </a:r>
            <a:r>
              <a:rPr lang="en-US" sz="1600" dirty="0" smtClean="0">
                <a:solidFill>
                  <a:prstClr val="black"/>
                </a:solidFill>
              </a:rPr>
              <a:t>9 </a:t>
            </a:r>
            <a:r>
              <a:rPr lang="th-TH" sz="1600" dirty="0" smtClean="0">
                <a:solidFill>
                  <a:prstClr val="black"/>
                </a:solidFill>
              </a:rPr>
              <a:t>ค่า คือ </a:t>
            </a:r>
            <a:r>
              <a:rPr lang="en-US" sz="1600" dirty="0" smtClean="0">
                <a:solidFill>
                  <a:prstClr val="black"/>
                </a:solidFill>
              </a:rPr>
              <a:t>%HOST</a:t>
            </a:r>
            <a:r>
              <a:rPr lang="en-US" sz="1600" dirty="0">
                <a:solidFill>
                  <a:prstClr val="black"/>
                </a:solidFill>
              </a:rPr>
              <a:t>% </a:t>
            </a:r>
            <a:r>
              <a:rPr lang="en-US" sz="1600" dirty="0" smtClean="0">
                <a:solidFill>
                  <a:prstClr val="black"/>
                </a:solidFill>
              </a:rPr>
              <a:t>%PORT</a:t>
            </a:r>
            <a:r>
              <a:rPr lang="en-US" sz="1600" dirty="0">
                <a:solidFill>
                  <a:prstClr val="black"/>
                </a:solidFill>
              </a:rPr>
              <a:t>% </a:t>
            </a:r>
            <a:r>
              <a:rPr lang="en-US" sz="1600" dirty="0" smtClean="0">
                <a:solidFill>
                  <a:prstClr val="black"/>
                </a:solidFill>
              </a:rPr>
              <a:t>%DB</a:t>
            </a:r>
            <a:r>
              <a:rPr lang="en-US" sz="1600" dirty="0">
                <a:solidFill>
                  <a:prstClr val="black"/>
                </a:solidFill>
              </a:rPr>
              <a:t>% </a:t>
            </a:r>
            <a:r>
              <a:rPr lang="en-US" sz="1600" dirty="0" smtClean="0">
                <a:solidFill>
                  <a:prstClr val="black"/>
                </a:solidFill>
              </a:rPr>
              <a:t>%USER</a:t>
            </a:r>
            <a:r>
              <a:rPr lang="en-US" sz="1600" dirty="0">
                <a:solidFill>
                  <a:prstClr val="black"/>
                </a:solidFill>
              </a:rPr>
              <a:t>% </a:t>
            </a:r>
            <a:r>
              <a:rPr lang="en-US" sz="1600" dirty="0" smtClean="0">
                <a:solidFill>
                  <a:prstClr val="black"/>
                </a:solidFill>
              </a:rPr>
              <a:t>%PASS</a:t>
            </a:r>
            <a:r>
              <a:rPr lang="en-US" sz="1600" dirty="0">
                <a:solidFill>
                  <a:prstClr val="black"/>
                </a:solidFill>
              </a:rPr>
              <a:t>% </a:t>
            </a:r>
            <a:r>
              <a:rPr lang="en-US" sz="1600" dirty="0" smtClean="0">
                <a:solidFill>
                  <a:prstClr val="black"/>
                </a:solidFill>
              </a:rPr>
              <a:t>%FIELDLIST</a:t>
            </a:r>
            <a:r>
              <a:rPr lang="en-US" sz="1600" dirty="0">
                <a:solidFill>
                  <a:prstClr val="black"/>
                </a:solidFill>
              </a:rPr>
              <a:t>% </a:t>
            </a:r>
            <a:r>
              <a:rPr lang="en-US" sz="1600" dirty="0" smtClean="0">
                <a:solidFill>
                  <a:prstClr val="black"/>
                </a:solidFill>
              </a:rPr>
              <a:t>%TABLE</a:t>
            </a:r>
            <a:r>
              <a:rPr lang="en-US" sz="1600" dirty="0">
                <a:solidFill>
                  <a:prstClr val="black"/>
                </a:solidFill>
              </a:rPr>
              <a:t>% </a:t>
            </a:r>
            <a:r>
              <a:rPr lang="en-US" sz="1600" dirty="0" smtClean="0">
                <a:solidFill>
                  <a:prstClr val="black"/>
                </a:solidFill>
              </a:rPr>
              <a:t>%SCHEMA</a:t>
            </a:r>
            <a:r>
              <a:rPr lang="en-US" sz="1600" dirty="0">
                <a:solidFill>
                  <a:prstClr val="black"/>
                </a:solidFill>
              </a:rPr>
              <a:t>% %IMPORTDIR%</a:t>
            </a:r>
            <a:endParaRPr lang="en-US" sz="2000" dirty="0">
              <a:solidFill>
                <a:prstClr val="black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96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4" y="2638769"/>
            <a:ext cx="10515600" cy="1325563"/>
          </a:xfrm>
        </p:spPr>
        <p:txBody>
          <a:bodyPr>
            <a:normAutofit/>
          </a:bodyPr>
          <a:lstStyle/>
          <a:p>
            <a:r>
              <a:rPr lang="th-TH" sz="5400" dirty="0">
                <a:solidFill>
                  <a:srgbClr val="0070C0"/>
                </a:solidFill>
              </a:rPr>
              <a:t>2</a:t>
            </a:r>
            <a:r>
              <a:rPr lang="th-TH" sz="5400" dirty="0" smtClean="0">
                <a:solidFill>
                  <a:srgbClr val="0070C0"/>
                </a:solidFill>
              </a:rPr>
              <a:t>. </a:t>
            </a:r>
            <a:r>
              <a:rPr lang="en-US" sz="5400" dirty="0" smtClean="0">
                <a:solidFill>
                  <a:srgbClr val="0070C0"/>
                </a:solidFill>
              </a:rPr>
              <a:t>If/Else, For</a:t>
            </a:r>
            <a:endParaRPr lang="en-US" sz="54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85" y="4738976"/>
            <a:ext cx="2416569" cy="22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เป็นตัวช่วยในการ</a:t>
            </a:r>
            <a:r>
              <a:rPr lang="th-TH" dirty="0" smtClean="0">
                <a:solidFill>
                  <a:srgbClr val="0070C0"/>
                </a:solidFill>
              </a:rPr>
              <a:t>ตัดสินใจรันคำสั่ง </a:t>
            </a:r>
            <a:r>
              <a:rPr lang="th-TH" dirty="0">
                <a:solidFill>
                  <a:srgbClr val="0070C0"/>
                </a:solidFill>
              </a:rPr>
              <a:t>เนื่องจาก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ที่เราเรียนกัน</a:t>
            </a:r>
            <a:r>
              <a:rPr lang="th-TH" dirty="0" smtClean="0">
                <a:solidFill>
                  <a:srgbClr val="0070C0"/>
                </a:solidFill>
              </a:rPr>
              <a:t>มามี</a:t>
            </a:r>
            <a:r>
              <a:rPr lang="th-TH" dirty="0">
                <a:solidFill>
                  <a:srgbClr val="0070C0"/>
                </a:solidFill>
              </a:rPr>
              <a:t>การทำงานเป็น</a:t>
            </a:r>
            <a:r>
              <a:rPr lang="th-TH" dirty="0" smtClean="0">
                <a:solidFill>
                  <a:srgbClr val="0070C0"/>
                </a:solidFill>
              </a:rPr>
              <a:t>เส้นตรง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th-TH" dirty="0" smtClean="0">
                <a:solidFill>
                  <a:srgbClr val="0070C0"/>
                </a:solidFill>
              </a:rPr>
              <a:t>บนลงล่าง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th-TH" dirty="0" smtClean="0">
                <a:solidFill>
                  <a:srgbClr val="0070C0"/>
                </a:solidFill>
              </a:rPr>
              <a:t> </a:t>
            </a:r>
            <a:r>
              <a:rPr lang="th-TH" dirty="0">
                <a:solidFill>
                  <a:srgbClr val="0070C0"/>
                </a:solidFill>
              </a:rPr>
              <a:t>หากเราต้องการโปรแกรมที่รับรองการทำงานได้ในหลายกรณี และสามารถตอบสนองต่อข้อมูลขาเข้า</a:t>
            </a:r>
            <a:r>
              <a:rPr lang="th-TH" dirty="0" smtClean="0">
                <a:solidFill>
                  <a:srgbClr val="0070C0"/>
                </a:solidFill>
              </a:rPr>
              <a:t>ที่แตกต่างกันได้ เราจำเป็นต้องใช้ </a:t>
            </a:r>
            <a:r>
              <a:rPr lang="en-US" dirty="0" smtClean="0">
                <a:solidFill>
                  <a:srgbClr val="0070C0"/>
                </a:solidFill>
              </a:rPr>
              <a:t>If/Else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441099"/>
            <a:ext cx="3181350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028" y="4830162"/>
            <a:ext cx="1982212" cy="20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b="1" dirty="0">
                <a:solidFill>
                  <a:srgbClr val="0070C0"/>
                </a:solidFill>
              </a:rPr>
              <a:t>กรณีที่ใช้กันบ่อย </a:t>
            </a:r>
            <a:r>
              <a:rPr lang="th-TH" sz="2400" b="1" dirty="0" smtClean="0">
                <a:solidFill>
                  <a:srgbClr val="0070C0"/>
                </a:solidFill>
              </a:rPr>
              <a:t>ๆ</a:t>
            </a:r>
            <a:endParaRPr lang="th-TH" sz="2400" b="1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th-TH" sz="2400" dirty="0">
                <a:solidFill>
                  <a:srgbClr val="0070C0"/>
                </a:solidFill>
              </a:rPr>
              <a:t>ใช้ในการวัดหรือตรวจสอบว่าค่าใด ๆ ถูกสร้างหรือตั้งขึ้นมาแล้วหรือไม่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th-TH" sz="2400" dirty="0">
                <a:solidFill>
                  <a:srgbClr val="0070C0"/>
                </a:solidFill>
              </a:rPr>
              <a:t>เพื่อป้องกันโปรแกรมทำงานล้มเหลว</a:t>
            </a: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th-TH" sz="2400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400" dirty="0">
                <a:solidFill>
                  <a:srgbClr val="0070C0"/>
                </a:solidFill>
              </a:rPr>
              <a:t>ตรวจสอบค่าของตัวแปรว่ามีค่าอะไร เพื่อที่จะได้ทำบรรทัดคำสั่งอันต่อไปที่เหมาะสม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61767" y="2813680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not defined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%1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echo “Program no input”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Line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74695" y="4240969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“%MODE%” == “SAIYAN”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set INPUTLIST=GOHAN.txt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set INPUTLIST=DORAEMON.txt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Line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13" y="4663509"/>
            <a:ext cx="503031" cy="5446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341" y="5217935"/>
            <a:ext cx="350441" cy="5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0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4695" y="2049704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[option</a:t>
              </a:r>
              <a:r>
                <a:rPr lang="en-US" sz="1600">
                  <a:solidFill>
                    <a:srgbClr val="0070C0"/>
                  </a:solidFill>
                  <a:latin typeface="Eras Light ITC" panose="020B0402030504020804" pitchFamily="34" charset="0"/>
                </a:rPr>
                <a:t>] </a:t>
              </a:r>
              <a:r>
                <a:rPr lang="th-TH" sz="160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ค่า1</a:t>
              </a:r>
              <a:r>
                <a:rPr lang="en-US" sz="1600" i="1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b="1" i="1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ตัวเทียบ</a:t>
              </a:r>
              <a:r>
                <a:rPr lang="en-US" sz="1600" i="1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th-TH" sz="160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ค่า2</a:t>
              </a:r>
              <a:r>
                <a:rPr lang="en-US" sz="160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7030A0"/>
                  </a:solidFill>
                  <a:latin typeface="Eras Light ITC" panose="020B0402030504020804" pitchFamily="34" charset="0"/>
                </a:rPr>
                <a:t>command line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Eras Light ITC" panose="020B0402030504020804" pitchFamily="34" charset="0"/>
                </a:rPr>
                <a:t>else (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Eras Light ITC" panose="020B0402030504020804" pitchFamily="34" charset="0"/>
                </a:rPr>
                <a:t>	command line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Syntax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7623" y="4001294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not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2</a:t>
              </a:r>
              <a:r>
                <a:rPr lang="en-US" sz="1600" i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== </a:t>
              </a:r>
              <a:r>
                <a:rPr lang="en-US" sz="1600" i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3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Eras Light ITC" panose="020B0402030504020804" pitchFamily="34" charset="0"/>
                </a:rPr>
                <a:t>(</a:t>
              </a:r>
            </a:p>
            <a:p>
              <a:pPr lvl="0"/>
              <a:r>
                <a:rPr lang="en-US" sz="1600" dirty="0">
                  <a:solidFill>
                    <a:prstClr val="black"/>
                  </a:solidFill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echo 2 is not equal to 3</a:t>
              </a:r>
              <a:endParaRPr lang="en-US" sz="1600" dirty="0">
                <a:solidFill>
                  <a:srgbClr val="7030A0"/>
                </a:solidFill>
                <a:latin typeface="Eras Light ITC" panose="020B0402030504020804" pitchFamily="34" charset="0"/>
              </a:endParaRPr>
            </a:p>
            <a:p>
              <a:pPr lvl="0"/>
              <a:r>
                <a:rPr lang="en-US" sz="1600" dirty="0">
                  <a:solidFill>
                    <a:prstClr val="black"/>
                  </a:solidFill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E7E6E6">
                      <a:lumMod val="75000"/>
                    </a:srgbClr>
                  </a:solidFill>
                  <a:latin typeface="Eras Light ITC" panose="020B0402030504020804" pitchFamily="34" charset="0"/>
                </a:rPr>
                <a:t>else (</a:t>
              </a:r>
            </a:p>
            <a:p>
              <a:pPr lvl="0"/>
              <a:r>
                <a:rPr lang="en-US" sz="1600" dirty="0">
                  <a:solidFill>
                    <a:srgbClr val="E7E6E6">
                      <a:lumMod val="75000"/>
                    </a:srgbClr>
                  </a:solidFill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rgbClr val="E7E6E6">
                      <a:lumMod val="75000"/>
                    </a:srgbClr>
                  </a:solidFill>
                  <a:latin typeface="Eras Light ITC" panose="020B0402030504020804" pitchFamily="34" charset="0"/>
                </a:rPr>
                <a:t>echo 2 is equal to 3</a:t>
              </a:r>
              <a:endParaRPr lang="en-US" sz="1600" dirty="0">
                <a:solidFill>
                  <a:srgbClr val="E7E6E6">
                    <a:lumMod val="75000"/>
                  </a:srgbClr>
                </a:solidFill>
                <a:latin typeface="Eras Light ITC" panose="020B0402030504020804" pitchFamily="34" charset="0"/>
              </a:endParaRPr>
            </a:p>
            <a:p>
              <a:pPr lvl="0"/>
              <a:r>
                <a:rPr lang="en-US" sz="1600" dirty="0">
                  <a:solidFill>
                    <a:srgbClr val="E7E6E6">
                      <a:lumMod val="75000"/>
                    </a:srgbClr>
                  </a:solidFill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syntax</a:t>
              </a:r>
            </a:p>
          </p:txBody>
        </p:sp>
      </p:grpSp>
      <p:sp>
        <p:nvSpPr>
          <p:cNvPr id="4" name="Rectangular Callout 3"/>
          <p:cNvSpPr/>
          <p:nvPr/>
        </p:nvSpPr>
        <p:spPr>
          <a:xfrm>
            <a:off x="1843049" y="1393332"/>
            <a:ext cx="2642314" cy="729649"/>
          </a:xfrm>
          <a:prstGeom prst="wedgeRectCallout">
            <a:avLst>
              <a:gd name="adj1" fmla="val -21646"/>
              <a:gd name="adj2" fmla="val 884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>
                <a:solidFill>
                  <a:schemeClr val="tx1"/>
                </a:solidFill>
              </a:rPr>
              <a:t>สัญลักษณ์ มากกว่า น้อยกว่า เท่ากับ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(“==“ “EQU” “LSS” “NEQ”)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5059" y="2850292"/>
            <a:ext cx="2364260" cy="7844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3741441" y="2877697"/>
            <a:ext cx="2642314" cy="729649"/>
          </a:xfrm>
          <a:prstGeom prst="wedgeRectCallout">
            <a:avLst>
              <a:gd name="adj1" fmla="val -57811"/>
              <a:gd name="adj2" fmla="val 4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</a:rPr>
              <a:t>มีหรือไม่มีคำสั่ง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else</a:t>
            </a:r>
            <a:r>
              <a:rPr lang="th-TH" sz="1600" dirty="0" smtClean="0">
                <a:solidFill>
                  <a:schemeClr val="tx1"/>
                </a:solidFill>
              </a:rPr>
              <a:t> ก็ได้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2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</a:t>
            </a:r>
            <a:r>
              <a:rPr lang="th-TH" dirty="0"/>
              <a:t> </a:t>
            </a:r>
            <a:r>
              <a:rPr lang="en-US" dirty="0"/>
              <a:t>: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000" dirty="0">
                <a:solidFill>
                  <a:srgbClr val="0070C0"/>
                </a:solidFill>
              </a:rPr>
              <a:t>ตัวอย่างนี้จะแสดงวิธีการวัดค่าตัวแปร</a:t>
            </a:r>
            <a:r>
              <a:rPr lang="en-US" sz="2000" dirty="0">
                <a:solidFill>
                  <a:srgbClr val="0070C0"/>
                </a:solidFill>
              </a:rPr>
              <a:t> c </a:t>
            </a:r>
            <a:r>
              <a:rPr lang="th-TH" sz="2000" dirty="0">
                <a:solidFill>
                  <a:srgbClr val="0070C0"/>
                </a:solidFill>
              </a:rPr>
              <a:t>ว่ามีค่าเท่าใดและพิมพ์ประโยคที่ตรงกับการวัด</a:t>
            </a:r>
            <a:r>
              <a:rPr lang="th-TH" sz="2000" dirty="0" smtClean="0">
                <a:solidFill>
                  <a:srgbClr val="0070C0"/>
                </a:solidFill>
              </a:rPr>
              <a:t>ค่าออกมาบนหน้าต่างวินโดวส์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if </a:t>
            </a:r>
            <a:r>
              <a:rPr lang="th-TH" sz="2000" dirty="0">
                <a:solidFill>
                  <a:srgbClr val="0070C0"/>
                </a:solidFill>
              </a:rPr>
              <a:t>แรกจะตรวจสอบว่าตัวแปร</a:t>
            </a:r>
            <a:r>
              <a:rPr lang="en-US" sz="2000" dirty="0">
                <a:solidFill>
                  <a:srgbClr val="0070C0"/>
                </a:solidFill>
              </a:rPr>
              <a:t> c </a:t>
            </a:r>
            <a:r>
              <a:rPr lang="th-TH" sz="2000" dirty="0">
                <a:solidFill>
                  <a:srgbClr val="0070C0"/>
                </a:solidFill>
              </a:rPr>
              <a:t>มีค่า </a:t>
            </a:r>
            <a:r>
              <a:rPr lang="th-TH" sz="2000" dirty="0" smtClean="0">
                <a:solidFill>
                  <a:srgbClr val="0070C0"/>
                </a:solidFill>
              </a:rPr>
              <a:t>15 </a:t>
            </a:r>
            <a:r>
              <a:rPr lang="th-TH" sz="2000" dirty="0">
                <a:solidFill>
                  <a:srgbClr val="0070C0"/>
                </a:solidFill>
              </a:rPr>
              <a:t>และพิมพ์ไปประโยคไปยังหน้าต่างคำสั่ง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000" dirty="0">
                <a:solidFill>
                  <a:srgbClr val="0070C0"/>
                </a:solidFill>
              </a:rPr>
              <a:t>แต่ใน</a:t>
            </a:r>
            <a:r>
              <a:rPr lang="en-US" sz="2000" dirty="0">
                <a:solidFill>
                  <a:srgbClr val="0070C0"/>
                </a:solidFill>
              </a:rPr>
              <a:t> if </a:t>
            </a:r>
            <a:r>
              <a:rPr lang="th-TH" sz="2000" dirty="0">
                <a:solidFill>
                  <a:srgbClr val="0070C0"/>
                </a:solidFill>
              </a:rPr>
              <a:t>ที่สองจะตรวจสอบว่าตัวแปร </a:t>
            </a:r>
            <a:r>
              <a:rPr lang="en-US" sz="2000" dirty="0">
                <a:solidFill>
                  <a:srgbClr val="0070C0"/>
                </a:solidFill>
              </a:rPr>
              <a:t>c </a:t>
            </a:r>
            <a:r>
              <a:rPr lang="th-TH" sz="2000" dirty="0">
                <a:solidFill>
                  <a:srgbClr val="0070C0"/>
                </a:solidFill>
              </a:rPr>
              <a:t>มีค่า </a:t>
            </a:r>
            <a:r>
              <a:rPr lang="th-TH" sz="2000" dirty="0" smtClean="0">
                <a:solidFill>
                  <a:srgbClr val="0070C0"/>
                </a:solidFill>
              </a:rPr>
              <a:t>10 หรือไม่ </a:t>
            </a:r>
          </a:p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ซึ่ง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c</a:t>
            </a:r>
            <a:r>
              <a:rPr lang="th-TH" sz="2000" dirty="0">
                <a:solidFill>
                  <a:srgbClr val="0070C0"/>
                </a:solidFill>
              </a:rPr>
              <a:t> มีค่า 15 ทำ</a:t>
            </a:r>
            <a:r>
              <a:rPr lang="th-TH" sz="2000" dirty="0" smtClean="0">
                <a:solidFill>
                  <a:srgbClr val="0070C0"/>
                </a:solidFill>
              </a:rPr>
              <a:t>ให้ไม่</a:t>
            </a:r>
            <a:r>
              <a:rPr lang="th-TH" sz="2000" dirty="0">
                <a:solidFill>
                  <a:srgbClr val="0070C0"/>
                </a:solidFill>
              </a:rPr>
              <a:t>พิมพ์ประโยค </a:t>
            </a:r>
            <a:r>
              <a:rPr lang="en-US" sz="2000" b="1" dirty="0">
                <a:latin typeface="Eras Light ITC" panose="020B0402030504020804" pitchFamily="34" charset="0"/>
              </a:rPr>
              <a:t>The value of variable c is </a:t>
            </a:r>
            <a:r>
              <a:rPr lang="en-US" sz="2000" b="1" dirty="0" smtClean="0">
                <a:latin typeface="Eras Light ITC" panose="020B0402030504020804" pitchFamily="34" charset="0"/>
              </a:rPr>
              <a:t>10</a:t>
            </a:r>
            <a:r>
              <a:rPr lang="th-TH" sz="2000" b="1" dirty="0" smtClean="0">
                <a:latin typeface="Eras Light ITC" panose="020B0402030504020804" pitchFamily="34" charset="0"/>
              </a:rPr>
              <a:t> </a:t>
            </a:r>
            <a:r>
              <a:rPr lang="th-TH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ออกมาบนหน้าต่างวินโดวส์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200" y="1825625"/>
            <a:ext cx="10035074" cy="1831270"/>
            <a:chOff x="1078463" y="3889020"/>
            <a:chExt cx="10035074" cy="1831270"/>
          </a:xfrm>
          <a:solidFill>
            <a:schemeClr val="bg1">
              <a:lumMod val="9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1078463" y="4150630"/>
              <a:ext cx="10035074" cy="156966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a=5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b=10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c=%a% + %b% 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%c%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15</a:t>
              </a:r>
              <a:r>
                <a:rPr lang="en-US" sz="1600" dirty="0">
                  <a:latin typeface="Eras Light ITC" panose="020B0402030504020804" pitchFamily="34" charset="0"/>
                </a:rPr>
                <a:t> echo "The value of variable c is 15" 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%c%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10</a:t>
              </a:r>
              <a:r>
                <a:rPr lang="en-US" sz="1600" dirty="0">
                  <a:latin typeface="Eras Light ITC" panose="020B0402030504020804" pitchFamily="34" charset="0"/>
                </a:rPr>
                <a:t> echo "The value of variable c is 10"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Math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77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: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ทั่วไปแล้วเราจะใช้ </a:t>
            </a:r>
            <a:r>
              <a:rPr lang="en-US" dirty="0">
                <a:solidFill>
                  <a:srgbClr val="0070C0"/>
                </a:solidFill>
              </a:rPr>
              <a:t>[&gt;] [&lt;] [&gt;=] [&lt;=] [!=] [==] </a:t>
            </a:r>
            <a:r>
              <a:rPr lang="th-TH" dirty="0">
                <a:solidFill>
                  <a:srgbClr val="0070C0"/>
                </a:solidFill>
              </a:rPr>
              <a:t>สำหรับเทียบค่าสมการ แต่เนื่องจากทาง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ใช้</a:t>
            </a:r>
            <a:r>
              <a:rPr lang="en-US" dirty="0">
                <a:solidFill>
                  <a:srgbClr val="0070C0"/>
                </a:solidFill>
              </a:rPr>
              <a:t> [&gt;] and [&lt;] </a:t>
            </a:r>
            <a:r>
              <a:rPr lang="th-TH" dirty="0">
                <a:solidFill>
                  <a:srgbClr val="0070C0"/>
                </a:solidFill>
              </a:rPr>
              <a:t>สำหรับรับและส่งค่าบนคำสั่ง ทำให้สัญลักษณ์เบื้องต้นไม่สามารถใช้บน</a:t>
            </a:r>
            <a:r>
              <a:rPr lang="en-US" dirty="0">
                <a:solidFill>
                  <a:srgbClr val="0070C0"/>
                </a:solidFill>
              </a:rPr>
              <a:t> Batch </a:t>
            </a:r>
            <a:r>
              <a:rPr lang="th-TH" dirty="0">
                <a:solidFill>
                  <a:srgbClr val="0070C0"/>
                </a:solidFill>
              </a:rPr>
              <a:t>ได้</a:t>
            </a: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ด้วยสาเหตุนี้ เราจึงต้องใช้ตัวย่อข้างล่างแทนสัญลักษณ์ในการเทียบค่าสมการ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EQU : Equal</a:t>
            </a:r>
            <a:r>
              <a:rPr lang="th-TH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เท่ากัน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NEQ : Not equal</a:t>
            </a:r>
            <a:r>
              <a:rPr lang="th-TH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ไม่เท่ากัน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LSS : Less than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น้อยกว่า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LEQ : Less than or Equal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น้อยกว่าหรือเท่ากัน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GTR : Greater than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มากกว่า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00B050"/>
                </a:solidFill>
              </a:rPr>
              <a:t>GEQ : Greater than or equal</a:t>
            </a:r>
            <a:r>
              <a:rPr lang="th-TH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มากกว่าหรือเท่ากัน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658" y="4942701"/>
            <a:ext cx="1742303" cy="174230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9491451" y="4344032"/>
            <a:ext cx="2642314" cy="729649"/>
          </a:xfrm>
          <a:prstGeom prst="wedgeRectCallout">
            <a:avLst>
              <a:gd name="adj1" fmla="val -21646"/>
              <a:gd name="adj2" fmla="val 1539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solidFill>
                  <a:schemeClr val="tx1"/>
                </a:solidFill>
              </a:rPr>
              <a:t>เลขอีกแล้ว...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5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</a:t>
            </a:r>
            <a:r>
              <a:rPr lang="th-TH" dirty="0"/>
              <a:t> </a:t>
            </a:r>
            <a:r>
              <a:rPr lang="en-US" dirty="0"/>
              <a:t>: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ตัวอย่างการใช้ตัวเปรียบเทียบค่า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19430" y="2429331"/>
            <a:ext cx="10035074" cy="3554819"/>
            <a:chOff x="1078463" y="3889020"/>
            <a:chExt cx="10035074" cy="355481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329320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/A 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latin typeface="Eras Light ITC" panose="020B0402030504020804" pitchFamily="34" charset="0"/>
                </a:rPr>
                <a:t>=1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EQU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 ECHO </a:t>
              </a:r>
              <a:r>
                <a:rPr lang="en-US" sz="1600" dirty="0" smtClean="0">
                  <a:latin typeface="Eras Light ITC" panose="020B0402030504020804" pitchFamily="34" charset="0"/>
                </a:rPr>
                <a:t>equal 1	</a:t>
              </a:r>
              <a:r>
                <a:rPr lang="th-TH" sz="1600" dirty="0" smtClean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latin typeface="Eras Light ITC" panose="020B0402030504020804" pitchFamily="34" charset="0"/>
                </a:rPr>
                <a:t>	</a:t>
              </a:r>
              <a:r>
                <a:rPr lang="en-US" sz="1600" b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&lt;- print</a:t>
              </a:r>
              <a:endParaRPr lang="en-US" sz="1600" b="1" dirty="0">
                <a:solidFill>
                  <a:srgbClr val="00B05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NEQ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0</a:t>
              </a:r>
              <a:r>
                <a:rPr lang="en-US" sz="1600" dirty="0">
                  <a:latin typeface="Eras Light ITC" panose="020B0402030504020804" pitchFamily="34" charset="0"/>
                </a:rPr>
                <a:t> ECHO </a:t>
              </a:r>
              <a:r>
                <a:rPr lang="en-US" sz="1600" dirty="0" smtClean="0">
                  <a:latin typeface="Eras Light ITC" panose="020B0402030504020804" pitchFamily="34" charset="0"/>
                </a:rPr>
                <a:t>not equal 0		</a:t>
              </a:r>
              <a:r>
                <a:rPr lang="en-US" sz="1600" b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&lt;- print</a:t>
              </a:r>
              <a:endParaRPr lang="en-US" sz="1600" b="1" dirty="0">
                <a:solidFill>
                  <a:srgbClr val="00B05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GTR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 ECHO greater than 1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GEQ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 ECHO greater than or equal to </a:t>
              </a:r>
              <a:r>
                <a:rPr lang="en-US" sz="1600" dirty="0" smtClean="0">
                  <a:latin typeface="Eras Light ITC" panose="020B0402030504020804" pitchFamily="34" charset="0"/>
                </a:rPr>
                <a:t>1	</a:t>
              </a:r>
              <a:r>
                <a:rPr lang="en-US" sz="1600" b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&lt;- print</a:t>
              </a:r>
              <a:endParaRPr lang="en-US" sz="1600" b="1" dirty="0">
                <a:solidFill>
                  <a:srgbClr val="00B050"/>
                </a:solidFill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LSS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 ECHO less than 1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LEQ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 ECHO less than or equal to </a:t>
              </a:r>
              <a:r>
                <a:rPr lang="en-US" sz="1600" dirty="0" smtClean="0">
                  <a:latin typeface="Eras Light ITC" panose="020B0402030504020804" pitchFamily="34" charset="0"/>
                </a:rPr>
                <a:t>1	</a:t>
              </a:r>
              <a:r>
                <a:rPr lang="en-US" sz="1600" b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&lt;- print</a:t>
              </a:r>
              <a:endParaRPr lang="en-US" sz="1600" b="1" dirty="0">
                <a:solidFill>
                  <a:srgbClr val="00B05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Math 2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th-T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h-TH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h-TH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h-TH" sz="1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780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: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th-TH" sz="2200" dirty="0">
                <a:solidFill>
                  <a:srgbClr val="0070C0"/>
                </a:solidFill>
              </a:rPr>
              <a:t>ตัวอย่างนี้จะแสดงวิธีการวัดค่าตัวแปรสตริงว่ามีค่าเท่าใดและพิมพ์ประโยคที่ตรงกับการวัดค่า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if </a:t>
            </a:r>
            <a:r>
              <a:rPr lang="th-TH" sz="2200" dirty="0">
                <a:solidFill>
                  <a:srgbClr val="0070C0"/>
                </a:solidFill>
              </a:rPr>
              <a:t>แรกจะตรวจสอบว่าตัวแปร </a:t>
            </a:r>
            <a:r>
              <a:rPr lang="en-US" sz="2200" b="1" dirty="0">
                <a:latin typeface="Eras Light ITC" panose="020B0402030504020804" pitchFamily="34" charset="0"/>
              </a:rPr>
              <a:t>str1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th-TH" sz="2200" dirty="0">
                <a:solidFill>
                  <a:srgbClr val="0070C0"/>
                </a:solidFill>
              </a:rPr>
              <a:t>มีค่า </a:t>
            </a:r>
            <a:r>
              <a:rPr lang="en-US" sz="2200" b="1" dirty="0">
                <a:latin typeface="Eras Light ITC" panose="020B0402030504020804" pitchFamily="34" charset="0"/>
              </a:rPr>
              <a:t>String1</a:t>
            </a:r>
            <a:r>
              <a:rPr lang="th-TH" sz="2200" dirty="0">
                <a:solidFill>
                  <a:srgbClr val="0070C0"/>
                </a:solidFill>
              </a:rPr>
              <a:t> หรือไม่ และพิมพ์ไปประโยคไปยังหน้าต่างคำสั่ง</a:t>
            </a:r>
          </a:p>
          <a:p>
            <a:pPr marL="0" indent="0">
              <a:buNone/>
            </a:pPr>
            <a:r>
              <a:rPr lang="th-TH" sz="2200" dirty="0">
                <a:solidFill>
                  <a:srgbClr val="0070C0"/>
                </a:solidFill>
              </a:rPr>
              <a:t>แต่ใน </a:t>
            </a:r>
            <a:r>
              <a:rPr lang="en-US" sz="2200" dirty="0">
                <a:solidFill>
                  <a:srgbClr val="0070C0"/>
                </a:solidFill>
              </a:rPr>
              <a:t>if </a:t>
            </a:r>
            <a:r>
              <a:rPr lang="th-TH" sz="2200" dirty="0">
                <a:solidFill>
                  <a:srgbClr val="0070C0"/>
                </a:solidFill>
              </a:rPr>
              <a:t>ที่สองจะตรวจสอบว่าตัวแปร </a:t>
            </a:r>
            <a:r>
              <a:rPr lang="en-US" sz="2200" b="1" dirty="0">
                <a:latin typeface="Eras Light ITC" panose="020B0402030504020804" pitchFamily="34" charset="0"/>
              </a:rPr>
              <a:t>str2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th-TH" sz="2200" dirty="0">
                <a:solidFill>
                  <a:srgbClr val="0070C0"/>
                </a:solidFill>
              </a:rPr>
              <a:t>มีค่า </a:t>
            </a:r>
            <a:r>
              <a:rPr lang="en-US" sz="2200" b="1" dirty="0">
                <a:latin typeface="Eras Light ITC" panose="020B0402030504020804" pitchFamily="34" charset="0"/>
              </a:rPr>
              <a:t>String3</a:t>
            </a:r>
            <a:r>
              <a:rPr lang="th-TH" sz="2200" dirty="0">
                <a:solidFill>
                  <a:srgbClr val="0070C0"/>
                </a:solidFill>
              </a:rPr>
              <a:t> หรือไม่ 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200" dirty="0" smtClean="0">
                <a:solidFill>
                  <a:srgbClr val="0070C0"/>
                </a:solidFill>
              </a:rPr>
              <a:t>ซึ่ง</a:t>
            </a:r>
            <a:r>
              <a:rPr lang="en-US" sz="22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sz="2200" b="1" dirty="0">
                <a:latin typeface="Eras Light ITC" panose="020B0402030504020804" pitchFamily="34" charset="0"/>
              </a:rPr>
              <a:t>str2</a:t>
            </a:r>
            <a:r>
              <a:rPr lang="en-US" sz="22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th-TH" sz="2200" dirty="0">
                <a:solidFill>
                  <a:srgbClr val="0070C0"/>
                </a:solidFill>
              </a:rPr>
              <a:t>มีค่า </a:t>
            </a:r>
            <a:r>
              <a:rPr lang="en-US" sz="2200" b="1" dirty="0">
                <a:latin typeface="Eras Light ITC" panose="020B0402030504020804" pitchFamily="34" charset="0"/>
              </a:rPr>
              <a:t>String3</a:t>
            </a:r>
            <a:r>
              <a:rPr lang="th-TH" sz="2200" dirty="0">
                <a:solidFill>
                  <a:srgbClr val="0070C0"/>
                </a:solidFill>
              </a:rPr>
              <a:t> ทำให้จะไม่พิมพ์</a:t>
            </a:r>
            <a:r>
              <a:rPr lang="th-TH" sz="2200" dirty="0" smtClean="0">
                <a:solidFill>
                  <a:srgbClr val="0070C0"/>
                </a:solidFill>
              </a:rPr>
              <a:t>ประโยค</a:t>
            </a:r>
            <a:r>
              <a:rPr lang="en-US" sz="2200" b="1" dirty="0" smtClean="0">
                <a:latin typeface="Eras Light ITC" panose="020B0402030504020804" pitchFamily="34" charset="0"/>
              </a:rPr>
              <a:t>The </a:t>
            </a:r>
            <a:r>
              <a:rPr lang="en-US" sz="2200" b="1" dirty="0">
                <a:latin typeface="Eras Light ITC" panose="020B0402030504020804" pitchFamily="34" charset="0"/>
              </a:rPr>
              <a:t>value of variable c is </a:t>
            </a:r>
            <a:r>
              <a:rPr lang="en-US" sz="2200" b="1" dirty="0" smtClean="0">
                <a:latin typeface="Eras Light ITC" panose="020B0402030504020804" pitchFamily="34" charset="0"/>
              </a:rPr>
              <a:t>String3 </a:t>
            </a:r>
            <a:r>
              <a:rPr lang="th-TH" sz="22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ไปยังหน้าต่างคำสั่ง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825625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str1=String1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str2=String2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“%str1%”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“String1”</a:t>
              </a:r>
              <a:r>
                <a:rPr lang="en-US" sz="1600" dirty="0">
                  <a:latin typeface="Eras Light ITC" panose="020B0402030504020804" pitchFamily="34" charset="0"/>
                </a:rPr>
                <a:t> echo "The value of </a:t>
              </a:r>
              <a:r>
                <a:rPr lang="en-US" sz="1600" dirty="0" smtClean="0">
                  <a:latin typeface="Eras Light ITC" panose="020B0402030504020804" pitchFamily="34" charset="0"/>
                </a:rPr>
                <a:t>variable str1 is </a:t>
              </a:r>
              <a:r>
                <a:rPr lang="en-US" sz="1600" dirty="0">
                  <a:latin typeface="Eras Light ITC" panose="020B0402030504020804" pitchFamily="34" charset="0"/>
                </a:rPr>
                <a:t>String1"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“%str2%”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“String3”</a:t>
              </a:r>
              <a:r>
                <a:rPr lang="en-US" sz="1600" dirty="0">
                  <a:latin typeface="Eras Light ITC" panose="020B0402030504020804" pitchFamily="34" charset="0"/>
                </a:rPr>
                <a:t> echo "The value of variable </a:t>
              </a:r>
              <a:r>
                <a:rPr lang="en-US" sz="1600" dirty="0" smtClean="0">
                  <a:latin typeface="Eras Light ITC" panose="020B0402030504020804" pitchFamily="34" charset="0"/>
                </a:rPr>
                <a:t>str2 </a:t>
              </a:r>
              <a:r>
                <a:rPr lang="en-US" sz="1600" dirty="0">
                  <a:latin typeface="Eras Light ITC" panose="020B0402030504020804" pitchFamily="34" charset="0"/>
                </a:rPr>
                <a:t>is String3"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String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161" y="5125705"/>
            <a:ext cx="1493623" cy="1732295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9423815" y="3636469"/>
            <a:ext cx="2642314" cy="729649"/>
          </a:xfrm>
          <a:prstGeom prst="wedgeRectCallout">
            <a:avLst>
              <a:gd name="adj1" fmla="val -3564"/>
              <a:gd name="adj2" fmla="val 151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solidFill>
                  <a:schemeClr val="tx1"/>
                </a:solidFill>
              </a:rPr>
              <a:t>สตริงใช้ได้แค่เครื่องหมาย</a:t>
            </a:r>
            <a:r>
              <a:rPr lang="ja-JP" altLang="en-US" sz="2400" dirty="0" smtClean="0">
                <a:solidFill>
                  <a:schemeClr val="tx1"/>
                </a:solidFill>
              </a:rPr>
              <a:t>　＝＝　</a:t>
            </a:r>
            <a:r>
              <a:rPr lang="th-TH" altLang="ja-JP" sz="2400" dirty="0" smtClean="0">
                <a:solidFill>
                  <a:schemeClr val="tx1"/>
                </a:solidFill>
              </a:rPr>
              <a:t>นะจ๊ะ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4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: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200" dirty="0">
                <a:solidFill>
                  <a:srgbClr val="0070C0"/>
                </a:solidFill>
              </a:rPr>
              <a:t>ตัวอย่างนี้จะแสดงวิธีการตรวจสอบข้อมูลขาเข้า </a:t>
            </a:r>
            <a:endParaRPr lang="th-TH" sz="2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200" dirty="0" smtClean="0">
                <a:solidFill>
                  <a:srgbClr val="0070C0"/>
                </a:solidFill>
              </a:rPr>
              <a:t>ว่า</a:t>
            </a:r>
            <a:r>
              <a:rPr lang="th-TH" sz="2200" dirty="0">
                <a:solidFill>
                  <a:srgbClr val="0070C0"/>
                </a:solidFill>
              </a:rPr>
              <a:t>ข้อมูลขาเข้า 1 มีค่าตรงกับ 1 หรือไม่และพิมพ์ผลลัพธ์ไปหากมี</a:t>
            </a:r>
            <a:r>
              <a:rPr lang="th-TH" sz="2200" dirty="0" smtClean="0">
                <a:solidFill>
                  <a:srgbClr val="0070C0"/>
                </a:solidFill>
              </a:rPr>
              <a:t>ค่าเท่ากับ 1 </a:t>
            </a:r>
          </a:p>
          <a:p>
            <a:pPr marL="0" indent="0">
              <a:buNone/>
            </a:pPr>
            <a:r>
              <a:rPr lang="th-TH" sz="2200" dirty="0" smtClean="0">
                <a:solidFill>
                  <a:srgbClr val="0070C0"/>
                </a:solidFill>
              </a:rPr>
              <a:t>และทำคล้าย ๆ กันกับข้อมูลเข้า 2 และ 3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825625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%1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%2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%3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%1</a:t>
              </a:r>
              <a:r>
                <a:rPr lang="en-US" sz="1600" dirty="0">
                  <a:latin typeface="Eras Light ITC" panose="020B0402030504020804" pitchFamily="34" charset="0"/>
                </a:rPr>
                <a:t>==1 echo "The value is 1"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%2</a:t>
              </a:r>
              <a:r>
                <a:rPr lang="en-US" sz="1600" dirty="0">
                  <a:latin typeface="Eras Light ITC" panose="020B0402030504020804" pitchFamily="34" charset="0"/>
                </a:rPr>
                <a:t>==2 echo "The value is 2"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%3</a:t>
              </a:r>
              <a:r>
                <a:rPr lang="en-US" sz="1600" dirty="0">
                  <a:latin typeface="Eras Light ITC" panose="020B0402030504020804" pitchFamily="34" charset="0"/>
                </a:rPr>
                <a:t>==3 echo "The value is 3"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54" y="2638769"/>
            <a:ext cx="10515600" cy="1325563"/>
          </a:xfrm>
        </p:spPr>
        <p:txBody>
          <a:bodyPr>
            <a:normAutofit/>
          </a:bodyPr>
          <a:lstStyle/>
          <a:p>
            <a:r>
              <a:rPr lang="th-TH" sz="5400" dirty="0" smtClean="0">
                <a:solidFill>
                  <a:srgbClr val="0070C0"/>
                </a:solidFill>
              </a:rPr>
              <a:t>1. ทบทวนบทเรียนสัปดาห์ก่อน</a:t>
            </a:r>
            <a:endParaRPr lang="en-US" sz="5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24" y="3554240"/>
            <a:ext cx="3810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th-TH" dirty="0"/>
              <a:t> </a:t>
            </a:r>
            <a:r>
              <a:rPr lang="en-US" dirty="0"/>
              <a:t>/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</a:t>
            </a:r>
            <a:r>
              <a:rPr lang="en-US" dirty="0">
                <a:solidFill>
                  <a:srgbClr val="0070C0"/>
                </a:solidFill>
              </a:rPr>
              <a:t> option </a:t>
            </a:r>
            <a:r>
              <a:rPr lang="th-TH" dirty="0">
                <a:solidFill>
                  <a:srgbClr val="0070C0"/>
                </a:solidFill>
              </a:rPr>
              <a:t>หนึ่งเดียวของ</a:t>
            </a:r>
            <a:r>
              <a:rPr lang="en-US" dirty="0">
                <a:solidFill>
                  <a:srgbClr val="0070C0"/>
                </a:solidFill>
              </a:rPr>
              <a:t> If </a:t>
            </a:r>
            <a:r>
              <a:rPr lang="th-TH" dirty="0">
                <a:solidFill>
                  <a:srgbClr val="0070C0"/>
                </a:solidFill>
              </a:rPr>
              <a:t>ที่ใช้วัดค่าสตริงแบบไม่สนใจกรณีตัวอักษรใหญ่-เล็ก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200" dirty="0">
                <a:solidFill>
                  <a:srgbClr val="0070C0"/>
                </a:solidFill>
              </a:rPr>
              <a:t>ถึงแม้ว่า</a:t>
            </a:r>
            <a:r>
              <a:rPr lang="en-US" sz="2200" dirty="0">
                <a:solidFill>
                  <a:srgbClr val="0070C0"/>
                </a:solidFill>
              </a:rPr>
              <a:t> if </a:t>
            </a:r>
            <a:r>
              <a:rPr lang="th-TH" sz="2200" dirty="0">
                <a:solidFill>
                  <a:srgbClr val="0070C0"/>
                </a:solidFill>
              </a:rPr>
              <a:t>แรกจะมีการสะกดที่ตรงกัน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th-TH" sz="2200" dirty="0">
                <a:solidFill>
                  <a:srgbClr val="0070C0"/>
                </a:solidFill>
              </a:rPr>
              <a:t>แต่เนื่องจากว่าตัวอักษร</a:t>
            </a:r>
            <a:r>
              <a:rPr lang="en-US" sz="2200" dirty="0">
                <a:solidFill>
                  <a:srgbClr val="0070C0"/>
                </a:solidFill>
              </a:rPr>
              <a:t> H </a:t>
            </a:r>
            <a:r>
              <a:rPr lang="th-TH" sz="2200" dirty="0">
                <a:solidFill>
                  <a:srgbClr val="0070C0"/>
                </a:solidFill>
              </a:rPr>
              <a:t>และ </a:t>
            </a:r>
            <a:r>
              <a:rPr lang="en-US" sz="2200" dirty="0">
                <a:solidFill>
                  <a:srgbClr val="0070C0"/>
                </a:solidFill>
              </a:rPr>
              <a:t>W </a:t>
            </a:r>
            <a:r>
              <a:rPr lang="th-TH" sz="2200" dirty="0">
                <a:solidFill>
                  <a:srgbClr val="0070C0"/>
                </a:solidFill>
              </a:rPr>
              <a:t>มีความใหญ่เล็กไม่เหมือนกันจึงไม่ผ่านการวัดค่า แต่ในกรณีที่ 2 เราใส่</a:t>
            </a:r>
            <a:r>
              <a:rPr lang="en-US" sz="2200" dirty="0">
                <a:solidFill>
                  <a:srgbClr val="0070C0"/>
                </a:solidFill>
              </a:rPr>
              <a:t> option </a:t>
            </a:r>
            <a:r>
              <a:rPr lang="en-US" sz="2200" b="1" dirty="0">
                <a:solidFill>
                  <a:srgbClr val="0070C0"/>
                </a:solidFill>
              </a:rPr>
              <a:t>/</a:t>
            </a:r>
            <a:r>
              <a:rPr lang="en-US" sz="2200" b="1" dirty="0" err="1">
                <a:solidFill>
                  <a:srgbClr val="0070C0"/>
                </a:solidFill>
              </a:rPr>
              <a:t>i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th-TH" sz="2200" dirty="0">
                <a:solidFill>
                  <a:srgbClr val="0070C0"/>
                </a:solidFill>
              </a:rPr>
              <a:t>เพื่อวัดค่าสตริงแบบไม่สนใจตัวอักษรใหญ่-เล็ก โปรแกรมจึงพิมพ์ค่า </a:t>
            </a:r>
            <a:endParaRPr lang="en-US" sz="2200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prstClr val="black"/>
                </a:solidFill>
                <a:latin typeface="Eras Light ITC" panose="020B0402030504020804" pitchFamily="34" charset="0"/>
              </a:rPr>
              <a:t>found by second if</a:t>
            </a:r>
            <a:r>
              <a:rPr lang="th-TH" sz="2200" b="1" dirty="0">
                <a:solidFill>
                  <a:prstClr val="black"/>
                </a:solidFill>
                <a:latin typeface="Eras Light ITC" panose="020B0402030504020804" pitchFamily="34" charset="0"/>
              </a:rPr>
              <a:t> </a:t>
            </a:r>
            <a:r>
              <a:rPr lang="th-TH" sz="2200" dirty="0">
                <a:solidFill>
                  <a:srgbClr val="0070C0"/>
                </a:solidFill>
              </a:rPr>
              <a:t>ออกมาในตอนจบ</a:t>
            </a:r>
            <a:endParaRPr lang="en-US" sz="2200" dirty="0">
              <a:solidFill>
                <a:prstClr val="black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385311"/>
            <a:ext cx="10035074" cy="2323713"/>
            <a:chOff x="1078463" y="3889020"/>
            <a:chExt cx="10035074" cy="2323713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2062103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latin typeface="Eras Light ITC" panose="020B0402030504020804" pitchFamily="34" charset="0"/>
                </a:rPr>
                <a:t>=Hello, </a:t>
              </a:r>
              <a:r>
                <a:rPr lang="en-US" sz="1600" dirty="0" smtClean="0">
                  <a:latin typeface="Eras Light ITC" panose="020B0402030504020804" pitchFamily="34" charset="0"/>
                </a:rPr>
                <a:t>World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"%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latin typeface="Eras Light ITC" panose="020B0402030504020804" pitchFamily="34" charset="0"/>
                </a:rPr>
                <a:t>%"==“hello, </a:t>
              </a:r>
              <a:r>
                <a:rPr lang="en-US" sz="1600" dirty="0" smtClean="0">
                  <a:latin typeface="Eras Light ITC" panose="020B0402030504020804" pitchFamily="34" charset="0"/>
                </a:rPr>
                <a:t>world"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    ECHO found by first if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  <a:p>
              <a:r>
                <a:rPr lang="en-US" sz="1600" smtClean="0">
                  <a:latin typeface="Eras Light ITC" panose="020B0402030504020804" pitchFamily="34" charset="0"/>
                </a:rPr>
                <a:t>IF </a:t>
              </a:r>
              <a:r>
                <a:rPr lang="en-US" sz="1600" b="1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/</a:t>
              </a:r>
              <a:r>
                <a:rPr lang="en-US" sz="1600" b="1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i</a:t>
              </a:r>
              <a:r>
                <a:rPr lang="en-US" sz="1600" b="1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"%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latin typeface="Eras Light ITC" panose="020B0402030504020804" pitchFamily="34" charset="0"/>
                </a:rPr>
                <a:t>%"=="hello, </a:t>
              </a:r>
              <a:r>
                <a:rPr lang="en-US" sz="1600" dirty="0" smtClean="0">
                  <a:latin typeface="Eras Light ITC" panose="020B0402030504020804" pitchFamily="34" charset="0"/>
                </a:rPr>
                <a:t>world"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    ECHO found by second if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564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th-TH" dirty="0"/>
              <a:t> </a:t>
            </a:r>
            <a:r>
              <a:rPr lang="en-US" dirty="0"/>
              <a:t>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</a:t>
            </a:r>
            <a:r>
              <a:rPr lang="en-US" dirty="0">
                <a:solidFill>
                  <a:srgbClr val="0070C0"/>
                </a:solidFill>
              </a:rPr>
              <a:t> option </a:t>
            </a:r>
            <a:r>
              <a:rPr lang="th-TH" dirty="0">
                <a:solidFill>
                  <a:srgbClr val="0070C0"/>
                </a:solidFill>
              </a:rPr>
              <a:t>สำหรับวัดค่าตัวแปร เพื่อหาว่าตัวแปรได้ถูกสร้างและตั้งค่าไว้แล้วหรือไม่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smtClean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200" smtClean="0">
                <a:solidFill>
                  <a:srgbClr val="0070C0"/>
                </a:solidFill>
              </a:rPr>
              <a:t>ตัวอย่าง</a:t>
            </a:r>
            <a:r>
              <a:rPr lang="th-TH" sz="2200" dirty="0">
                <a:solidFill>
                  <a:srgbClr val="0070C0"/>
                </a:solidFill>
              </a:rPr>
              <a:t>นี้จะตรวจสอบว่าตัวแปร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b="1" dirty="0">
                <a:latin typeface="Eras Light ITC" panose="020B0402030504020804" pitchFamily="34" charset="0"/>
              </a:rPr>
              <a:t>str1</a:t>
            </a:r>
            <a:r>
              <a:rPr lang="en-US" sz="2200" dirty="0">
                <a:latin typeface="Eras Light ITC" panose="020B0402030504020804" pitchFamily="34" charset="0"/>
              </a:rPr>
              <a:t> </a:t>
            </a:r>
            <a:r>
              <a:rPr lang="th-TH" sz="2200" dirty="0">
                <a:solidFill>
                  <a:srgbClr val="0070C0"/>
                </a:solidFill>
              </a:rPr>
              <a:t>ได้ถูกสร้างและตั้งค่าแล้ว จึงพิมพ์ </a:t>
            </a:r>
            <a:r>
              <a:rPr lang="en-US" sz="2200" b="1" dirty="0">
                <a:solidFill>
                  <a:prstClr val="black"/>
                </a:solidFill>
                <a:latin typeface="Eras Light ITC" panose="020B0402030504020804" pitchFamily="34" charset="0"/>
              </a:rPr>
              <a:t>"Variable str1 is defined“</a:t>
            </a:r>
            <a:r>
              <a:rPr lang="th-TH" sz="2200" b="1" dirty="0">
                <a:solidFill>
                  <a:prstClr val="black"/>
                </a:solidFill>
                <a:latin typeface="Eras Light ITC" panose="020B0402030504020804" pitchFamily="34" charset="0"/>
              </a:rPr>
              <a:t> </a:t>
            </a:r>
            <a:r>
              <a:rPr lang="th-TH" sz="2200" dirty="0">
                <a:solidFill>
                  <a:srgbClr val="0070C0"/>
                </a:solidFill>
              </a:rPr>
              <a:t>ออกทางหน้าต่างคำสั่ง</a:t>
            </a:r>
          </a:p>
          <a:p>
            <a:pPr marL="0" indent="0">
              <a:buNone/>
            </a:pPr>
            <a:r>
              <a:rPr lang="th-TH" sz="2200" dirty="0">
                <a:solidFill>
                  <a:srgbClr val="0070C0"/>
                </a:solidFill>
              </a:rPr>
              <a:t>แต่ </a:t>
            </a:r>
            <a:r>
              <a:rPr lang="en-US" sz="2200" b="1" dirty="0">
                <a:latin typeface="Eras Light ITC" panose="020B0402030504020804" pitchFamily="34" charset="0"/>
              </a:rPr>
              <a:t>str3</a:t>
            </a:r>
            <a:r>
              <a:rPr lang="en-US" sz="2200" dirty="0">
                <a:latin typeface="Eras Light ITC" panose="020B0402030504020804" pitchFamily="34" charset="0"/>
              </a:rPr>
              <a:t> </a:t>
            </a:r>
            <a:r>
              <a:rPr lang="th-TH" sz="2200" dirty="0">
                <a:solidFill>
                  <a:srgbClr val="0070C0"/>
                </a:solidFill>
              </a:rPr>
              <a:t>ยังไม่ถูกสร้างขึ้นมา จึงเลือกคำสั่ง</a:t>
            </a:r>
            <a:r>
              <a:rPr lang="en-US" sz="2200" dirty="0">
                <a:solidFill>
                  <a:srgbClr val="0070C0"/>
                </a:solidFill>
              </a:rPr>
              <a:t> else </a:t>
            </a:r>
            <a:r>
              <a:rPr lang="th-TH" sz="2200" dirty="0">
                <a:solidFill>
                  <a:srgbClr val="0070C0"/>
                </a:solidFill>
              </a:rPr>
              <a:t>แทนและพิมพ์ </a:t>
            </a:r>
            <a:r>
              <a:rPr lang="en-US" sz="2200" b="1" dirty="0">
                <a:solidFill>
                  <a:prstClr val="black"/>
                </a:solidFill>
                <a:latin typeface="Eras Light ITC" panose="020B0402030504020804" pitchFamily="34" charset="0"/>
              </a:rPr>
              <a:t>"Variable str3 is not defined"</a:t>
            </a:r>
            <a:endParaRPr lang="th-TH" sz="2200" b="1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286458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str1=String1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str2=String2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defined</a:t>
              </a:r>
              <a:r>
                <a:rPr lang="en-US" sz="1600" dirty="0">
                  <a:latin typeface="Eras Light ITC" panose="020B0402030504020804" pitchFamily="34" charset="0"/>
                </a:rPr>
                <a:t> str1 echo "Variable str1 is defined"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defined</a:t>
              </a:r>
              <a:r>
                <a:rPr lang="en-US" sz="1600" dirty="0">
                  <a:latin typeface="Eras Light ITC" panose="020B0402030504020804" pitchFamily="34" charset="0"/>
                </a:rPr>
                <a:t> str3 (echo "Variable str3 is defined</a:t>
              </a:r>
              <a:r>
                <a:rPr lang="en-US" sz="1600">
                  <a:latin typeface="Eras Light ITC" panose="020B0402030504020804" pitchFamily="34" charset="0"/>
                </a:rPr>
                <a:t>") </a:t>
              </a:r>
              <a:endParaRPr lang="en-US" sz="1600" smtClean="0">
                <a:latin typeface="Eras Light ITC" panose="020B0402030504020804" pitchFamily="34" charset="0"/>
              </a:endParaRPr>
            </a:p>
            <a:p>
              <a:r>
                <a:rPr lang="en-US" sz="1600" smtClean="0">
                  <a:latin typeface="Eras Light ITC" panose="020B0402030504020804" pitchFamily="34" charset="0"/>
                </a:rPr>
                <a:t>else </a:t>
              </a:r>
              <a:r>
                <a:rPr lang="en-US" sz="1600" dirty="0">
                  <a:latin typeface="Eras Light ITC" panose="020B0402030504020804" pitchFamily="34" charset="0"/>
                </a:rPr>
                <a:t>(echo "Variable str3 is not defined")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232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th-TH" dirty="0"/>
              <a:t> </a:t>
            </a:r>
            <a:r>
              <a:rPr lang="en-US" dirty="0"/>
              <a:t>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</a:t>
            </a:r>
            <a:r>
              <a:rPr lang="en-US" dirty="0">
                <a:solidFill>
                  <a:srgbClr val="0070C0"/>
                </a:solidFill>
              </a:rPr>
              <a:t> option </a:t>
            </a:r>
            <a:r>
              <a:rPr lang="th-TH" dirty="0">
                <a:solidFill>
                  <a:srgbClr val="0070C0"/>
                </a:solidFill>
              </a:rPr>
              <a:t>สำหรับวัดค่าไฟล์หรือโฟลเดอร์ เพื่อหาว่าไฟล์หรือโฟลเดอร์นั้นมีอยู่จริงหรือไม่</a:t>
            </a:r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200" dirty="0">
                <a:solidFill>
                  <a:srgbClr val="0070C0"/>
                </a:solidFill>
              </a:rPr>
              <a:t>สมมุติว่าเรามีไฟล์</a:t>
            </a:r>
            <a:r>
              <a:rPr lang="en-US" sz="2200" dirty="0">
                <a:solidFill>
                  <a:srgbClr val="0070C0"/>
                </a:solidFill>
              </a:rPr>
              <a:t> C:\set2.txt </a:t>
            </a:r>
            <a:r>
              <a:rPr lang="th-TH" sz="2200" dirty="0">
                <a:solidFill>
                  <a:srgbClr val="0070C0"/>
                </a:solidFill>
              </a:rPr>
              <a:t>แต่ไม่มีโฟลเดอร์ </a:t>
            </a:r>
            <a:r>
              <a:rPr lang="en-US" sz="2200" dirty="0">
                <a:solidFill>
                  <a:srgbClr val="0070C0"/>
                </a:solidFill>
              </a:rPr>
              <a:t>C:\abc</a:t>
            </a:r>
            <a:endParaRPr lang="th-TH" sz="2200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200" dirty="0">
                <a:solidFill>
                  <a:srgbClr val="0070C0"/>
                </a:solidFill>
              </a:rPr>
              <a:t>เมื่อเรารันไฟล์</a:t>
            </a:r>
            <a:r>
              <a:rPr lang="en-US" sz="2200" dirty="0">
                <a:solidFill>
                  <a:srgbClr val="0070C0"/>
                </a:solidFill>
              </a:rPr>
              <a:t> Batch </a:t>
            </a:r>
            <a:r>
              <a:rPr lang="th-TH" sz="2200" dirty="0">
                <a:solidFill>
                  <a:srgbClr val="0070C0"/>
                </a:solidFill>
              </a:rPr>
              <a:t>นี้โปรแกรมจะพิมพ์ </a:t>
            </a:r>
            <a:r>
              <a:rPr lang="en-US" sz="2200" b="1" dirty="0">
                <a:solidFill>
                  <a:prstClr val="black"/>
                </a:solidFill>
                <a:latin typeface="Eras Light ITC" panose="020B0402030504020804" pitchFamily="34" charset="0"/>
              </a:rPr>
              <a:t>"File exists" </a:t>
            </a:r>
            <a:r>
              <a:rPr lang="th-TH" sz="2200" b="1" dirty="0">
                <a:solidFill>
                  <a:srgbClr val="0070C0"/>
                </a:solidFill>
              </a:rPr>
              <a:t> </a:t>
            </a:r>
            <a:r>
              <a:rPr lang="th-TH" sz="2200" dirty="0">
                <a:solidFill>
                  <a:srgbClr val="0070C0"/>
                </a:solidFill>
              </a:rPr>
              <a:t>และ </a:t>
            </a:r>
            <a:r>
              <a:rPr lang="en-US" sz="2200" b="1" dirty="0">
                <a:solidFill>
                  <a:prstClr val="black"/>
                </a:solidFill>
                <a:latin typeface="Eras Light ITC" panose="020B0402030504020804" pitchFamily="34" charset="0"/>
              </a:rPr>
              <a:t>"Folder does not exist"</a:t>
            </a:r>
            <a:endParaRPr lang="th-TH" sz="2200" b="1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200" dirty="0">
                <a:solidFill>
                  <a:srgbClr val="0070C0"/>
                </a:solidFill>
              </a:rPr>
              <a:t>จะเห็นได้ว่า</a:t>
            </a:r>
            <a:r>
              <a:rPr lang="en-US" sz="2200" dirty="0">
                <a:solidFill>
                  <a:srgbClr val="0070C0"/>
                </a:solidFill>
              </a:rPr>
              <a:t> exist </a:t>
            </a:r>
            <a:r>
              <a:rPr lang="th-TH" sz="2200" dirty="0">
                <a:solidFill>
                  <a:srgbClr val="0070C0"/>
                </a:solidFill>
              </a:rPr>
              <a:t>มีการทำงานเหมือนกัน</a:t>
            </a:r>
            <a:r>
              <a:rPr lang="en-US" sz="2200" dirty="0">
                <a:solidFill>
                  <a:srgbClr val="0070C0"/>
                </a:solidFill>
              </a:rPr>
              <a:t> define </a:t>
            </a:r>
            <a:r>
              <a:rPr lang="th-TH" sz="2200" dirty="0">
                <a:solidFill>
                  <a:srgbClr val="0070C0"/>
                </a:solidFill>
              </a:rPr>
              <a:t>แต่ต่างกันแค่ชนิดของข้อมูลที่ทำด้วยเท่านั้น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377074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exist</a:t>
              </a:r>
              <a:r>
                <a:rPr lang="en-US" sz="1600" dirty="0">
                  <a:latin typeface="Eras Light ITC" panose="020B0402030504020804" pitchFamily="34" charset="0"/>
                </a:rPr>
                <a:t> C:\set2.txt echo "File exists"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exist</a:t>
              </a:r>
              <a:r>
                <a:rPr lang="en-US" sz="1600" dirty="0">
                  <a:latin typeface="Eras Light ITC" panose="020B0402030504020804" pitchFamily="34" charset="0"/>
                </a:rPr>
                <a:t> C:\abc (echo "Folder exists</a:t>
              </a:r>
              <a:r>
                <a:rPr lang="en-US" sz="1600">
                  <a:latin typeface="Eras Light ITC" panose="020B0402030504020804" pitchFamily="34" charset="0"/>
                </a:rPr>
                <a:t>") </a:t>
              </a:r>
              <a:endParaRPr lang="en-US" sz="1600" smtClean="0">
                <a:latin typeface="Eras Light ITC" panose="020B0402030504020804" pitchFamily="34" charset="0"/>
              </a:endParaRPr>
            </a:p>
            <a:p>
              <a:r>
                <a:rPr lang="en-US" sz="1600" smtClean="0">
                  <a:latin typeface="Eras Light ITC" panose="020B0402030504020804" pitchFamily="34" charset="0"/>
                </a:rPr>
                <a:t>else </a:t>
              </a:r>
              <a:r>
                <a:rPr lang="en-US" sz="1600" dirty="0">
                  <a:latin typeface="Eras Light ITC" panose="020B0402030504020804" pitchFamily="34" charset="0"/>
                </a:rPr>
                <a:t>(echo "Folder does not exist")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1DEC831-2E51-4003-B9DF-53AFB386F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60" y="4768449"/>
            <a:ext cx="1596734" cy="1923699"/>
          </a:xfrm>
          <a:prstGeom prst="rect">
            <a:avLst/>
          </a:prstGeom>
        </p:spPr>
      </p:pic>
      <p:sp>
        <p:nvSpPr>
          <p:cNvPr id="8" name="Speech Bubble: Rectangle with Corners Rounded 10">
            <a:extLst>
              <a:ext uri="{FF2B5EF4-FFF2-40B4-BE49-F238E27FC236}">
                <a16:creationId xmlns="" xmlns:a16="http://schemas.microsoft.com/office/drawing/2014/main" id="{A744E24D-F9CA-4577-A9B0-D1FBF8A2C6F0}"/>
              </a:ext>
            </a:extLst>
          </p:cNvPr>
          <p:cNvSpPr/>
          <p:nvPr/>
        </p:nvSpPr>
        <p:spPr>
          <a:xfrm>
            <a:off x="8603121" y="3971065"/>
            <a:ext cx="1973179" cy="729916"/>
          </a:xfrm>
          <a:prstGeom prst="wedgeRoundRectCallout">
            <a:avLst>
              <a:gd name="adj1" fmla="val 23070"/>
              <a:gd name="adj2" fmla="val 7913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exist </a:t>
            </a:r>
            <a:r>
              <a:rPr lang="th-TH" dirty="0" smtClean="0">
                <a:solidFill>
                  <a:schemeClr val="tx1"/>
                </a:solidFill>
              </a:rPr>
              <a:t>นี่ใช้กันบ่อยเพื่อเช็คไฟล์ก่อนใช้นะจ๊ะ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9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</a:t>
            </a:r>
            <a:r>
              <a:rPr lang="en-US" dirty="0">
                <a:solidFill>
                  <a:srgbClr val="0070C0"/>
                </a:solidFill>
              </a:rPr>
              <a:t> option </a:t>
            </a:r>
            <a:r>
              <a:rPr lang="th-TH" dirty="0">
                <a:solidFill>
                  <a:srgbClr val="0070C0"/>
                </a:solidFill>
              </a:rPr>
              <a:t>ที่กลับผลลัพธ์จากจริงเป็นเท็จ จากเท็จเป็นจริง สามารถใช้ร่วมกับ</a:t>
            </a:r>
            <a:r>
              <a:rPr lang="en-US" dirty="0">
                <a:solidFill>
                  <a:srgbClr val="0070C0"/>
                </a:solidFill>
              </a:rPr>
              <a:t> define </a:t>
            </a:r>
            <a:r>
              <a:rPr lang="th-TH" dirty="0">
                <a:solidFill>
                  <a:srgbClr val="0070C0"/>
                </a:solidFill>
              </a:rPr>
              <a:t>และ</a:t>
            </a:r>
            <a:r>
              <a:rPr lang="en-US" dirty="0">
                <a:solidFill>
                  <a:srgbClr val="0070C0"/>
                </a:solidFill>
              </a:rPr>
              <a:t> exist </a:t>
            </a:r>
            <a:r>
              <a:rPr lang="th-TH" dirty="0">
                <a:solidFill>
                  <a:srgbClr val="0070C0"/>
                </a:solidFill>
              </a:rPr>
              <a:t>ได้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>
                <a:solidFill>
                  <a:srgbClr val="0070C0"/>
                </a:solidFill>
              </a:rPr>
              <a:t>เราสามารถลดจำนวนคำสั่ง</a:t>
            </a:r>
            <a:r>
              <a:rPr lang="en-US" sz="2400" dirty="0">
                <a:solidFill>
                  <a:srgbClr val="0070C0"/>
                </a:solidFill>
              </a:rPr>
              <a:t> if/else</a:t>
            </a:r>
            <a:r>
              <a:rPr lang="th-TH" sz="2400" dirty="0">
                <a:solidFill>
                  <a:srgbClr val="0070C0"/>
                </a:solidFill>
              </a:rPr>
              <a:t> ได้เพียงแค่ใส่ </a:t>
            </a:r>
            <a:r>
              <a:rPr lang="en-US" sz="2400" dirty="0">
                <a:solidFill>
                  <a:srgbClr val="0070C0"/>
                </a:solidFill>
              </a:rPr>
              <a:t>not </a:t>
            </a:r>
            <a:r>
              <a:rPr lang="th-TH" sz="2400" dirty="0">
                <a:solidFill>
                  <a:srgbClr val="0070C0"/>
                </a:solidFill>
              </a:rPr>
              <a:t>เพื่อทำคำสั่งที่ต้องการ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402849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str1=String1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str2=String2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defined</a:t>
              </a:r>
              <a:r>
                <a:rPr lang="en-US" sz="1600" dirty="0">
                  <a:latin typeface="Eras Light ITC" panose="020B0402030504020804" pitchFamily="34" charset="0"/>
                </a:rPr>
                <a:t> str1 echo "Variable str1 is defined"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not defined </a:t>
              </a:r>
              <a:r>
                <a:rPr lang="en-US" sz="1600" dirty="0">
                  <a:latin typeface="Eras Light ITC" panose="020B0402030504020804" pitchFamily="34" charset="0"/>
                </a:rPr>
                <a:t>str3 echo "Variable str3 is not defined”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200" y="4137694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exist </a:t>
              </a:r>
              <a:r>
                <a:rPr lang="en-US" sz="1600" dirty="0">
                  <a:latin typeface="Eras Light ITC" panose="020B0402030504020804" pitchFamily="34" charset="0"/>
                </a:rPr>
                <a:t>C:\set2.txt echo "File exists"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NOT exist </a:t>
              </a:r>
              <a:r>
                <a:rPr lang="en-US" sz="1600" dirty="0">
                  <a:latin typeface="Eras Light ITC" panose="020B0402030504020804" pitchFamily="34" charset="0"/>
                </a:rPr>
                <a:t>C:\abc echo "Folder does not exist"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627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: Real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12560" y="1538404"/>
            <a:ext cx="10035074" cy="4785925"/>
            <a:chOff x="1078463" y="3889020"/>
            <a:chExt cx="10035074" cy="4785925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452431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SET MODE=%1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"%MODE%" == "REF"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INPUTLIST=%COMMONDIR%\REF_tables.txt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 if "%MODE%" == "TOP"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if "%3" == "MGR"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INPUTLIST=%COMMONDIR%\TOP_tables_MGR.txt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else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INPUTLIST=%COMMONDIR%\TOP_tables.txt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 if "%MODE%" == "COM"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if "%3" == "MGR"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INPUTLIST=%COMMONDIR%\COM_tables_MGR.txt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else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INPUTLIST=%COMMONDIR%\COM_tables.txt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INPUTLIST=%COMMONDIR%\MAIN_tables.txt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Real Batch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032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ถ้าหากเราต้องการ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h-TH" dirty="0">
                <a:solidFill>
                  <a:srgbClr val="0070C0"/>
                </a:solidFill>
              </a:rPr>
              <a:t>อ่านทุกบรรทัดของไฟล์ข้อมูลและพิมพ์หรือนำไปใช้ต่อ </a:t>
            </a:r>
            <a:r>
              <a:rPr lang="en-US" dirty="0">
                <a:solidFill>
                  <a:srgbClr val="0070C0"/>
                </a:solidFill>
              </a:rPr>
              <a:t>(ex. </a:t>
            </a:r>
            <a:r>
              <a:rPr lang="th-TH" dirty="0">
                <a:solidFill>
                  <a:srgbClr val="0070C0"/>
                </a:solidFill>
              </a:rPr>
              <a:t>ไฟล์รายชื่อสมาชิก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th-TH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h-TH" dirty="0">
                <a:solidFill>
                  <a:srgbClr val="0070C0"/>
                </a:solidFill>
              </a:rPr>
              <a:t>อ่านทุกบรรทัดของ </a:t>
            </a:r>
            <a:r>
              <a:rPr lang="en-US" dirty="0" err="1">
                <a:solidFill>
                  <a:srgbClr val="0070C0"/>
                </a:solidFill>
              </a:rPr>
              <a:t>meshlist</a:t>
            </a:r>
            <a:r>
              <a:rPr lang="th-TH" dirty="0">
                <a:solidFill>
                  <a:srgbClr val="0070C0"/>
                </a:solidFill>
              </a:rPr>
              <a:t> และนำไปใช้ใน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FreeStyleLogUpdater</a:t>
            </a:r>
            <a:endParaRPr lang="th-TH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h-TH" dirty="0">
                <a:solidFill>
                  <a:srgbClr val="0070C0"/>
                </a:solidFill>
              </a:rPr>
              <a:t>อ่าน</a:t>
            </a:r>
            <a:r>
              <a:rPr lang="en-US" dirty="0">
                <a:solidFill>
                  <a:srgbClr val="0070C0"/>
                </a:solidFill>
              </a:rPr>
              <a:t> log </a:t>
            </a:r>
            <a:r>
              <a:rPr lang="th-TH" dirty="0">
                <a:solidFill>
                  <a:srgbClr val="0070C0"/>
                </a:solidFill>
              </a:rPr>
              <a:t>และเลือกเฉพาะส่วนท่อนที่ต้องการเพื่อนำไปสร้างไฟล์ใหม่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h-TH" dirty="0">
                <a:solidFill>
                  <a:srgbClr val="0070C0"/>
                </a:solidFill>
              </a:rPr>
              <a:t>สร้างไฟล์หรือโฟลเดอร์ใหม่ที่มีชื่อเรียงตามตัวเลข</a:t>
            </a:r>
            <a:r>
              <a:rPr lang="en-US" dirty="0">
                <a:solidFill>
                  <a:srgbClr val="0070C0"/>
                </a:solidFill>
              </a:rPr>
              <a:t> (new1, new2, new3)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h-TH" dirty="0">
                <a:solidFill>
                  <a:srgbClr val="0070C0"/>
                </a:solidFill>
              </a:rPr>
              <a:t>อ่านรายชื่อโฟลเดอร์จาก</a:t>
            </a:r>
            <a:r>
              <a:rPr lang="en-US" dirty="0">
                <a:solidFill>
                  <a:srgbClr val="0070C0"/>
                </a:solidFill>
              </a:rPr>
              <a:t> input file </a:t>
            </a:r>
            <a:r>
              <a:rPr lang="th-TH" dirty="0">
                <a:solidFill>
                  <a:srgbClr val="0070C0"/>
                </a:solidFill>
              </a:rPr>
              <a:t>แล้วสร้างโฟลเดอร์ใหม่</a:t>
            </a:r>
          </a:p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เราต้องใช้</a:t>
            </a:r>
            <a:r>
              <a:rPr lang="en-US" b="1" dirty="0">
                <a:solidFill>
                  <a:srgbClr val="0070C0"/>
                </a:solidFill>
              </a:rPr>
              <a:t> FOR!</a:t>
            </a:r>
            <a:endParaRPr lang="th-TH" b="1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57" y="4591412"/>
            <a:ext cx="1631220" cy="21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ดึงชุดค่าจากคำสั่ง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th-TH" sz="2400" dirty="0" smtClean="0">
                <a:solidFill>
                  <a:srgbClr val="0070C0"/>
                </a:solidFill>
              </a:rPr>
              <a:t>ชุดไฟล์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</a:rPr>
              <a:t>folder name, </a:t>
            </a:r>
            <a:r>
              <a:rPr lang="th-TH" sz="2400" dirty="0">
                <a:solidFill>
                  <a:srgbClr val="0070C0"/>
                </a:solidFill>
              </a:rPr>
              <a:t>มาไว้บน </a:t>
            </a:r>
            <a:r>
              <a:rPr lang="en-US" sz="2400" dirty="0">
                <a:solidFill>
                  <a:srgbClr val="0070C0"/>
                </a:solidFill>
              </a:rPr>
              <a:t>%%parameter </a:t>
            </a:r>
            <a:r>
              <a:rPr lang="th-TH" sz="2400" dirty="0">
                <a:solidFill>
                  <a:srgbClr val="0070C0"/>
                </a:solidFill>
              </a:rPr>
              <a:t>แบบที่ละหนึ่งชิ้น วนไปเรื่อย ๆ จนกว่าข้อมูลจากเซ็ตจะหมด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1128" y="2089672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%%parameter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list</a:t>
              </a:r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command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FOR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1128" y="3076577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%%a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 </a:t>
              </a:r>
              <a:r>
                <a:rPr lang="pt-BR" sz="1600" dirty="0">
                  <a:latin typeface="Eras Light ITC" panose="020B0402030504020804" pitchFamily="34" charset="0"/>
                </a:rPr>
                <a:t>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C:\abc\*.txt</a:t>
              </a:r>
              <a:r>
                <a:rPr lang="pt-BR" sz="1600" dirty="0">
                  <a:latin typeface="Eras Light ITC" panose="020B0402030504020804" pitchFamily="34" charset="0"/>
                </a:rPr>
                <a:t>)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 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echo %%a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Real use of FOR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3539F74C-DEF1-4F82-9024-EAF9169AF41E}"/>
              </a:ext>
            </a:extLst>
          </p:cNvPr>
          <p:cNvGrpSpPr/>
          <p:nvPr/>
        </p:nvGrpSpPr>
        <p:grpSpPr>
          <a:xfrm>
            <a:off x="3627120" y="4457700"/>
            <a:ext cx="911126" cy="1095792"/>
            <a:chOff x="3733800" y="4617720"/>
            <a:chExt cx="911126" cy="1095792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70B8D01C-CC6C-4953-A947-216E20AFD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524671FD-98C4-4377-8E89-3DBE2AC8AAF6}"/>
                </a:ext>
              </a:extLst>
            </p:cNvPr>
            <p:cNvSpPr/>
            <p:nvPr/>
          </p:nvSpPr>
          <p:spPr>
            <a:xfrm>
              <a:off x="3885145" y="5344180"/>
              <a:ext cx="608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1.txt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11FC2B0-D3F7-4A0D-87CC-E9E29F001274}"/>
              </a:ext>
            </a:extLst>
          </p:cNvPr>
          <p:cNvGrpSpPr/>
          <p:nvPr/>
        </p:nvGrpSpPr>
        <p:grpSpPr>
          <a:xfrm>
            <a:off x="4386901" y="4457700"/>
            <a:ext cx="911126" cy="1095792"/>
            <a:chOff x="3733800" y="4617720"/>
            <a:chExt cx="911126" cy="1095792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C8B6ACF6-5205-4D92-B916-2EAD5EE53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B3C487F7-B0FF-40A8-A7D6-28BC0679F515}"/>
                </a:ext>
              </a:extLst>
            </p:cNvPr>
            <p:cNvSpPr/>
            <p:nvPr/>
          </p:nvSpPr>
          <p:spPr>
            <a:xfrm>
              <a:off x="3885145" y="5344180"/>
              <a:ext cx="608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2.txt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FD03C09C-44D8-4A39-9BE2-9B0B4459CD8C}"/>
              </a:ext>
            </a:extLst>
          </p:cNvPr>
          <p:cNvGrpSpPr/>
          <p:nvPr/>
        </p:nvGrpSpPr>
        <p:grpSpPr>
          <a:xfrm>
            <a:off x="5146682" y="4457700"/>
            <a:ext cx="911126" cy="1095792"/>
            <a:chOff x="3733800" y="4617720"/>
            <a:chExt cx="911126" cy="1095792"/>
          </a:xfrm>
        </p:grpSpPr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5A33B9EF-C32E-440E-998A-F2A335C9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CA7AF813-63D5-4BF1-8574-41718F7EEE7D}"/>
                </a:ext>
              </a:extLst>
            </p:cNvPr>
            <p:cNvSpPr/>
            <p:nvPr/>
          </p:nvSpPr>
          <p:spPr>
            <a:xfrm>
              <a:off x="3885145" y="5344180"/>
              <a:ext cx="608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3.txt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43C32E7D-FF58-4C19-87D6-02C0367E05B3}"/>
              </a:ext>
            </a:extLst>
          </p:cNvPr>
          <p:cNvGrpSpPr/>
          <p:nvPr/>
        </p:nvGrpSpPr>
        <p:grpSpPr>
          <a:xfrm>
            <a:off x="5906463" y="4457700"/>
            <a:ext cx="911126" cy="1095792"/>
            <a:chOff x="3733800" y="4617720"/>
            <a:chExt cx="911126" cy="1095792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F64F36A1-A024-480D-A159-DB9C10078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EFD8CBAA-BB05-46F7-9997-3C2879AA4AD5}"/>
                </a:ext>
              </a:extLst>
            </p:cNvPr>
            <p:cNvSpPr/>
            <p:nvPr/>
          </p:nvSpPr>
          <p:spPr>
            <a:xfrm>
              <a:off x="3885145" y="5344180"/>
              <a:ext cx="608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4.txt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F30C1A96-5FDD-4F52-8311-ED2816C7CFDD}"/>
              </a:ext>
            </a:extLst>
          </p:cNvPr>
          <p:cNvGrpSpPr/>
          <p:nvPr/>
        </p:nvGrpSpPr>
        <p:grpSpPr>
          <a:xfrm>
            <a:off x="6666244" y="4457700"/>
            <a:ext cx="911126" cy="1095792"/>
            <a:chOff x="3733800" y="4617720"/>
            <a:chExt cx="911126" cy="1095792"/>
          </a:xfrm>
        </p:grpSpPr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31111A95-63AE-4FB8-AECE-2EC339E2A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F7AF6ED-EB8D-4E5D-BA29-715838DDE63E}"/>
                </a:ext>
              </a:extLst>
            </p:cNvPr>
            <p:cNvSpPr/>
            <p:nvPr/>
          </p:nvSpPr>
          <p:spPr>
            <a:xfrm>
              <a:off x="3885145" y="5344180"/>
              <a:ext cx="6645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….txt</a:t>
              </a: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7BBDF359-94C8-4BA4-B46D-28EB9FF00C48}"/>
              </a:ext>
            </a:extLst>
          </p:cNvPr>
          <p:cNvSpPr/>
          <p:nvPr/>
        </p:nvSpPr>
        <p:spPr>
          <a:xfrm>
            <a:off x="4386901" y="4869428"/>
            <a:ext cx="190310" cy="24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5817602D-3D6A-4382-ABDF-970F9C034913}"/>
              </a:ext>
            </a:extLst>
          </p:cNvPr>
          <p:cNvSpPr/>
          <p:nvPr/>
        </p:nvSpPr>
        <p:spPr>
          <a:xfrm>
            <a:off x="5146682" y="4869427"/>
            <a:ext cx="190310" cy="24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5BA0B5EB-4325-416F-BD21-BEFA15FBB771}"/>
              </a:ext>
            </a:extLst>
          </p:cNvPr>
          <p:cNvSpPr/>
          <p:nvPr/>
        </p:nvSpPr>
        <p:spPr>
          <a:xfrm>
            <a:off x="5905690" y="4869427"/>
            <a:ext cx="190310" cy="24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="" xmlns:a16="http://schemas.microsoft.com/office/drawing/2014/main" id="{406C434A-D4D4-45D6-A110-E8BD4A00C68B}"/>
              </a:ext>
            </a:extLst>
          </p:cNvPr>
          <p:cNvSpPr/>
          <p:nvPr/>
        </p:nvSpPr>
        <p:spPr>
          <a:xfrm>
            <a:off x="6664698" y="4869426"/>
            <a:ext cx="190310" cy="247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A466480D-B83F-492B-BF11-02D339834929}"/>
              </a:ext>
            </a:extLst>
          </p:cNvPr>
          <p:cNvSpPr/>
          <p:nvPr/>
        </p:nvSpPr>
        <p:spPr>
          <a:xfrm>
            <a:off x="2862046" y="4808391"/>
            <a:ext cx="57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4234C88-0757-4E05-A87C-CB57C77C2865}"/>
              </a:ext>
            </a:extLst>
          </p:cNvPr>
          <p:cNvSpPr/>
          <p:nvPr/>
        </p:nvSpPr>
        <p:spPr>
          <a:xfrm>
            <a:off x="4829472" y="5843150"/>
            <a:ext cx="1554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%%parameter </a:t>
            </a:r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93B0C654-3427-4BC7-983C-635CA23A2F5F}"/>
              </a:ext>
            </a:extLst>
          </p:cNvPr>
          <p:cNvSpPr/>
          <p:nvPr/>
        </p:nvSpPr>
        <p:spPr>
          <a:xfrm rot="5400000">
            <a:off x="5446192" y="5507366"/>
            <a:ext cx="307970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="" xmlns:a16="http://schemas.microsoft.com/office/drawing/2014/main" id="{0CBF35A3-F5D6-4F83-9DEF-132787C6D3D8}"/>
              </a:ext>
            </a:extLst>
          </p:cNvPr>
          <p:cNvSpPr/>
          <p:nvPr/>
        </p:nvSpPr>
        <p:spPr>
          <a:xfrm rot="2700000">
            <a:off x="4693996" y="5516801"/>
            <a:ext cx="307970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="" xmlns:a16="http://schemas.microsoft.com/office/drawing/2014/main" id="{3703F15F-5D2D-413F-8636-A44A7811321A}"/>
              </a:ext>
            </a:extLst>
          </p:cNvPr>
          <p:cNvSpPr/>
          <p:nvPr/>
        </p:nvSpPr>
        <p:spPr>
          <a:xfrm rot="8100000">
            <a:off x="6208041" y="5516802"/>
            <a:ext cx="307970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36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Parameter </a:t>
            </a:r>
            <a:r>
              <a:rPr lang="th-TH" dirty="0">
                <a:solidFill>
                  <a:srgbClr val="0070C0"/>
                </a:solidFill>
              </a:rPr>
              <a:t>จะมีหน้าที่เหมือนตัวแปร และเก็บค่าที่ได้จาก</a:t>
            </a:r>
            <a:r>
              <a:rPr lang="en-US" dirty="0">
                <a:solidFill>
                  <a:srgbClr val="0070C0"/>
                </a:solidFill>
              </a:rPr>
              <a:t> list</a:t>
            </a:r>
            <a:r>
              <a:rPr lang="th-TH" dirty="0">
                <a:solidFill>
                  <a:srgbClr val="0070C0"/>
                </a:solidFill>
              </a:rPr>
              <a:t> แต่ชื่อต้องเป็นตัวอักษร 1 ตัวเท่านั้น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%%a %%b … %%z</a:t>
            </a:r>
            <a:r>
              <a:rPr lang="th-TH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th-TH" dirty="0">
                <a:solidFill>
                  <a:srgbClr val="0070C0"/>
                </a:solidFill>
              </a:rPr>
              <a:t>หรือ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%%A %%B … </a:t>
            </a:r>
            <a:r>
              <a:rPr lang="en-US" dirty="0" smtClean="0">
                <a:solidFill>
                  <a:srgbClr val="FF0000"/>
                </a:solidFill>
              </a:rPr>
              <a:t>%%Z</a:t>
            </a:r>
            <a:endParaRPr lang="th-T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h-TH" dirty="0" smtClean="0">
                <a:solidFill>
                  <a:srgbClr val="FF0000"/>
                </a:solidFill>
              </a:rPr>
              <a:t>เรากำหนดได้ว่าจะเป็นตัวอักษรใด ๆ ได้ ตั้งแต่ </a:t>
            </a:r>
            <a:r>
              <a:rPr lang="en-US" dirty="0" smtClean="0">
                <a:solidFill>
                  <a:srgbClr val="FF0000"/>
                </a:solidFill>
              </a:rPr>
              <a:t>a-Z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1128" y="2089672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%%parameter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list</a:t>
              </a:r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command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FOR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1128" y="3076577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%%a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 </a:t>
              </a:r>
              <a:r>
                <a:rPr lang="pt-BR" sz="1600" dirty="0">
                  <a:latin typeface="Eras Light ITC" panose="020B0402030504020804" pitchFamily="34" charset="0"/>
                </a:rPr>
                <a:t>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C:\abc\*.txt</a:t>
              </a:r>
              <a:r>
                <a:rPr lang="pt-BR" sz="1600" dirty="0">
                  <a:latin typeface="Eras Light ITC" panose="020B0402030504020804" pitchFamily="34" charset="0"/>
                </a:rPr>
                <a:t>)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 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echo %%a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Real use of 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849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/F /L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แต่</a:t>
            </a:r>
            <a:r>
              <a:rPr lang="en-US" dirty="0">
                <a:solidFill>
                  <a:srgbClr val="0070C0"/>
                </a:solidFill>
              </a:rPr>
              <a:t> FOR </a:t>
            </a:r>
            <a:r>
              <a:rPr lang="th-TH" dirty="0">
                <a:solidFill>
                  <a:srgbClr val="0070C0"/>
                </a:solidFill>
              </a:rPr>
              <a:t>แบบไม่มีออปชั่นนั้นถูกใช้กันน้อยมาก เพราะดึงได้แค่ชื่อไฟล์</a:t>
            </a: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ในงานจริง รูปแบบใหญ่ ๆ ที่ใช้กันมีอยู่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th-TH" dirty="0">
                <a:solidFill>
                  <a:srgbClr val="0070C0"/>
                </a:solidFill>
              </a:rPr>
              <a:t> แบบ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สาเหตุที่ต้องใช้ออปชั่นนั้น เนื่องจาก</a:t>
            </a:r>
            <a:r>
              <a:rPr lang="en-US" sz="2400" dirty="0">
                <a:solidFill>
                  <a:srgbClr val="0070C0"/>
                </a:solidFill>
              </a:rPr>
              <a:t> FOR </a:t>
            </a:r>
            <a:r>
              <a:rPr lang="th-TH" sz="2400" dirty="0">
                <a:solidFill>
                  <a:srgbClr val="0070C0"/>
                </a:solidFill>
              </a:rPr>
              <a:t>นั้นรองรับการจัดการกับข้อมูลหลายชนิด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ทั้ง</a:t>
            </a:r>
            <a:r>
              <a:rPr lang="th-TH" sz="2400" dirty="0">
                <a:solidFill>
                  <a:srgbClr val="0070C0"/>
                </a:solidFill>
              </a:rPr>
              <a:t>การนับเลข การอ่านชื่อโฟลเดอร์หรือไฟล์ และการอ่านข้อมูลในไฟล์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แต่</a:t>
            </a:r>
            <a:r>
              <a:rPr lang="th-TH" sz="2400" dirty="0">
                <a:solidFill>
                  <a:srgbClr val="0070C0"/>
                </a:solidFill>
              </a:rPr>
              <a:t>เนื่องจากข้อมูลแต่ละชนิดมีการกำหนดเงื่อนไขต่างกัน จึงต้องมีการกำหนดออปชั่นเพิ่มมาเป็น</a:t>
            </a:r>
            <a:r>
              <a:rPr lang="en-US" sz="2400" dirty="0">
                <a:solidFill>
                  <a:srgbClr val="0070C0"/>
                </a:solidFill>
              </a:rPr>
              <a:t> /F /L</a:t>
            </a:r>
            <a:endParaRPr lang="th-TH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2822137"/>
            <a:ext cx="10035074" cy="846385"/>
            <a:chOff x="1078463" y="3889020"/>
            <a:chExt cx="10035074" cy="846385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5847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 </a:t>
              </a:r>
              <a:r>
                <a:rPr lang="en-US" sz="1600" dirty="0">
                  <a:latin typeface="Eras Light ITC" panose="020B0402030504020804" pitchFamily="34" charset="0"/>
                </a:rPr>
                <a:t>%%parameter IN (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start,step,end</a:t>
              </a:r>
              <a:r>
                <a:rPr lang="en-US" sz="1600" dirty="0">
                  <a:latin typeface="Eras Light ITC" panose="020B0402030504020804" pitchFamily="34" charset="0"/>
                </a:rPr>
                <a:t>) DO command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FOR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["options"] </a:t>
              </a:r>
              <a:r>
                <a:rPr lang="en-US" sz="1600" dirty="0">
                  <a:latin typeface="Eras Light ITC" panose="020B0402030504020804" pitchFamily="34" charset="0"/>
                </a:rPr>
                <a:t>%%parameter IN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file text command</a:t>
              </a:r>
              <a:r>
                <a:rPr lang="en-US" sz="1600" dirty="0">
                  <a:latin typeface="Eras Light ITC" panose="020B0402030504020804" pitchFamily="34" charset="0"/>
                </a:rPr>
                <a:t>) DO command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FOR</a:t>
              </a:r>
              <a:r>
                <a:rPr lang="th-TH" sz="1100" i="1" dirty="0">
                  <a:solidFill>
                    <a:srgbClr val="0070C0"/>
                  </a:solidFill>
                </a:rPr>
                <a:t> </a:t>
              </a:r>
              <a:r>
                <a:rPr lang="en-US" sz="1100" i="1" dirty="0">
                  <a:solidFill>
                    <a:srgbClr val="0070C0"/>
                  </a:solidFill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305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ใช้ในการดึงค่าตัวแปรทุกตัวในอาเรย์ หรือ ตั้งชื่อไฟล์แบบเรียงลำดับเลข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424124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</a:t>
              </a:r>
              <a:r>
                <a:rPr lang="pt-BR" sz="1600" dirty="0">
                  <a:latin typeface="Eras Light ITC" panose="020B0402030504020804" pitchFamily="34" charset="0"/>
                </a:rPr>
                <a:t> %%a IN 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pt-BR" sz="1600" dirty="0">
                  <a:latin typeface="Eras Light ITC" panose="020B0402030504020804" pitchFamily="34" charset="0"/>
                </a:rPr>
                <a:t>) DO echo %%a		#</a:t>
              </a:r>
              <a:r>
                <a:rPr lang="th-TH" sz="1600" dirty="0">
                  <a:latin typeface="Eras Light ITC" panose="020B0402030504020804" pitchFamily="34" charset="0"/>
                </a:rPr>
                <a:t>พิมพ์ 0 1 2 3 4 5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  <a:r>
                <a:rPr lang="th-TH" sz="1600" dirty="0">
                  <a:latin typeface="Eras Light ITC" panose="020B0402030504020804" pitchFamily="34" charset="0"/>
                </a:rPr>
                <a:t>เริ่มที่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th-TH" sz="1600" dirty="0">
                  <a:latin typeface="Eras Light ITC" panose="020B0402030504020804" pitchFamily="34" charset="0"/>
                </a:rPr>
                <a:t> เพิ่มทีละ </a:t>
              </a:r>
              <a:r>
                <a:rPr lang="th-TH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th-TH" sz="1600" dirty="0">
                  <a:latin typeface="Eras Light ITC" panose="020B0402030504020804" pitchFamily="34" charset="0"/>
                </a:rPr>
                <a:t> จบที่ </a:t>
              </a:r>
              <a:r>
                <a:rPr lang="th-TH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  <a:endParaRPr lang="pt-BR" sz="1600" dirty="0">
                <a:latin typeface="Eras Light ITC" panose="020B0402030504020804" pitchFamily="34" charset="0"/>
              </a:endParaRPr>
            </a:p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</a:t>
              </a:r>
              <a:r>
                <a:rPr lang="pt-BR" sz="1600" dirty="0">
                  <a:latin typeface="Eras Light ITC" panose="020B0402030504020804" pitchFamily="34" charset="0"/>
                </a:rPr>
                <a:t> %%a IN 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2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8</a:t>
              </a:r>
              <a:r>
                <a:rPr lang="pt-BR" sz="1600" dirty="0">
                  <a:latin typeface="Eras Light ITC" panose="020B0402030504020804" pitchFamily="34" charset="0"/>
                </a:rPr>
                <a:t>) DO echo %%a</a:t>
              </a:r>
              <a:r>
                <a:rPr lang="th-TH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latin typeface="Eras Light ITC" panose="020B0402030504020804" pitchFamily="34" charset="0"/>
                </a:rPr>
                <a:t>#</a:t>
              </a:r>
              <a:r>
                <a:rPr lang="th-TH" sz="1600" dirty="0">
                  <a:latin typeface="Eras Light ITC" panose="020B0402030504020804" pitchFamily="34" charset="0"/>
                </a:rPr>
                <a:t>พิมพ์ 0 2 4 6 8 (เริ่มที่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th-TH" sz="1600" dirty="0">
                  <a:latin typeface="Eras Light ITC" panose="020B0402030504020804" pitchFamily="34" charset="0"/>
                </a:rPr>
                <a:t> เพิ่มทีละ </a:t>
              </a:r>
              <a:r>
                <a:rPr lang="th-TH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2</a:t>
              </a:r>
              <a:r>
                <a:rPr lang="th-TH" sz="1600" dirty="0">
                  <a:latin typeface="Eras Light ITC" panose="020B0402030504020804" pitchFamily="34" charset="0"/>
                </a:rPr>
                <a:t> จบที่ </a:t>
              </a:r>
              <a:r>
                <a:rPr lang="th-TH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8</a:t>
              </a:r>
              <a:r>
                <a:rPr lang="th-TH" sz="1600" dirty="0">
                  <a:latin typeface="Eras Light ITC" panose="020B0402030504020804" pitchFamily="34" charset="0"/>
                </a:rPr>
                <a:t>)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</a:t>
              </a:r>
              <a:r>
                <a:rPr lang="pt-BR" sz="1600" dirty="0">
                  <a:latin typeface="Eras Light ITC" panose="020B0402030504020804" pitchFamily="34" charset="0"/>
                </a:rPr>
                <a:t> %%a IN 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1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pt-BR" sz="1600" dirty="0">
                  <a:latin typeface="Eras Light ITC" panose="020B0402030504020804" pitchFamily="34" charset="0"/>
                </a:rPr>
                <a:t>) DO echo p’tae lor mak</a:t>
              </a:r>
              <a:r>
                <a:rPr lang="th-TH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latin typeface="Eras Light ITC" panose="020B0402030504020804" pitchFamily="34" charset="0"/>
                </a:rPr>
                <a:t>#</a:t>
              </a:r>
              <a:r>
                <a:rPr lang="th-TH" sz="1600" dirty="0">
                  <a:latin typeface="Eras Light ITC" panose="020B0402030504020804" pitchFamily="34" charset="0"/>
                </a:rPr>
                <a:t>พิมพ์ </a:t>
              </a:r>
              <a:r>
                <a:rPr lang="en-US" sz="1600" i="1" dirty="0" err="1">
                  <a:latin typeface="Eras Light ITC" panose="020B0402030504020804" pitchFamily="34" charset="0"/>
                </a:rPr>
                <a:t>p’tae</a:t>
              </a:r>
              <a:r>
                <a:rPr lang="en-US" sz="1600" i="1" dirty="0">
                  <a:latin typeface="Eras Light ITC" panose="020B0402030504020804" pitchFamily="34" charset="0"/>
                </a:rPr>
                <a:t> </a:t>
              </a:r>
              <a:r>
                <a:rPr lang="en-US" sz="1600" i="1" dirty="0" err="1">
                  <a:latin typeface="Eras Light ITC" panose="020B0402030504020804" pitchFamily="34" charset="0"/>
                </a:rPr>
                <a:t>lor</a:t>
              </a:r>
              <a:r>
                <a:rPr lang="en-US" sz="1600" i="1" dirty="0">
                  <a:latin typeface="Eras Light ITC" panose="020B0402030504020804" pitchFamily="34" charset="0"/>
                </a:rPr>
                <a:t> </a:t>
              </a:r>
              <a:r>
                <a:rPr lang="en-US" sz="1600" i="1" dirty="0" err="1">
                  <a:latin typeface="Eras Light ITC" panose="020B0402030504020804" pitchFamily="34" charset="0"/>
                </a:rPr>
                <a:t>mak</a:t>
              </a:r>
              <a:r>
                <a:rPr lang="en-US" sz="1600" i="1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5 </a:t>
              </a:r>
              <a:r>
                <a:rPr lang="th-TH" sz="1600" dirty="0">
                  <a:latin typeface="Eras Light ITC" panose="020B0402030504020804" pitchFamily="34" charset="0"/>
                </a:rPr>
                <a:t>ครั้ง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FOR</a:t>
              </a:r>
              <a:r>
                <a:rPr lang="th-TH" sz="1100" i="1" dirty="0">
                  <a:solidFill>
                    <a:srgbClr val="0070C0"/>
                  </a:solidFill>
                </a:rPr>
                <a:t> </a:t>
              </a:r>
              <a:r>
                <a:rPr lang="en-US" sz="1100" i="1" dirty="0">
                  <a:solidFill>
                    <a:srgbClr val="0070C0"/>
                  </a:solidFill>
                </a:rPr>
                <a:t>/L</a:t>
              </a:r>
            </a:p>
          </p:txBody>
        </p:sp>
      </p:grpSp>
      <p:cxnSp>
        <p:nvCxnSpPr>
          <p:cNvPr id="13" name="Curved Connector 12"/>
          <p:cNvCxnSpPr>
            <a:cxnSpLocks/>
          </p:cNvCxnSpPr>
          <p:nvPr/>
        </p:nvCxnSpPr>
        <p:spPr>
          <a:xfrm rot="5400000" flipH="1" flipV="1">
            <a:off x="1506598" y="3438163"/>
            <a:ext cx="887628" cy="8693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9334" y="4316628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rgbClr val="00B050"/>
                </a:solidFill>
              </a:rPr>
              <a:t>เลขเริ่มต้นที่จะเก็บใน</a:t>
            </a:r>
            <a:r>
              <a:rPr lang="en-US" dirty="0">
                <a:solidFill>
                  <a:srgbClr val="00B050"/>
                </a:solidFill>
              </a:rPr>
              <a:t> a</a:t>
            </a:r>
          </a:p>
        </p:txBody>
      </p:sp>
      <p:cxnSp>
        <p:nvCxnSpPr>
          <p:cNvPr id="9" name="Curved Connector 12">
            <a:extLst>
              <a:ext uri="{FF2B5EF4-FFF2-40B4-BE49-F238E27FC236}">
                <a16:creationId xmlns="" xmlns:a16="http://schemas.microsoft.com/office/drawing/2014/main" id="{DA807900-F57D-4CB6-8FC1-2ABCFBFCF2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96171" y="4060655"/>
            <a:ext cx="126331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C0B2C21-B482-4836-9246-2A2FCD8DFEA1}"/>
              </a:ext>
            </a:extLst>
          </p:cNvPr>
          <p:cNvSpPr/>
          <p:nvPr/>
        </p:nvSpPr>
        <p:spPr>
          <a:xfrm>
            <a:off x="1391136" y="4685960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chemeClr val="accent4">
                    <a:lumMod val="75000"/>
                  </a:schemeClr>
                </a:solidFill>
              </a:rPr>
              <a:t>เลขที่จะบวกกับ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 </a:t>
            </a:r>
            <a:r>
              <a:rPr lang="th-TH" dirty="0">
                <a:solidFill>
                  <a:schemeClr val="accent4">
                    <a:lumMod val="75000"/>
                  </a:schemeClr>
                </a:solidFill>
              </a:rPr>
              <a:t>ทุกครั้งที่วนลูป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Curved Connector 12">
            <a:extLst>
              <a:ext uri="{FF2B5EF4-FFF2-40B4-BE49-F238E27FC236}">
                <a16:creationId xmlns="" xmlns:a16="http://schemas.microsoft.com/office/drawing/2014/main" id="{0F032969-20C1-4409-826A-4906B54D30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75052" y="3457778"/>
            <a:ext cx="881278" cy="8364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29550C7A-39F6-4BB9-B7D5-301200638CC3}"/>
              </a:ext>
            </a:extLst>
          </p:cNvPr>
          <p:cNvSpPr/>
          <p:nvPr/>
        </p:nvSpPr>
        <p:spPr>
          <a:xfrm>
            <a:off x="2500835" y="4316628"/>
            <a:ext cx="215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>
                <a:solidFill>
                  <a:srgbClr val="0070C0"/>
                </a:solidFill>
              </a:rPr>
              <a:t>ค่าสุดท้ายของ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th-TH" dirty="0">
                <a:solidFill>
                  <a:srgbClr val="0070C0"/>
                </a:solidFill>
              </a:rPr>
              <a:t>ที่จะหยุด</a:t>
            </a:r>
            <a:r>
              <a:rPr lang="en-US" dirty="0">
                <a:solidFill>
                  <a:srgbClr val="0070C0"/>
                </a:solidFill>
              </a:rPr>
              <a:t> for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B82845C1-76E1-4BFF-AF3E-623C1F37074B}"/>
              </a:ext>
            </a:extLst>
          </p:cNvPr>
          <p:cNvSpPr/>
          <p:nvPr/>
        </p:nvSpPr>
        <p:spPr>
          <a:xfrm>
            <a:off x="5722774" y="4001082"/>
            <a:ext cx="2151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0   </a:t>
            </a:r>
            <a:r>
              <a:rPr lang="en-US" sz="2400" dirty="0"/>
              <a:t>1   2   3   4  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8E708CF-67D5-4D70-AE9B-5090FAD2777C}"/>
              </a:ext>
            </a:extLst>
          </p:cNvPr>
          <p:cNvSpPr/>
          <p:nvPr/>
        </p:nvSpPr>
        <p:spPr>
          <a:xfrm>
            <a:off x="5722774" y="4460473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0  </a:t>
            </a:r>
            <a:r>
              <a:rPr lang="en-US" sz="2400" dirty="0"/>
              <a:t> 2   4   6   </a:t>
            </a:r>
            <a:r>
              <a:rPr lang="en-US" sz="24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Arrow: Circular 32">
            <a:extLst>
              <a:ext uri="{FF2B5EF4-FFF2-40B4-BE49-F238E27FC236}">
                <a16:creationId xmlns="" xmlns:a16="http://schemas.microsoft.com/office/drawing/2014/main" id="{798061D7-2F12-4332-8F21-4DCF7F1C0972}"/>
              </a:ext>
            </a:extLst>
          </p:cNvPr>
          <p:cNvSpPr/>
          <p:nvPr/>
        </p:nvSpPr>
        <p:spPr>
          <a:xfrm>
            <a:off x="5946775" y="4492626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EFA3B900-E6B0-4D78-87A1-EA87BA176BB7}"/>
              </a:ext>
            </a:extLst>
          </p:cNvPr>
          <p:cNvSpPr/>
          <p:nvPr/>
        </p:nvSpPr>
        <p:spPr>
          <a:xfrm>
            <a:off x="5932991" y="430665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6" name="Arrow: Circular 35">
            <a:extLst>
              <a:ext uri="{FF2B5EF4-FFF2-40B4-BE49-F238E27FC236}">
                <a16:creationId xmlns="" xmlns:a16="http://schemas.microsoft.com/office/drawing/2014/main" id="{93B51C98-224E-4680-AE65-57193E1F1E7A}"/>
              </a:ext>
            </a:extLst>
          </p:cNvPr>
          <p:cNvSpPr/>
          <p:nvPr/>
        </p:nvSpPr>
        <p:spPr>
          <a:xfrm>
            <a:off x="6319427" y="4492626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B517C5A-5E71-4A3F-A138-BFC24F28750B}"/>
              </a:ext>
            </a:extLst>
          </p:cNvPr>
          <p:cNvSpPr/>
          <p:nvPr/>
        </p:nvSpPr>
        <p:spPr>
          <a:xfrm>
            <a:off x="6305643" y="430665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8" name="Arrow: Circular 37">
            <a:extLst>
              <a:ext uri="{FF2B5EF4-FFF2-40B4-BE49-F238E27FC236}">
                <a16:creationId xmlns="" xmlns:a16="http://schemas.microsoft.com/office/drawing/2014/main" id="{127CB23D-2052-4729-8671-1DB506C5337F}"/>
              </a:ext>
            </a:extLst>
          </p:cNvPr>
          <p:cNvSpPr/>
          <p:nvPr/>
        </p:nvSpPr>
        <p:spPr>
          <a:xfrm>
            <a:off x="6688348" y="4492626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63A56BE-565E-4D52-B4E5-9B109F3D24C8}"/>
              </a:ext>
            </a:extLst>
          </p:cNvPr>
          <p:cNvSpPr/>
          <p:nvPr/>
        </p:nvSpPr>
        <p:spPr>
          <a:xfrm>
            <a:off x="6674564" y="430665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0" name="Arrow: Circular 39">
            <a:extLst>
              <a:ext uri="{FF2B5EF4-FFF2-40B4-BE49-F238E27FC236}">
                <a16:creationId xmlns="" xmlns:a16="http://schemas.microsoft.com/office/drawing/2014/main" id="{A7881F12-4564-4A75-9C3C-D153D488A1A7}"/>
              </a:ext>
            </a:extLst>
          </p:cNvPr>
          <p:cNvSpPr/>
          <p:nvPr/>
        </p:nvSpPr>
        <p:spPr>
          <a:xfrm>
            <a:off x="7052548" y="4492626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AA90DA3-EE02-4594-A002-0DB59715F183}"/>
              </a:ext>
            </a:extLst>
          </p:cNvPr>
          <p:cNvSpPr/>
          <p:nvPr/>
        </p:nvSpPr>
        <p:spPr>
          <a:xfrm>
            <a:off x="7038764" y="430665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Arrow: Circular 41">
            <a:extLst>
              <a:ext uri="{FF2B5EF4-FFF2-40B4-BE49-F238E27FC236}">
                <a16:creationId xmlns="" xmlns:a16="http://schemas.microsoft.com/office/drawing/2014/main" id="{20F56E15-591F-471A-AEF8-42882D703704}"/>
              </a:ext>
            </a:extLst>
          </p:cNvPr>
          <p:cNvSpPr/>
          <p:nvPr/>
        </p:nvSpPr>
        <p:spPr>
          <a:xfrm>
            <a:off x="5946775" y="4007948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F887BED0-55DC-4D19-BACD-F93C8EF02348}"/>
              </a:ext>
            </a:extLst>
          </p:cNvPr>
          <p:cNvSpPr/>
          <p:nvPr/>
        </p:nvSpPr>
        <p:spPr>
          <a:xfrm>
            <a:off x="5932991" y="3821977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4" name="Arrow: Circular 43">
            <a:extLst>
              <a:ext uri="{FF2B5EF4-FFF2-40B4-BE49-F238E27FC236}">
                <a16:creationId xmlns="" xmlns:a16="http://schemas.microsoft.com/office/drawing/2014/main" id="{D2D92038-7B5E-4CF9-8479-35C038FE1C3D}"/>
              </a:ext>
            </a:extLst>
          </p:cNvPr>
          <p:cNvSpPr/>
          <p:nvPr/>
        </p:nvSpPr>
        <p:spPr>
          <a:xfrm>
            <a:off x="6319427" y="4011675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D6FAEF7-AD3E-4264-A2AC-B3A0086BEFEF}"/>
              </a:ext>
            </a:extLst>
          </p:cNvPr>
          <p:cNvSpPr/>
          <p:nvPr/>
        </p:nvSpPr>
        <p:spPr>
          <a:xfrm>
            <a:off x="6305643" y="3825704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6" name="Arrow: Circular 45">
            <a:extLst>
              <a:ext uri="{FF2B5EF4-FFF2-40B4-BE49-F238E27FC236}">
                <a16:creationId xmlns="" xmlns:a16="http://schemas.microsoft.com/office/drawing/2014/main" id="{3F98FAC3-EEDD-4680-B757-D314ABC95F56}"/>
              </a:ext>
            </a:extLst>
          </p:cNvPr>
          <p:cNvSpPr/>
          <p:nvPr/>
        </p:nvSpPr>
        <p:spPr>
          <a:xfrm>
            <a:off x="6684617" y="4007948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869E1AFA-16AB-41EC-8BCC-FFA1F9AA2478}"/>
              </a:ext>
            </a:extLst>
          </p:cNvPr>
          <p:cNvSpPr/>
          <p:nvPr/>
        </p:nvSpPr>
        <p:spPr>
          <a:xfrm>
            <a:off x="6670833" y="3821977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8" name="Arrow: Circular 47">
            <a:extLst>
              <a:ext uri="{FF2B5EF4-FFF2-40B4-BE49-F238E27FC236}">
                <a16:creationId xmlns="" xmlns:a16="http://schemas.microsoft.com/office/drawing/2014/main" id="{28D55B73-9A0E-4409-9CB1-65AECC2B404C}"/>
              </a:ext>
            </a:extLst>
          </p:cNvPr>
          <p:cNvSpPr/>
          <p:nvPr/>
        </p:nvSpPr>
        <p:spPr>
          <a:xfrm>
            <a:off x="7044481" y="4015283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9D89B20B-FCF4-48A6-823A-6871A87CA875}"/>
              </a:ext>
            </a:extLst>
          </p:cNvPr>
          <p:cNvSpPr/>
          <p:nvPr/>
        </p:nvSpPr>
        <p:spPr>
          <a:xfrm>
            <a:off x="7030697" y="3829312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0" name="Arrow: Circular 49">
            <a:extLst>
              <a:ext uri="{FF2B5EF4-FFF2-40B4-BE49-F238E27FC236}">
                <a16:creationId xmlns="" xmlns:a16="http://schemas.microsoft.com/office/drawing/2014/main" id="{E47217E9-3D73-4ABF-8CA1-F179DCF5AA8C}"/>
              </a:ext>
            </a:extLst>
          </p:cNvPr>
          <p:cNvSpPr/>
          <p:nvPr/>
        </p:nvSpPr>
        <p:spPr>
          <a:xfrm>
            <a:off x="7404345" y="4014246"/>
            <a:ext cx="229235" cy="2468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67209"/>
              <a:gd name="adj5" fmla="val 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6709E70-AA4E-4E20-A199-0652BD70A30D}"/>
              </a:ext>
            </a:extLst>
          </p:cNvPr>
          <p:cNvSpPr/>
          <p:nvPr/>
        </p:nvSpPr>
        <p:spPr>
          <a:xfrm>
            <a:off x="7390561" y="3828275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4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605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วิธีการสร้างตัวแปร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มีอยู่ 4 วิธีใหญ่ ๆ ด้วยกัน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=</a:t>
            </a:r>
            <a:r>
              <a:rPr lang="en-US" i="1" dirty="0">
                <a:solidFill>
                  <a:srgbClr val="7030A0"/>
                </a:solidFill>
              </a:rPr>
              <a:t>value</a:t>
            </a:r>
            <a:r>
              <a:rPr lang="th-TH" dirty="0"/>
              <a:t>	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สร้างตัวแปรขึ้นมาใหม่และกำหนดค่าตัวแปร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“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=“ 	</a:t>
            </a:r>
            <a:r>
              <a:rPr lang="th-TH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สร้างตัวแปรใหม่ที่ไม่มีค่า หรือลบค่าตัวแปรเดิมให้ว่าง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/p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rgbClr val="7030A0"/>
                </a:solidFill>
              </a:rPr>
              <a:t>string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th-TH" i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พิมพ์ประโยคลงบนหน้าต่างคำสั่งและรับค่าตัวแปรจากผู้ใช้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/a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=</a:t>
            </a:r>
            <a:r>
              <a:rPr lang="en-US" i="1" dirty="0">
                <a:solidFill>
                  <a:srgbClr val="7030A0"/>
                </a:solidFill>
              </a:rPr>
              <a:t>expression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”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ทำสมการเลข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คำสั่งสำหรับการแสดงค่าที่เก็บไว้ของตัวแปรใด ๆ 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th-TH" dirty="0"/>
              <a:t> </a:t>
            </a:r>
            <a:r>
              <a:rPr lang="en-US" dirty="0">
                <a:solidFill>
                  <a:srgbClr val="FF0000"/>
                </a:solidFill>
              </a:rPr>
              <a:t>echo</a:t>
            </a:r>
            <a:r>
              <a:rPr lang="en-US" dirty="0"/>
              <a:t> %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578872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ในการใช้งานจริงมักจะใช้คู่กับอาเรย์ เพื่อวนเลขบอกตำแหน่งในอาเรย์และดึงค่าออกมา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2371774"/>
            <a:ext cx="10035074" cy="3062377"/>
            <a:chOff x="1078463" y="3889020"/>
            <a:chExt cx="10035074" cy="3062377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280076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Eras Light ITC" panose="020B0402030504020804" pitchFamily="34" charset="0"/>
                </a:rPr>
                <a:t>setlocal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 err="1">
                  <a:latin typeface="Eras Light ITC" panose="020B0402030504020804" pitchFamily="34" charset="0"/>
                </a:rPr>
                <a:t>enabledelayedexpansion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topic[0]=comments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topic[1]=variables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topic[2]=Arrays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topic[3]=Decision making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topic[4]=Time and date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topic[5]=Operators 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for /l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%%n</a:t>
              </a:r>
              <a:r>
                <a:rPr lang="en-US" sz="1600" dirty="0">
                  <a:latin typeface="Eras Light ITC" panose="020B0402030504020804" pitchFamily="34" charset="0"/>
                </a:rPr>
                <a:t> in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en-US" sz="1600" dirty="0">
                  <a:latin typeface="Eras Light ITC" panose="020B0402030504020804" pitchFamily="34" charset="0"/>
                </a:rPr>
                <a:t>,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,</a:t>
              </a:r>
              <a:r>
                <a:rPr lang="en-US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en-US" sz="1600" dirty="0">
                  <a:latin typeface="Eras Light ITC" panose="020B0402030504020804" pitchFamily="34" charset="0"/>
                </a:rPr>
                <a:t>) do (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   echo !topic[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%%n</a:t>
              </a:r>
              <a:r>
                <a:rPr lang="en-US" sz="1600" dirty="0">
                  <a:latin typeface="Eras Light ITC" panose="020B0402030504020804" pitchFamily="34" charset="0"/>
                </a:rPr>
                <a:t>]!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Real Usage FOR</a:t>
              </a:r>
              <a:r>
                <a:rPr lang="th-TH" sz="1100" i="1" dirty="0">
                  <a:solidFill>
                    <a:srgbClr val="0070C0"/>
                  </a:solidFill>
                </a:rPr>
                <a:t> </a:t>
              </a:r>
              <a:r>
                <a:rPr lang="en-US" sz="1100" i="1" dirty="0">
                  <a:solidFill>
                    <a:srgbClr val="0070C0"/>
                  </a:solidFill>
                </a:rPr>
                <a:t>/L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81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ใช้ในการดึงข้อมูลทีละบรรทัดจากไฟล์</a:t>
            </a:r>
            <a:r>
              <a:rPr lang="en-US" dirty="0">
                <a:solidFill>
                  <a:srgbClr val="0070C0"/>
                </a:solidFill>
              </a:rPr>
              <a:t> text </a:t>
            </a:r>
            <a:r>
              <a:rPr lang="th-TH" dirty="0">
                <a:solidFill>
                  <a:srgbClr val="0070C0"/>
                </a:solidFill>
              </a:rPr>
              <a:t>หรือบรรทัดคำสั่ง มาไว้ใน</a:t>
            </a:r>
            <a:r>
              <a:rPr lang="en-US" dirty="0">
                <a:solidFill>
                  <a:srgbClr val="0070C0"/>
                </a:solidFill>
              </a:rPr>
              <a:t> parameter</a:t>
            </a:r>
            <a:r>
              <a:rPr lang="th-TH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th-TH" b="1" dirty="0">
                <a:solidFill>
                  <a:srgbClr val="0070C0"/>
                </a:solidFill>
              </a:rPr>
              <a:t>สำคัญมาก </a:t>
            </a:r>
            <a:r>
              <a:rPr lang="th-TH" dirty="0">
                <a:solidFill>
                  <a:srgbClr val="0070C0"/>
                </a:solidFill>
              </a:rPr>
              <a:t>เพราะใช้บ่อยในงานจริง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</a:t>
            </a:r>
            <a:r>
              <a:rPr lang="th-TH" dirty="0">
                <a:solidFill>
                  <a:srgbClr val="0070C0"/>
                </a:solidFill>
              </a:rPr>
              <a:t> สร้างไฟล์ใหม่ตามชื่อที่เก็บไว้ใน</a:t>
            </a:r>
            <a:r>
              <a:rPr lang="en-US" dirty="0">
                <a:solidFill>
                  <a:srgbClr val="0070C0"/>
                </a:solidFill>
              </a:rPr>
              <a:t> weather.txt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FDAE79A-49C5-4956-AA96-9CF086C43E97}"/>
              </a:ext>
            </a:extLst>
          </p:cNvPr>
          <p:cNvGrpSpPr/>
          <p:nvPr/>
        </p:nvGrpSpPr>
        <p:grpSpPr>
          <a:xfrm>
            <a:off x="838200" y="3362756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458E77BD-D0D4-4421-BE24-5C3D31EE2191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thailand.txt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japan.txt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uganda.txt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4D5EB291-3534-4BF1-B0F7-797238E0F827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weather.txt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33EA2939-CF55-4243-872A-213F1C7ACD0E}"/>
              </a:ext>
            </a:extLst>
          </p:cNvPr>
          <p:cNvGrpSpPr/>
          <p:nvPr/>
        </p:nvGrpSpPr>
        <p:grpSpPr>
          <a:xfrm>
            <a:off x="838200" y="4716973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8B3BAB7-FFC2-4D4F-8B98-62B2D92909EA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%%a </a:t>
              </a:r>
              <a:r>
                <a:rPr lang="en-US" sz="1600" dirty="0">
                  <a:latin typeface="Eras Light ITC" panose="020B0402030504020804" pitchFamily="34" charset="0"/>
                </a:rPr>
                <a:t>IN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weather.txt</a:t>
              </a:r>
              <a:r>
                <a:rPr lang="en-US" sz="1600" dirty="0">
                  <a:latin typeface="Eras Light ITC" panose="020B0402030504020804" pitchFamily="34" charset="0"/>
                </a:rPr>
                <a:t>) DO echo new file &gt;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%%a </a:t>
              </a:r>
              <a:endParaRPr lang="th-TH" sz="1000" dirty="0">
                <a:solidFill>
                  <a:srgbClr val="0070C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1C5DEA9-F850-4698-9DAC-27A5FCA1B881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weather.txt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32605AC-8C01-49C8-B38A-B053454409DF}"/>
              </a:ext>
            </a:extLst>
          </p:cNvPr>
          <p:cNvSpPr/>
          <p:nvPr/>
        </p:nvSpPr>
        <p:spPr>
          <a:xfrm>
            <a:off x="795580" y="5588308"/>
            <a:ext cx="2734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echo new file &gt; </a:t>
            </a:r>
            <a:r>
              <a:rPr lang="en-US" dirty="0">
                <a:solidFill>
                  <a:srgbClr val="0070C0"/>
                </a:solidFill>
              </a:rPr>
              <a:t>thailand.txt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974AD4-0B89-4477-AF44-827E6781045E}"/>
              </a:ext>
            </a:extLst>
          </p:cNvPr>
          <p:cNvSpPr/>
          <p:nvPr/>
        </p:nvSpPr>
        <p:spPr>
          <a:xfrm>
            <a:off x="3529925" y="5588308"/>
            <a:ext cx="2734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echo new file &gt; </a:t>
            </a:r>
            <a:r>
              <a:rPr lang="en-US" dirty="0">
                <a:solidFill>
                  <a:srgbClr val="0070C0"/>
                </a:solidFill>
              </a:rPr>
              <a:t>japan.txt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CE69893-2060-4FB7-8EB8-3AC2B9010A99}"/>
              </a:ext>
            </a:extLst>
          </p:cNvPr>
          <p:cNvSpPr/>
          <p:nvPr/>
        </p:nvSpPr>
        <p:spPr>
          <a:xfrm>
            <a:off x="6074689" y="5588308"/>
            <a:ext cx="2734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echo new file &gt; </a:t>
            </a:r>
            <a:r>
              <a:rPr lang="en-US" dirty="0">
                <a:solidFill>
                  <a:srgbClr val="0070C0"/>
                </a:solidFill>
              </a:rPr>
              <a:t>uganda.txt</a:t>
            </a:r>
          </a:p>
        </p:txBody>
      </p:sp>
    </p:spTree>
    <p:extLst>
      <p:ext uri="{BB962C8B-B14F-4D97-AF65-F5344CB8AC3E}">
        <p14:creationId xmlns:p14="http://schemas.microsoft.com/office/powerpoint/2010/main" val="3378773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ตัวอย่าง2</a:t>
            </a:r>
            <a:r>
              <a:rPr lang="th-TH" dirty="0">
                <a:solidFill>
                  <a:srgbClr val="0070C0"/>
                </a:solidFill>
              </a:rPr>
              <a:t> ย้ายไฟล์ที่อยู่ในรายชื่อบน</a:t>
            </a:r>
            <a:r>
              <a:rPr lang="en-US" dirty="0">
                <a:solidFill>
                  <a:srgbClr val="0070C0"/>
                </a:solidFill>
              </a:rPr>
              <a:t> files.txt </a:t>
            </a:r>
            <a:r>
              <a:rPr lang="th-TH" dirty="0">
                <a:solidFill>
                  <a:srgbClr val="0070C0"/>
                </a:solidFill>
              </a:rPr>
              <a:t>จากโฟลเดอร์ 1 ไปโฟลเดอร์ 2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8E78DAE-85DF-4241-AE04-30302467E3DB}"/>
              </a:ext>
            </a:extLst>
          </p:cNvPr>
          <p:cNvGrpSpPr/>
          <p:nvPr/>
        </p:nvGrpSpPr>
        <p:grpSpPr>
          <a:xfrm>
            <a:off x="838200" y="2336393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B02D0E4-03B2-4CED-AEB7-D4A40FA35D10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thailand.txt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japan.txt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uganda.txt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517008E-3660-4B7F-8686-AE75E85B3360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files.txt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3D02661-A0FE-45D3-A8EF-030CA3100702}"/>
              </a:ext>
            </a:extLst>
          </p:cNvPr>
          <p:cNvGrpSpPr/>
          <p:nvPr/>
        </p:nvGrpSpPr>
        <p:grpSpPr>
          <a:xfrm>
            <a:off x="838200" y="3690610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B811063-70CE-45AD-827E-039164E55297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/f </a:t>
              </a:r>
              <a:r>
                <a:rPr lang="en-US" sz="1600" dirty="0">
                  <a:latin typeface="Eras Light ITC" panose="020B0402030504020804" pitchFamily="34" charset="0"/>
                </a:rPr>
                <a:t>%%G in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files.txt</a:t>
              </a:r>
              <a:r>
                <a:rPr lang="en-US" sz="1600" dirty="0">
                  <a:latin typeface="Eras Light ITC" panose="020B0402030504020804" pitchFamily="34" charset="0"/>
                </a:rPr>
                <a:t>) DO copy "\\source\folder\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%%G</a:t>
              </a:r>
              <a:r>
                <a:rPr lang="en-US" sz="1600" dirty="0">
                  <a:latin typeface="Eras Light ITC" panose="020B0402030504020804" pitchFamily="34" charset="0"/>
                </a:rPr>
                <a:t>" "H:\destination\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%%G</a:t>
              </a:r>
              <a:r>
                <a:rPr lang="en-US" sz="1600" dirty="0">
                  <a:latin typeface="Eras Light ITC" panose="020B0402030504020804" pitchFamily="34" charset="0"/>
                </a:rPr>
                <a:t>"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ACDDB6B0-D9A1-4FDF-8E8A-8B350AD87D32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weather.txt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C442043-659E-4140-A11D-C34DD3F7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53" y="4813994"/>
            <a:ext cx="1331297" cy="13312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876BD0F-3B1F-4BCB-8F61-294BA39A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54" y="4813994"/>
            <a:ext cx="1331297" cy="133129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5744ED0-1D38-4E42-B51A-860B77427ECC}"/>
              </a:ext>
            </a:extLst>
          </p:cNvPr>
          <p:cNvGrpSpPr/>
          <p:nvPr/>
        </p:nvGrpSpPr>
        <p:grpSpPr>
          <a:xfrm>
            <a:off x="4173481" y="4964728"/>
            <a:ext cx="1085992" cy="1095792"/>
            <a:chOff x="3558934" y="4617720"/>
            <a:chExt cx="1085992" cy="1095792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253D01BB-A20D-4D82-ADD4-9E46197FD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4EB57EC-DE35-48E3-AEFB-AAAFB22C736E}"/>
                </a:ext>
              </a:extLst>
            </p:cNvPr>
            <p:cNvSpPr/>
            <p:nvPr/>
          </p:nvSpPr>
          <p:spPr>
            <a:xfrm>
              <a:off x="3558934" y="534418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D4A73737-942B-4785-9517-8F6A846779D0}"/>
              </a:ext>
            </a:extLst>
          </p:cNvPr>
          <p:cNvGrpSpPr/>
          <p:nvPr/>
        </p:nvGrpSpPr>
        <p:grpSpPr>
          <a:xfrm>
            <a:off x="4365587" y="4964728"/>
            <a:ext cx="1595880" cy="1095792"/>
            <a:chOff x="3558934" y="4617720"/>
            <a:chExt cx="1595880" cy="1095792"/>
          </a:xfrm>
        </p:grpSpPr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4F9D0D69-B18D-491C-ADD4-D4D69C054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688" y="4617720"/>
              <a:ext cx="911126" cy="91112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A70A632A-818A-4F62-B77F-C6B96F8C44AD}"/>
                </a:ext>
              </a:extLst>
            </p:cNvPr>
            <p:cNvSpPr/>
            <p:nvPr/>
          </p:nvSpPr>
          <p:spPr>
            <a:xfrm>
              <a:off x="3558934" y="534418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4C00E66-DD61-4E45-8262-55F16907FF60}"/>
              </a:ext>
            </a:extLst>
          </p:cNvPr>
          <p:cNvGrpSpPr/>
          <p:nvPr/>
        </p:nvGrpSpPr>
        <p:grpSpPr>
          <a:xfrm>
            <a:off x="4524478" y="4964728"/>
            <a:ext cx="1085992" cy="1095792"/>
            <a:chOff x="3558934" y="4617720"/>
            <a:chExt cx="1085992" cy="1095792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EC90FC49-F836-415C-95AA-9B6DC03D8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617720"/>
              <a:ext cx="911126" cy="91112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16263184-4B68-4182-8F2F-18B7132BC7E5}"/>
                </a:ext>
              </a:extLst>
            </p:cNvPr>
            <p:cNvSpPr/>
            <p:nvPr/>
          </p:nvSpPr>
          <p:spPr>
            <a:xfrm>
              <a:off x="3558934" y="534418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2" name="Arrow: Circular 21">
            <a:extLst>
              <a:ext uri="{FF2B5EF4-FFF2-40B4-BE49-F238E27FC236}">
                <a16:creationId xmlns="" xmlns:a16="http://schemas.microsoft.com/office/drawing/2014/main" id="{7DF982EE-2650-45A9-B292-457D5AE308B6}"/>
              </a:ext>
            </a:extLst>
          </p:cNvPr>
          <p:cNvSpPr/>
          <p:nvPr/>
        </p:nvSpPr>
        <p:spPr>
          <a:xfrm>
            <a:off x="3396372" y="4429850"/>
            <a:ext cx="3545395" cy="1196684"/>
          </a:xfrm>
          <a:prstGeom prst="circularArrow">
            <a:avLst>
              <a:gd name="adj1" fmla="val 10381"/>
              <a:gd name="adj2" fmla="val 373626"/>
              <a:gd name="adj3" fmla="val 21073634"/>
              <a:gd name="adj4" fmla="val 10884885"/>
              <a:gd name="adj5" fmla="val 16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1A07C10-FBED-4A9E-BA34-2C7DBE5C1F99}"/>
              </a:ext>
            </a:extLst>
          </p:cNvPr>
          <p:cNvSpPr/>
          <p:nvPr/>
        </p:nvSpPr>
        <p:spPr>
          <a:xfrm>
            <a:off x="2162753" y="6100466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ras Light ITC" panose="020B0402030504020804" pitchFamily="34" charset="0"/>
              </a:rPr>
              <a:t>\\source\folder\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65FB9152-DBB4-40DB-B353-A8A748E98397}"/>
              </a:ext>
            </a:extLst>
          </p:cNvPr>
          <p:cNvSpPr/>
          <p:nvPr/>
        </p:nvSpPr>
        <p:spPr>
          <a:xfrm>
            <a:off x="6556014" y="610493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ras Light ITC" panose="020B0402030504020804" pitchFamily="34" charset="0"/>
              </a:rPr>
              <a:t>H:\destination\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65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แต่ที่ใช้บ่อยกันคือออปชั่นเพิ่มเติมสำหรับการตัดคำ เพื่อดึงเฉพาะข้อมูลที่ต้องการออกมาจากกลุ่มคำในแต่ละบรรทัด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โจทย์ 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ดึงเฉพาะชื่อเดือนกับเลข 2 หลักออกมาไว้ในตัวแปร โดยตัดสภาพอากาศทิ้งไป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	  		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3DDE203-3BDE-49DE-96D4-1A33B6EF1FDE}"/>
              </a:ext>
            </a:extLst>
          </p:cNvPr>
          <p:cNvGrpSpPr/>
          <p:nvPr/>
        </p:nvGrpSpPr>
        <p:grpSpPr>
          <a:xfrm>
            <a:off x="922020" y="2808833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282824D9-3DAC-41A3-AB30-BEDD4D222BBD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January#Snowy#02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February#Rainy#15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March#Sunny#25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0F6069-90E0-480D-9CF4-28E05A75411E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weather.txt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228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tokens = </a:t>
            </a:r>
            <a:r>
              <a:rPr lang="th-TH" dirty="0">
                <a:solidFill>
                  <a:srgbClr val="0070C0"/>
                </a:solidFill>
              </a:rPr>
              <a:t>เลือกท่อนหลังการตัดกลุ่มคำ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delims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th-TH" dirty="0">
                <a:solidFill>
                  <a:srgbClr val="0070C0"/>
                </a:solidFill>
              </a:rPr>
              <a:t>เลือกตัวอักษรที่ใช้เป็นตัวตัดกลุ่มคำ</a:t>
            </a: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ในตัวอย่าง ทำการดึงเฉพาะท่อนที่ 1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เดือน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และ 3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องศา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โดยใช้</a:t>
            </a:r>
            <a:r>
              <a:rPr lang="en-US" dirty="0">
                <a:solidFill>
                  <a:srgbClr val="0070C0"/>
                </a:solidFill>
              </a:rPr>
              <a:t> # </a:t>
            </a:r>
            <a:r>
              <a:rPr lang="th-TH" dirty="0">
                <a:solidFill>
                  <a:srgbClr val="0070C0"/>
                </a:solidFill>
              </a:rPr>
              <a:t>เป็นตัวตัดกลุ่มคำ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		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39645"/>
              </p:ext>
            </p:extLst>
          </p:nvPr>
        </p:nvGraphicFramePr>
        <p:xfrm>
          <a:off x="916829" y="4001294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token=1 (%%A)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token=3 (%%B)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(ignored)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3DDE203-3BDE-49DE-96D4-1A33B6EF1FDE}"/>
              </a:ext>
            </a:extLst>
          </p:cNvPr>
          <p:cNvGrpSpPr/>
          <p:nvPr/>
        </p:nvGrpSpPr>
        <p:grpSpPr>
          <a:xfrm>
            <a:off x="838200" y="1591628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282824D9-3DAC-41A3-AB30-BEDD4D222BBD}"/>
                </a:ext>
              </a:extLst>
            </p:cNvPr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/F "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tokens=1,3 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delims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=#</a:t>
              </a:r>
              <a:r>
                <a:rPr lang="en-US" sz="1600" dirty="0">
                  <a:latin typeface="Eras Light ITC" panose="020B0402030504020804" pitchFamily="34" charset="0"/>
                </a:rPr>
                <a:t>"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%%A IN (weather.txt) DO @echo %%A %%B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0F6069-90E0-480D-9CF4-28E05A75411E}"/>
                </a:ext>
              </a:extLst>
            </p:cNvPr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900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คำสั่งอื่น ๆ สำหรับ</a:t>
            </a:r>
            <a:r>
              <a:rPr lang="en-US" sz="2400" dirty="0">
                <a:solidFill>
                  <a:srgbClr val="0070C0"/>
                </a:solidFill>
              </a:rPr>
              <a:t> /F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eol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th-TH" sz="2400" dirty="0">
                <a:solidFill>
                  <a:srgbClr val="0070C0"/>
                </a:solidFill>
              </a:rPr>
              <a:t>บอกว่าตัวอักษรไหนที่จะเป็นตัวจบบรรทัด เพื่อที่จะได้ตัดเนื้อหาที่เหลือและเริ่มบรรทัดต่อไป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skip = </a:t>
            </a:r>
            <a:r>
              <a:rPr lang="th-TH" sz="2400" dirty="0">
                <a:solidFill>
                  <a:srgbClr val="0070C0"/>
                </a:solidFill>
              </a:rPr>
              <a:t>ข้ามบรรทัดในไฟล์ที่จะประเมินไป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th-TH" sz="2400" dirty="0">
                <a:solidFill>
                  <a:srgbClr val="0070C0"/>
                </a:solidFill>
              </a:rPr>
              <a:t>บรรทัดแรก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400" dirty="0">
                <a:solidFill>
                  <a:srgbClr val="0070C0"/>
                </a:solidFill>
              </a:rPr>
              <a:t>ตัด 3 บรรทัดแลกออกจากการเลือก และตัดคำหลังจากตัวอักษร</a:t>
            </a:r>
            <a:r>
              <a:rPr lang="en-US" sz="2400" dirty="0">
                <a:solidFill>
                  <a:srgbClr val="0070C0"/>
                </a:solidFill>
              </a:rPr>
              <a:t> ; </a:t>
            </a:r>
            <a:r>
              <a:rPr lang="th-TH" sz="2400" dirty="0">
                <a:solidFill>
                  <a:srgbClr val="0070C0"/>
                </a:solidFill>
              </a:rPr>
              <a:t>ออกไป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DDB5B71-0C14-4DC3-B279-FD468954806A}"/>
              </a:ext>
            </a:extLst>
          </p:cNvPr>
          <p:cNvGrpSpPr/>
          <p:nvPr/>
        </p:nvGrpSpPr>
        <p:grpSpPr>
          <a:xfrm>
            <a:off x="769620" y="3136979"/>
            <a:ext cx="10035074" cy="1585049"/>
            <a:chOff x="100988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452363C6-E329-48AC-B6CF-1357EAE46457}"/>
                </a:ext>
              </a:extLst>
            </p:cNvPr>
            <p:cNvSpPr txBox="1"/>
            <p:nvPr/>
          </p:nvSpPr>
          <p:spPr>
            <a:xfrm>
              <a:off x="100988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This first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3 lines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are just comment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Hello, World!;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comment1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good morning </a:t>
              </a:r>
              <a:r>
                <a:rPr lang="en-US" sz="1600" dirty="0" err="1">
                  <a:latin typeface="Eras Light ITC" panose="020B0402030504020804" pitchFamily="34" charset="0"/>
                </a:rPr>
                <a:t>hartenburg</a:t>
              </a:r>
              <a:r>
                <a:rPr lang="en-US" sz="1600" dirty="0">
                  <a:latin typeface="Eras Light ITC" panose="020B0402030504020804" pitchFamily="34" charset="0"/>
                </a:rPr>
                <a:t>;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comment2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D9272CD3-8689-4A6A-8BCF-50C7C89D6E3E}"/>
                </a:ext>
              </a:extLst>
            </p:cNvPr>
            <p:cNvSpPr txBox="1"/>
            <p:nvPr/>
          </p:nvSpPr>
          <p:spPr>
            <a:xfrm>
              <a:off x="1009883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file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D591445-9E22-4FEC-86B4-9E12DF30C49A}"/>
              </a:ext>
            </a:extLst>
          </p:cNvPr>
          <p:cNvGrpSpPr/>
          <p:nvPr/>
        </p:nvGrpSpPr>
        <p:grpSpPr>
          <a:xfrm>
            <a:off x="769619" y="4969846"/>
            <a:ext cx="10035075" cy="600164"/>
            <a:chOff x="1009882" y="3889020"/>
            <a:chExt cx="10035075" cy="600164"/>
          </a:xfrm>
          <a:solidFill>
            <a:schemeClr val="bg1">
              <a:lumMod val="95000"/>
            </a:schemeClr>
          </a:solidFill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D0D348D2-7A32-4714-9D1B-E45F60E61A05}"/>
                </a:ext>
              </a:extLst>
            </p:cNvPr>
            <p:cNvSpPr txBox="1"/>
            <p:nvPr/>
          </p:nvSpPr>
          <p:spPr>
            <a:xfrm>
              <a:off x="100988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/f “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skip=3 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eol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=;</a:t>
              </a:r>
              <a:r>
                <a:rPr lang="en-US" sz="1600" dirty="0">
                  <a:latin typeface="Eras Light ITC" panose="020B0402030504020804" pitchFamily="34" charset="0"/>
                </a:rPr>
                <a:t>” %%a in (commands.txt) DO %%a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09EC3D7-F16E-4E25-AA3C-7C5DE2DB951E}"/>
                </a:ext>
              </a:extLst>
            </p:cNvPr>
            <p:cNvSpPr txBox="1"/>
            <p:nvPr/>
          </p:nvSpPr>
          <p:spPr>
            <a:xfrm>
              <a:off x="1009882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99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1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/>
              <a:t>โจทย์ </a:t>
            </a:r>
            <a:r>
              <a:rPr lang="en-US" sz="2400"/>
              <a:t>: </a:t>
            </a:r>
            <a:r>
              <a:rPr lang="th-TH" sz="2400" smtClean="0"/>
              <a:t>จงเขียนโปรแกรมที่รับคะแนนสอบ </a:t>
            </a:r>
            <a:r>
              <a:rPr lang="en-US" sz="2400" smtClean="0"/>
              <a:t>(0-100) </a:t>
            </a:r>
            <a:r>
              <a:rPr lang="th-TH" sz="2400" smtClean="0"/>
              <a:t>และพิมพ์ผลลัพธ์เป็นเกรดออกมา</a:t>
            </a: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A : 90+</a:t>
            </a:r>
          </a:p>
          <a:p>
            <a:pPr marL="0" indent="0">
              <a:buNone/>
            </a:pPr>
            <a:r>
              <a:rPr lang="en-US" sz="2400" smtClean="0"/>
              <a:t>B : 80-89</a:t>
            </a:r>
          </a:p>
          <a:p>
            <a:pPr marL="0" indent="0">
              <a:buNone/>
            </a:pPr>
            <a:r>
              <a:rPr lang="en-US" sz="2400" smtClean="0"/>
              <a:t>C : 70-79</a:t>
            </a:r>
          </a:p>
          <a:p>
            <a:pPr marL="0" indent="0">
              <a:buNone/>
            </a:pPr>
            <a:r>
              <a:rPr lang="en-US" sz="2400" smtClean="0"/>
              <a:t>D : 60-69</a:t>
            </a:r>
          </a:p>
          <a:p>
            <a:pPr marL="0" indent="0">
              <a:buNone/>
            </a:pPr>
            <a:r>
              <a:rPr lang="en-US" sz="2400" smtClean="0"/>
              <a:t>E : 59-</a:t>
            </a:r>
            <a:endParaRPr lang="en-US" sz="240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63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2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โจทย์ </a:t>
            </a:r>
            <a:r>
              <a:rPr lang="en-US" dirty="0"/>
              <a:t>: </a:t>
            </a:r>
            <a:r>
              <a:rPr lang="th-TH"/>
              <a:t>หา</a:t>
            </a:r>
            <a:r>
              <a:rPr lang="th-TH" smtClean="0"/>
              <a:t>ว่าในทั้ง 3 </a:t>
            </a:r>
            <a:r>
              <a:rPr lang="en-US" smtClean="0"/>
              <a:t>batch </a:t>
            </a:r>
            <a:r>
              <a:rPr lang="th-TH" smtClean="0"/>
              <a:t>มี</a:t>
            </a:r>
            <a:r>
              <a:rPr lang="th-TH" dirty="0"/>
              <a:t>ค่าใดที่จะถูกดึงมาไว้ในตัวแปร และโปรแกรมจะพิมพ์ค่าใดออกมา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F06ACC8-2568-4878-908E-1A4FF50894BB}"/>
              </a:ext>
            </a:extLst>
          </p:cNvPr>
          <p:cNvGrpSpPr/>
          <p:nvPr/>
        </p:nvGrpSpPr>
        <p:grpSpPr>
          <a:xfrm>
            <a:off x="769620" y="2645036"/>
            <a:ext cx="10035074" cy="600164"/>
            <a:chOff x="1009883" y="285270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D122D50-C1D1-43CD-8C3E-9DA41D208F18}"/>
                </a:ext>
              </a:extLst>
            </p:cNvPr>
            <p:cNvSpPr txBox="1"/>
            <p:nvPr/>
          </p:nvSpPr>
          <p:spPr>
            <a:xfrm>
              <a:off x="1009883" y="311431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/F "tokens=4 </a:t>
              </a:r>
              <a:r>
                <a:rPr lang="en-US" sz="1600" dirty="0" err="1">
                  <a:latin typeface="Eras Light ITC" panose="020B0402030504020804" pitchFamily="34" charset="0"/>
                </a:rPr>
                <a:t>delims</a:t>
              </a:r>
              <a:r>
                <a:rPr lang="en-US" sz="1600" dirty="0">
                  <a:latin typeface="Eras Light ITC" panose="020B0402030504020804" pitchFamily="34" charset="0"/>
                </a:rPr>
                <a:t>=," %%G IN ("deposit,$4500,123.4,12-AUG-09") DO echo Date paid %%G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FCAE58D-649C-4D9C-9E36-3507940E1081}"/>
                </a:ext>
              </a:extLst>
            </p:cNvPr>
            <p:cNvSpPr txBox="1"/>
            <p:nvPr/>
          </p:nvSpPr>
          <p:spPr>
            <a:xfrm>
              <a:off x="1009883" y="285270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400B0DA-0561-4799-9042-D0110C1361BF}"/>
              </a:ext>
            </a:extLst>
          </p:cNvPr>
          <p:cNvGrpSpPr/>
          <p:nvPr/>
        </p:nvGrpSpPr>
        <p:grpSpPr>
          <a:xfrm>
            <a:off x="769620" y="3842767"/>
            <a:ext cx="10035074" cy="846385"/>
            <a:chOff x="1009883" y="2852700"/>
            <a:chExt cx="10035074" cy="846385"/>
          </a:xfrm>
          <a:solidFill>
            <a:schemeClr val="bg1">
              <a:lumMod val="95000"/>
            </a:schemeClr>
          </a:solidFill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24D604C-85B2-48A2-A577-76BFA560C970}"/>
                </a:ext>
              </a:extLst>
            </p:cNvPr>
            <p:cNvSpPr txBox="1"/>
            <p:nvPr/>
          </p:nvSpPr>
          <p:spPr>
            <a:xfrm>
              <a:off x="1009883" y="3114310"/>
              <a:ext cx="10035074" cy="5847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/F "tokens=2-4 </a:t>
              </a:r>
              <a:r>
                <a:rPr lang="en-US" sz="1600" dirty="0" err="1">
                  <a:latin typeface="Eras Light ITC" panose="020B0402030504020804" pitchFamily="34" charset="0"/>
                </a:rPr>
                <a:t>delims</a:t>
              </a:r>
              <a:r>
                <a:rPr lang="en-US" sz="1600" dirty="0">
                  <a:latin typeface="Eras Light ITC" panose="020B0402030504020804" pitchFamily="34" charset="0"/>
                </a:rPr>
                <a:t>=," %%A IN (“deposit,$4500,123.4,12-AUG-09") DO echo %%A %%B %%C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C2B09F2E-CA9E-455C-8152-EB6E61621556}"/>
                </a:ext>
              </a:extLst>
            </p:cNvPr>
            <p:cNvSpPr txBox="1"/>
            <p:nvPr/>
          </p:nvSpPr>
          <p:spPr>
            <a:xfrm>
              <a:off x="1009883" y="285270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43C6FA6-CE10-48BA-AA92-AAC0E2DC9789}"/>
              </a:ext>
            </a:extLst>
          </p:cNvPr>
          <p:cNvGrpSpPr/>
          <p:nvPr/>
        </p:nvGrpSpPr>
        <p:grpSpPr>
          <a:xfrm>
            <a:off x="769620" y="5243149"/>
            <a:ext cx="10035074" cy="600164"/>
            <a:chOff x="1009883" y="285270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2B3FF636-8872-4169-9F16-E855EBC7E580}"/>
                </a:ext>
              </a:extLst>
            </p:cNvPr>
            <p:cNvSpPr txBox="1"/>
            <p:nvPr/>
          </p:nvSpPr>
          <p:spPr>
            <a:xfrm>
              <a:off x="1009883" y="311431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/F "tokens=* </a:t>
              </a:r>
              <a:r>
                <a:rPr lang="en-US" sz="1600" dirty="0" err="1">
                  <a:latin typeface="Eras Light ITC" panose="020B0402030504020804" pitchFamily="34" charset="0"/>
                </a:rPr>
                <a:t>delims</a:t>
              </a:r>
              <a:r>
                <a:rPr lang="en-US" sz="1600" dirty="0">
                  <a:latin typeface="Eras Light ITC" panose="020B0402030504020804" pitchFamily="34" charset="0"/>
                </a:rPr>
                <a:t>=," %%G IN (“deposit,$4500,123.4,12-AUG-09") DO echo %%A %%B %%C %%D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23686B9-1A61-44D5-AE67-D52569AAAE39}"/>
                </a:ext>
              </a:extLst>
            </p:cNvPr>
            <p:cNvSpPr txBox="1"/>
            <p:nvPr/>
          </p:nvSpPr>
          <p:spPr>
            <a:xfrm>
              <a:off x="1009883" y="285270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850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</a:t>
            </a:r>
            <a:r>
              <a:rPr lang="th-TH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/>
              <a:t>โจทย์ </a:t>
            </a:r>
            <a:r>
              <a:rPr lang="en-US" sz="2400"/>
              <a:t>: </a:t>
            </a:r>
            <a:r>
              <a:rPr lang="th-TH" sz="2400" smtClean="0"/>
              <a:t>จงเขียนโปรแกรมที่รับชื่อไฟล์ที่เก็บลิสต์รายชื่อไฟล์ และรับคำสั่งที่ให้เลือกว่า จะทำการสร้างไฟล์ตามลิสต์รายชื่อ หรือรวมเนื้อหาในไฟล์ทั้งหมดมาไว้เป็นไฟล์เดียว</a:t>
            </a:r>
            <a:endParaRPr lang="en-US" sz="240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43" y="2464905"/>
            <a:ext cx="1260944" cy="1260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07" y="4231098"/>
            <a:ext cx="538339" cy="644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88" y="4231098"/>
            <a:ext cx="538339" cy="644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69" y="4231098"/>
            <a:ext cx="538339" cy="64495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088049" y="4231098"/>
            <a:ext cx="4249030" cy="822412"/>
            <a:chOff x="2277287" y="3352799"/>
            <a:chExt cx="4249030" cy="82241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7287" y="3352799"/>
              <a:ext cx="822412" cy="82241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819" y="3352799"/>
              <a:ext cx="822412" cy="82241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330" y="3352799"/>
              <a:ext cx="822412" cy="82241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862" y="3352799"/>
              <a:ext cx="822412" cy="82241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3905" y="3352799"/>
              <a:ext cx="822412" cy="822412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5220363" y="3599882"/>
              <a:ext cx="586154" cy="328246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487552" y="361684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mtClean="0"/>
              <a:t>รับชื่อไฟล์ที่เก็บรายชื่อไฟล์</a:t>
            </a:r>
            <a:endParaRPr lang="en-US"/>
          </a:p>
        </p:txBody>
      </p:sp>
      <p:cxnSp>
        <p:nvCxnSpPr>
          <p:cNvPr id="22" name="Elbow Connector 21"/>
          <p:cNvCxnSpPr>
            <a:stCxn id="17" idx="2"/>
            <a:endCxn id="8" idx="0"/>
          </p:cNvCxnSpPr>
          <p:nvPr/>
        </p:nvCxnSpPr>
        <p:spPr>
          <a:xfrm rot="5400000">
            <a:off x="3887224" y="2721707"/>
            <a:ext cx="244926" cy="2773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2"/>
            <a:endCxn id="13" idx="0"/>
          </p:cNvCxnSpPr>
          <p:nvPr/>
        </p:nvCxnSpPr>
        <p:spPr>
          <a:xfrm rot="16200000" flipH="1">
            <a:off x="6506993" y="2875793"/>
            <a:ext cx="244926" cy="246568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22757" y="3847405"/>
            <a:ext cx="924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smtClean="0"/>
              <a:t>ใส่คำสั่ง</a:t>
            </a:r>
            <a:r>
              <a:rPr lang="en-US" sz="1400" smtClean="0"/>
              <a:t> new</a:t>
            </a:r>
            <a:endParaRPr lang="en-US" sz="1400"/>
          </a:p>
        </p:txBody>
      </p:sp>
      <p:sp>
        <p:nvSpPr>
          <p:cNvPr id="29" name="TextBox 28"/>
          <p:cNvSpPr txBox="1"/>
          <p:nvPr/>
        </p:nvSpPr>
        <p:spPr>
          <a:xfrm>
            <a:off x="6788581" y="3854849"/>
            <a:ext cx="107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smtClean="0"/>
              <a:t>ใส่คำสั่ง</a:t>
            </a:r>
            <a:r>
              <a:rPr lang="en-US" sz="1400" smtClean="0"/>
              <a:t> merge</a:t>
            </a:r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1655116" y="4997178"/>
            <a:ext cx="214513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mtClean="0"/>
              <a:t>สร้างไฟล์ใหม่ตามรายชื่อในไฟล์</a:t>
            </a:r>
          </a:p>
          <a:p>
            <a:r>
              <a:rPr lang="en-US" sz="1400" smtClean="0"/>
              <a:t>new_file1.txt</a:t>
            </a:r>
          </a:p>
          <a:p>
            <a:r>
              <a:rPr lang="en-US" sz="1400" smtClean="0"/>
              <a:t>new_file2.txt</a:t>
            </a:r>
          </a:p>
          <a:p>
            <a:r>
              <a:rPr lang="en-US" sz="1400" smtClean="0"/>
              <a:t>new_file3.txt</a:t>
            </a:r>
          </a:p>
          <a:p>
            <a:r>
              <a:rPr lang="en-US" sz="1400"/>
              <a:t>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25895" y="4997178"/>
            <a:ext cx="244182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mtClean="0"/>
              <a:t>รวมเนื้อหาในไฟล์มาไว้ในไฟล์ใหม่</a:t>
            </a:r>
          </a:p>
          <a:p>
            <a:r>
              <a:rPr lang="en-US" smtClean="0"/>
              <a:t>(merge.txt, merge.csv…)</a:t>
            </a:r>
            <a:endParaRPr lang="th-TH" smtClean="0"/>
          </a:p>
          <a:p>
            <a:r>
              <a:rPr lang="en-US" sz="1400" smtClean="0"/>
              <a:t>new_file1.txt</a:t>
            </a:r>
          </a:p>
          <a:p>
            <a:r>
              <a:rPr lang="en-US" sz="1400" smtClean="0"/>
              <a:t>new_file2.txt       -&gt; merge.txt</a:t>
            </a:r>
          </a:p>
          <a:p>
            <a:r>
              <a:rPr lang="en-US" sz="1400" smtClean="0"/>
              <a:t>new_file3.txt</a:t>
            </a:r>
          </a:p>
          <a:p>
            <a:r>
              <a:rPr lang="en-US" sz="14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041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ตัวแปรในรูปแบบอื่น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%~0 %~1 %~2 …	</a:t>
            </a:r>
            <a:r>
              <a:rPr lang="th-TH" dirty="0"/>
              <a:t>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ตัวแปรสำหรับข้อมูลเข้าและที่อยู่เต็มของไฟล์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dirty="0"/>
              <a:t>%~dp0		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ตัวแปรสำหรับที่อยู่ของไฟล์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pPr marL="0" indent="0">
              <a:buNone/>
            </a:pPr>
            <a:r>
              <a:rPr lang="en-US" dirty="0"/>
              <a:t>%~nx0			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th-TH" dirty="0">
                <a:solidFill>
                  <a:srgbClr val="0070C0"/>
                </a:solidFill>
              </a:rPr>
              <a:t>ตัวแปรสำหรับชื่อของไฟล์</a:t>
            </a:r>
            <a:r>
              <a:rPr lang="en-US" dirty="0">
                <a:solidFill>
                  <a:srgbClr val="0070C0"/>
                </a:solidFill>
              </a:rPr>
              <a:t>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โปรแกรมมิ่ง</a:t>
            </a:r>
            <a:r>
              <a:rPr lang="en-US" dirty="0"/>
              <a:t> :</a:t>
            </a:r>
            <a:r>
              <a:rPr lang="th-TH" dirty="0"/>
              <a:t> เลข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SET /a “</a:t>
            </a:r>
            <a:r>
              <a:rPr lang="en-US" sz="2000" i="1" dirty="0"/>
              <a:t>name</a:t>
            </a:r>
            <a:r>
              <a:rPr lang="en-US" sz="2000" dirty="0"/>
              <a:t>=</a:t>
            </a:r>
            <a:r>
              <a:rPr lang="en-US" sz="2000" i="1" dirty="0"/>
              <a:t>expression”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th-TH" sz="2000" dirty="0">
                <a:solidFill>
                  <a:srgbClr val="0070C0"/>
                </a:solidFill>
              </a:rPr>
              <a:t>ทำสมการเลข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ตัวอย่าง</a:t>
            </a: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u="sng" dirty="0">
                <a:solidFill>
                  <a:srgbClr val="0070C0"/>
                </a:solidFill>
              </a:rPr>
              <a:t>ผลลัพธ์</a:t>
            </a: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13131" y="2718001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=2-4”				(A=-2)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%+5“			(A=3)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+=5“				(A=8)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"_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=(2+3)*5“			(B=25)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/=5”				(B=5)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“_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%*10”		(A=50)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Echo A=%_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resultA</a:t>
              </a:r>
              <a:r>
                <a:rPr lang="en-US" sz="1600" dirty="0">
                  <a:latin typeface="Eras Light ITC" panose="020B0402030504020804" pitchFamily="34" charset="0"/>
                </a:rPr>
                <a:t>% B=%_</a:t>
              </a:r>
              <a:r>
                <a:rPr lang="en-US" sz="1600" dirty="0" err="1">
                  <a:latin typeface="Eras Light ITC" panose="020B0402030504020804" pitchFamily="34" charset="0"/>
                </a:rPr>
                <a:t>resultB</a:t>
              </a:r>
              <a:r>
                <a:rPr lang="en-US" sz="1600" dirty="0">
                  <a:latin typeface="Eras Light ITC" panose="020B0402030504020804" pitchFamily="34" charset="0"/>
                </a:rPr>
                <a:t>%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2" y="3889020"/>
              <a:ext cx="1024812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Batch 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60" y="5306452"/>
            <a:ext cx="431542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5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SPECIAL QUESTION FOR GAO-SAN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72" y="4173808"/>
            <a:ext cx="2672289" cy="226476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 smtClean="0">
                <a:solidFill>
                  <a:srgbClr val="00B050"/>
                </a:solidFill>
              </a:rPr>
              <a:t>สร้างไฟล์</a:t>
            </a:r>
            <a:r>
              <a:rPr lang="en-US" dirty="0" smtClean="0">
                <a:solidFill>
                  <a:srgbClr val="00B050"/>
                </a:solidFill>
              </a:rPr>
              <a:t> Batch </a:t>
            </a:r>
            <a:r>
              <a:rPr lang="th-TH" dirty="0" smtClean="0">
                <a:solidFill>
                  <a:srgbClr val="00B050"/>
                </a:solidFill>
              </a:rPr>
              <a:t>ที่รับชื่อไฟล์</a:t>
            </a:r>
            <a:r>
              <a:rPr lang="en-US" dirty="0" smtClean="0">
                <a:solidFill>
                  <a:srgbClr val="00B050"/>
                </a:solidFill>
              </a:rPr>
              <a:t> 2 </a:t>
            </a:r>
            <a:r>
              <a:rPr lang="th-TH" dirty="0" smtClean="0">
                <a:solidFill>
                  <a:srgbClr val="00B050"/>
                </a:solidFill>
              </a:rPr>
              <a:t>ไฟล์เป็น</a:t>
            </a:r>
            <a:r>
              <a:rPr lang="en-US" dirty="0" smtClean="0">
                <a:solidFill>
                  <a:srgbClr val="00B050"/>
                </a:solidFill>
              </a:rPr>
              <a:t> input1</a:t>
            </a:r>
            <a:r>
              <a:rPr lang="th-TH" dirty="0" smtClean="0">
                <a:solidFill>
                  <a:srgbClr val="00B050"/>
                </a:solidFill>
              </a:rPr>
              <a:t> และ </a:t>
            </a:r>
            <a:r>
              <a:rPr lang="en-US" dirty="0" smtClean="0">
                <a:solidFill>
                  <a:srgbClr val="00B050"/>
                </a:solidFill>
              </a:rPr>
              <a:t>input2 </a:t>
            </a:r>
            <a:r>
              <a:rPr lang="th-TH" dirty="0" smtClean="0">
                <a:solidFill>
                  <a:srgbClr val="00B050"/>
                </a:solidFill>
              </a:rPr>
              <a:t>หลังจากนั้นให้ใช้คำสั่ง</a:t>
            </a:r>
            <a:r>
              <a:rPr lang="en-US" dirty="0" smtClean="0">
                <a:solidFill>
                  <a:srgbClr val="00B050"/>
                </a:solidFill>
              </a:rPr>
              <a:t> set /p </a:t>
            </a:r>
            <a:r>
              <a:rPr lang="th-TH" dirty="0" smtClean="0">
                <a:solidFill>
                  <a:srgbClr val="00B050"/>
                </a:solidFill>
              </a:rPr>
              <a:t>เพื่อรับชื่อตัวเองเข้าไปในโปรแกรม ให้โปรแกรมทำการใส่ชื่อนั้นลงไปในชื่อไฟล์</a:t>
            </a:r>
            <a:r>
              <a:rPr lang="en-US" dirty="0" smtClean="0">
                <a:solidFill>
                  <a:srgbClr val="00B050"/>
                </a:solidFill>
              </a:rPr>
              <a:t> input1 </a:t>
            </a:r>
            <a:r>
              <a:rPr lang="th-TH" dirty="0" smtClean="0">
                <a:solidFill>
                  <a:srgbClr val="00B050"/>
                </a:solidFill>
              </a:rPr>
              <a:t>และทำการ</a:t>
            </a:r>
            <a:r>
              <a:rPr lang="en-US" dirty="0" smtClean="0">
                <a:solidFill>
                  <a:srgbClr val="00B050"/>
                </a:solidFill>
              </a:rPr>
              <a:t> sort </a:t>
            </a:r>
            <a:r>
              <a:rPr lang="th-TH" dirty="0" smtClean="0">
                <a:solidFill>
                  <a:srgbClr val="00B050"/>
                </a:solidFill>
              </a:rPr>
              <a:t>ไฟล์นั้นออกมาเขียนบน</a:t>
            </a:r>
            <a:r>
              <a:rPr lang="en-US" dirty="0" smtClean="0">
                <a:solidFill>
                  <a:srgbClr val="00B050"/>
                </a:solidFill>
              </a:rPr>
              <a:t> input2</a:t>
            </a:r>
          </a:p>
          <a:p>
            <a:pPr marL="514350" indent="-514350">
              <a:buFont typeface="+mj-lt"/>
              <a:buAutoNum type="arabicPeriod"/>
            </a:pPr>
            <a:r>
              <a:rPr lang="th-TH" dirty="0" smtClean="0">
                <a:solidFill>
                  <a:srgbClr val="00B050"/>
                </a:solidFill>
              </a:rPr>
              <a:t>สร้างไฟล์ </a:t>
            </a:r>
            <a:r>
              <a:rPr lang="en-US" dirty="0" smtClean="0">
                <a:solidFill>
                  <a:srgbClr val="00B050"/>
                </a:solidFill>
              </a:rPr>
              <a:t>Batch</a:t>
            </a:r>
            <a:r>
              <a:rPr lang="th-TH" dirty="0" smtClean="0">
                <a:solidFill>
                  <a:srgbClr val="00B050"/>
                </a:solidFill>
              </a:rPr>
              <a:t> ที่รับชื่อ อายุ ส่วนสูง ด้วยคำสั่ง</a:t>
            </a:r>
            <a:r>
              <a:rPr lang="en-US" dirty="0" smtClean="0">
                <a:solidFill>
                  <a:srgbClr val="00B050"/>
                </a:solidFill>
              </a:rPr>
              <a:t> set /p </a:t>
            </a:r>
            <a:r>
              <a:rPr lang="th-TH" dirty="0" smtClean="0">
                <a:solidFill>
                  <a:srgbClr val="00B050"/>
                </a:solidFill>
              </a:rPr>
              <a:t>และให้พิมพ์ตอบกลับมาดังนี้</a:t>
            </a:r>
          </a:p>
          <a:p>
            <a:pPr marL="0" indent="0">
              <a:buNone/>
            </a:pPr>
            <a:r>
              <a:rPr lang="th-TH" dirty="0">
                <a:solidFill>
                  <a:srgbClr val="00B050"/>
                </a:solidFill>
              </a:rPr>
              <a:t> </a:t>
            </a:r>
            <a:r>
              <a:rPr lang="th-TH" dirty="0" smtClean="0">
                <a:solidFill>
                  <a:srgbClr val="00B050"/>
                </a:solidFill>
              </a:rPr>
              <a:t>       </a:t>
            </a:r>
            <a:r>
              <a:rPr lang="en-US" dirty="0" smtClean="0">
                <a:solidFill>
                  <a:srgbClr val="00B050"/>
                </a:solidFill>
              </a:rPr>
              <a:t>Hello, I’m [</a:t>
            </a:r>
            <a:r>
              <a:rPr lang="th-TH" dirty="0" smtClean="0">
                <a:solidFill>
                  <a:srgbClr val="00B050"/>
                </a:solidFill>
              </a:rPr>
              <a:t>ชื่อ</a:t>
            </a:r>
            <a:r>
              <a:rPr lang="en-US" dirty="0" smtClean="0">
                <a:solidFill>
                  <a:srgbClr val="00B050"/>
                </a:solidFill>
              </a:rPr>
              <a:t>]-san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I am [</a:t>
            </a:r>
            <a:r>
              <a:rPr lang="th-TH" dirty="0" smtClean="0">
                <a:solidFill>
                  <a:srgbClr val="00B050"/>
                </a:solidFill>
              </a:rPr>
              <a:t>อายุ</a:t>
            </a:r>
            <a:r>
              <a:rPr lang="en-US" dirty="0" smtClean="0">
                <a:solidFill>
                  <a:srgbClr val="00B050"/>
                </a:solidFill>
              </a:rPr>
              <a:t>] year old and I love to eat Durian juice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Please give me [</a:t>
            </a:r>
            <a:r>
              <a:rPr lang="th-TH" dirty="0" smtClean="0">
                <a:solidFill>
                  <a:srgbClr val="00B050"/>
                </a:solidFill>
              </a:rPr>
              <a:t>ส่วนสูง</a:t>
            </a:r>
            <a:r>
              <a:rPr lang="en-US" dirty="0" smtClean="0">
                <a:solidFill>
                  <a:srgbClr val="00B050"/>
                </a:solidFill>
              </a:rPr>
              <a:t>] ml of </a:t>
            </a:r>
            <a:r>
              <a:rPr lang="en-US" dirty="0" err="1" smtClean="0">
                <a:solidFill>
                  <a:srgbClr val="00B050"/>
                </a:solidFill>
              </a:rPr>
              <a:t>Durain</a:t>
            </a:r>
            <a:r>
              <a:rPr lang="en-US" dirty="0" smtClean="0">
                <a:solidFill>
                  <a:srgbClr val="00B050"/>
                </a:solidFill>
              </a:rPr>
              <a:t> juice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8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เฉลยคำตอบ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th-TH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th-TH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th-TH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th-TH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th-TH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83740" y="1362110"/>
            <a:ext cx="11112844" cy="1862048"/>
            <a:chOff x="1091391" y="3889020"/>
            <a:chExt cx="10035075" cy="186204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160043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Eras Light ITC" panose="020B0402030504020804" pitchFamily="34" charset="0"/>
                </a:rPr>
                <a:t>@echo off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file1=%~1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file2=%~2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/p "name=Please input new name"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%name% &gt;&gt; %file1%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sort %file1% &gt; %file2%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pause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3482440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answer1.bat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3740" y="3485768"/>
            <a:ext cx="11112844" cy="2077492"/>
            <a:chOff x="1091391" y="3889020"/>
            <a:chExt cx="10035075" cy="2077492"/>
          </a:xfrm>
          <a:solidFill>
            <a:schemeClr val="bg1">
              <a:lumMod val="9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1091392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Eras Light ITC" panose="020B0402030504020804" pitchFamily="34" charset="0"/>
                </a:rPr>
                <a:t>@echo off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/p "name=Please input your name"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/p "age=Please input your age"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/p "height=Please input your height"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Hello, I’m %name%-san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I am %age% year old and I love to eat Durian juice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Please give me %height% ml of </a:t>
              </a:r>
              <a:r>
                <a:rPr lang="en-US" sz="1400" dirty="0" err="1">
                  <a:latin typeface="Eras Light ITC" panose="020B0402030504020804" pitchFamily="34" charset="0"/>
                </a:rPr>
                <a:t>Durain</a:t>
              </a:r>
              <a:r>
                <a:rPr lang="en-US" sz="1400" dirty="0">
                  <a:latin typeface="Eras Light ITC" panose="020B0402030504020804" pitchFamily="34" charset="0"/>
                </a:rPr>
                <a:t> juice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pause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1391" y="3889020"/>
              <a:ext cx="3482440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answer</a:t>
              </a:r>
              <a:r>
                <a:rPr lang="th-TH" sz="1100" i="1" dirty="0" smtClean="0">
                  <a:solidFill>
                    <a:srgbClr val="0070C0"/>
                  </a:solidFill>
                </a:rPr>
                <a:t>2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.bat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414" y="5235923"/>
            <a:ext cx="1556519" cy="17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0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การบ้าน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th-TH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th-TH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th-TH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th-TH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th-TH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th-TH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2000" dirty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r>
              <a:rPr lang="ja-JP" altLang="en-US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③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โปรแกรมนี้รับ</a:t>
            </a:r>
            <a:r>
              <a:rPr lang="en-US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 input </a:t>
            </a:r>
            <a:r>
              <a:rPr lang="th-TH" altLang="ja-JP" sz="2000" dirty="0" smtClean="0">
                <a:solidFill>
                  <a:srgbClr val="FF0000"/>
                </a:solidFill>
                <a:latin typeface="Eras Light ITC" panose="020B0402030504020804" pitchFamily="34" charset="0"/>
              </a:rPr>
              <a:t>อะไรบ้าง</a:t>
            </a:r>
            <a:endParaRPr lang="en-US" altLang="ja-JP" sz="2000" dirty="0" smtClean="0">
              <a:solidFill>
                <a:srgbClr val="FF0000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r>
              <a:rPr lang="en-US" sz="2000" dirty="0" err="1"/>
              <a:t>Ans</a:t>
            </a:r>
            <a:r>
              <a:rPr lang="en-US" sz="2000" dirty="0"/>
              <a:t> : </a:t>
            </a:r>
            <a:r>
              <a:rPr lang="en-US" sz="2000" dirty="0" smtClean="0"/>
              <a:t>%DB%, %FC%1, %LOG_F1%, %List1%</a:t>
            </a:r>
            <a:endParaRPr lang="en-US" sz="2000" dirty="0"/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Eras Light ITC" panose="020B0402030504020804" pitchFamily="34" charset="0"/>
            </a:endParaRPr>
          </a:p>
          <a:p>
            <a:pPr marL="0" lvl="0" indent="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83740" y="1362110"/>
            <a:ext cx="11112844" cy="3585597"/>
            <a:chOff x="1091391" y="3889020"/>
            <a:chExt cx="10035075" cy="358559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332398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Eras Light ITC" panose="020B0402030504020804" pitchFamily="34" charset="0"/>
                </a:rPr>
                <a:t>@echo off</a:t>
              </a:r>
            </a:p>
            <a:p>
              <a:endParaRPr lang="th-TH" sz="1400" dirty="0" smtClean="0">
                <a:latin typeface="Eras Light ITC" panose="020B0402030504020804" pitchFamily="34" charset="0"/>
              </a:endParaRPr>
            </a:p>
            <a:p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set user=IDN2016D </a:t>
              </a:r>
              <a:r>
                <a:rPr lang="ja-JP" altLang="en-US" sz="1400" dirty="0" smtClean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①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DB</a:t>
              </a:r>
              <a:r>
                <a:rPr lang="en-US" sz="1400" dirty="0" smtClean="0">
                  <a:latin typeface="Eras Light ITC" panose="020B0402030504020804" pitchFamily="34" charset="0"/>
                </a:rPr>
                <a:t>=“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%user%</a:t>
              </a:r>
              <a:r>
                <a:rPr lang="en-US" sz="1400" dirty="0" smtClean="0">
                  <a:latin typeface="Eras Light ITC" panose="020B0402030504020804" pitchFamily="34" charset="0"/>
                </a:rPr>
                <a:t>/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%user%</a:t>
              </a:r>
              <a:r>
                <a:rPr lang="en-US" sz="1400" dirty="0" smtClean="0">
                  <a:latin typeface="Eras Light ITC" panose="020B0402030504020804" pitchFamily="34" charset="0"/>
                </a:rPr>
                <a:t>/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%user%</a:t>
              </a:r>
              <a:r>
                <a:rPr lang="en-US" sz="1400" dirty="0" smtClean="0">
                  <a:latin typeface="Eras Light ITC" panose="020B0402030504020804" pitchFamily="34" charset="0"/>
                </a:rPr>
                <a:t>.ETC_OE20170329/5151/</a:t>
              </a:r>
              <a:r>
                <a:rPr lang="en-US" sz="1400" dirty="0" err="1" smtClean="0">
                  <a:latin typeface="Eras Light ITC" panose="020B0402030504020804" pitchFamily="34" charset="0"/>
                </a:rPr>
                <a:t>sindympa</a:t>
              </a:r>
              <a:r>
                <a:rPr lang="en-US" sz="1400" dirty="0">
                  <a:latin typeface="Eras Light ITC" panose="020B0402030504020804" pitchFamily="34" charset="0"/>
                </a:rPr>
                <a:t>"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FC1</a:t>
              </a:r>
              <a:r>
                <a:rPr lang="en-US" sz="1400" dirty="0" smtClean="0">
                  <a:latin typeface="Eras Light ITC" panose="020B0402030504020804" pitchFamily="34" charset="0"/>
                </a:rPr>
                <a:t>=“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400" dirty="0" err="1" smtClean="0">
                  <a:solidFill>
                    <a:schemeClr val="accent2">
                      <a:lumMod val="75000"/>
                    </a:schemeClr>
                  </a:solidFill>
                  <a:latin typeface="Eras Light ITC" panose="020B0402030504020804" pitchFamily="34" charset="0"/>
                </a:rPr>
                <a:t>user%</a:t>
              </a:r>
              <a:r>
                <a:rPr lang="en-US" sz="1400" dirty="0" err="1" smtClean="0">
                  <a:latin typeface="Eras Light ITC" panose="020B0402030504020804" pitchFamily="34" charset="0"/>
                </a:rPr>
                <a:t>.ROAD_LINK</a:t>
              </a:r>
              <a:r>
                <a:rPr lang="en-US" sz="1400" dirty="0" smtClean="0">
                  <a:latin typeface="Eras Light ITC" panose="020B0402030504020804" pitchFamily="34" charset="0"/>
                </a:rPr>
                <a:t>”</a:t>
              </a:r>
            </a:p>
            <a:p>
              <a:r>
                <a:rPr lang="en-US" sz="14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set </a:t>
              </a:r>
              <a:r>
                <a:rPr lang="en-US" sz="1400" dirty="0" err="1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workdir</a:t>
              </a:r>
              <a:r>
                <a:rPr lang="en-US" sz="14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=</a:t>
              </a:r>
              <a:r>
                <a:rPr lang="en-US" sz="1400" dirty="0">
                  <a:solidFill>
                    <a:srgbClr val="7030A0"/>
                  </a:solidFill>
                  <a:latin typeface="Eras Light ITC" panose="020B0402030504020804" pitchFamily="34" charset="0"/>
                </a:rPr>
                <a:t>\\</a:t>
              </a:r>
              <a:r>
                <a:rPr lang="en-US" sz="14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192.168.1.74\share\Work\Hug\IDN_ERROR\20170328\</a:t>
              </a:r>
              <a:r>
                <a:rPr lang="ja-JP" altLang="en-US" sz="14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　②</a:t>
              </a:r>
              <a:endParaRPr lang="en-US" sz="1400" dirty="0">
                <a:solidFill>
                  <a:srgbClr val="7030A0"/>
                </a:solidFill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LIST1</a:t>
              </a:r>
              <a:r>
                <a:rPr lang="en-US" sz="1400" dirty="0" smtClean="0">
                  <a:latin typeface="Eras Light ITC" panose="020B0402030504020804" pitchFamily="34" charset="0"/>
                </a:rPr>
                <a:t>=“</a:t>
              </a:r>
              <a:r>
                <a:rPr lang="en-US" sz="14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%workdir%</a:t>
              </a:r>
              <a:r>
                <a:rPr lang="en-US" sz="1400" dirty="0" smtClean="0">
                  <a:latin typeface="Eras Light ITC" panose="020B0402030504020804" pitchFamily="34" charset="0"/>
                </a:rPr>
                <a:t>ROAD_LINK_ID.txt</a:t>
              </a:r>
              <a:r>
                <a:rPr lang="en-US" sz="1400" dirty="0">
                  <a:latin typeface="Eras Light ITC" panose="020B0402030504020804" pitchFamily="34" charset="0"/>
                </a:rPr>
                <a:t>"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LOG_F1</a:t>
              </a:r>
              <a:r>
                <a:rPr lang="en-US" sz="1400" dirty="0" smtClean="0">
                  <a:latin typeface="Eras Light ITC" panose="020B0402030504020804" pitchFamily="34" charset="0"/>
                </a:rPr>
                <a:t>=“</a:t>
              </a:r>
              <a:r>
                <a:rPr lang="en-US" sz="14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%workdir%</a:t>
              </a:r>
              <a:r>
                <a:rPr lang="en-US" sz="1400" dirty="0" smtClean="0">
                  <a:latin typeface="Eras Light ITC" panose="020B0402030504020804" pitchFamily="34" charset="0"/>
                </a:rPr>
                <a:t>RoadLinkRemove.log</a:t>
              </a:r>
              <a:r>
                <a:rPr lang="en-US" sz="1400" dirty="0">
                  <a:latin typeface="Eras Light ITC" panose="020B0402030504020804" pitchFamily="34" charset="0"/>
                </a:rPr>
                <a:t>"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pause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"\\marlin\tools\sindy\sindy-u\ObjectEraser\ObjectEraser.exe" --db1 </a:t>
              </a:r>
              <a:r>
                <a:rPr lang="en-US" sz="14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%DB%</a:t>
              </a:r>
              <a:r>
                <a:rPr lang="en-US" sz="1400" dirty="0">
                  <a:latin typeface="Eras Light ITC" panose="020B0402030504020804" pitchFamily="34" charset="0"/>
                </a:rPr>
                <a:t> --fc1 </a:t>
              </a:r>
              <a:r>
                <a:rPr lang="en-US" sz="14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%FC1%</a:t>
              </a:r>
              <a:r>
                <a:rPr lang="en-US" sz="1400" dirty="0">
                  <a:latin typeface="Eras Light ITC" panose="020B0402030504020804" pitchFamily="34" charset="0"/>
                </a:rPr>
                <a:t> --l </a:t>
              </a:r>
              <a:r>
                <a:rPr lang="en-US" sz="14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%LOG_F1%</a:t>
              </a:r>
              <a:r>
                <a:rPr lang="en-US" sz="1400" dirty="0">
                  <a:latin typeface="Eras Light ITC" panose="020B0402030504020804" pitchFamily="34" charset="0"/>
                </a:rPr>
                <a:t> --</a:t>
              </a:r>
              <a:r>
                <a:rPr lang="en-US" sz="1400" dirty="0" err="1">
                  <a:latin typeface="Eras Light ITC" panose="020B0402030504020804" pitchFamily="34" charset="0"/>
                </a:rPr>
                <a:t>oid</a:t>
              </a:r>
              <a:r>
                <a:rPr lang="en-US" sz="1400" dirty="0">
                  <a:latin typeface="Eras Light ITC" panose="020B0402030504020804" pitchFamily="34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%LIST1%</a:t>
              </a:r>
              <a:r>
                <a:rPr lang="en-US" sz="1400" dirty="0">
                  <a:latin typeface="Eras Light ITC" panose="020B0402030504020804" pitchFamily="34" charset="0"/>
                </a:rPr>
                <a:t> --del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pause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3482440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\\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marlin\tools\sindy\sindy-u\ObjectEraser\</a:t>
              </a:r>
              <a:r>
                <a:rPr lang="en-US" sz="1100" i="1" dirty="0">
                  <a:solidFill>
                    <a:srgbClr val="0070C0"/>
                  </a:solidFill>
                </a:rPr>
                <a:t>ObjectEraser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.bat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59837-7ECA-41AB-9AA7-C95B497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การบ้าน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258615-AA46-4FE2-8047-778D8992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683740" y="1362110"/>
            <a:ext cx="11112844" cy="5524589"/>
            <a:chOff x="1091391" y="3889020"/>
            <a:chExt cx="10035075" cy="552458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91392" y="4150630"/>
              <a:ext cx="10035074" cy="526297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Eras Light ITC" panose="020B0402030504020804" pitchFamily="34" charset="0"/>
                </a:rPr>
                <a:t>@echo </a:t>
              </a:r>
              <a:r>
                <a:rPr lang="en-US" sz="1400" dirty="0" smtClean="0">
                  <a:latin typeface="Eras Light ITC" panose="020B0402030504020804" pitchFamily="34" charset="0"/>
                </a:rPr>
                <a:t>off</a:t>
              </a:r>
            </a:p>
            <a:p>
              <a:r>
                <a:rPr lang="en-US" sz="1400" b="1" dirty="0">
                  <a:solidFill>
                    <a:srgbClr val="7030A0"/>
                  </a:solidFill>
                  <a:latin typeface="Eras Light ITC" panose="020B0402030504020804" pitchFamily="34" charset="0"/>
                </a:rPr>
                <a:t>cd </a:t>
              </a:r>
              <a:r>
                <a:rPr lang="en-US" sz="1400" b="1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%~dp0</a:t>
              </a:r>
            </a:p>
            <a:p>
              <a:r>
                <a:rPr lang="en-US" sz="1400" dirty="0" smtClean="0">
                  <a:latin typeface="Eras Light ITC" panose="020B0402030504020804" pitchFamily="34" charset="0"/>
                </a:rPr>
                <a:t>set </a:t>
              </a:r>
              <a:r>
                <a:rPr lang="en-US" sz="1400" dirty="0">
                  <a:latin typeface="Eras Light ITC" panose="020B0402030504020804" pitchFamily="34" charset="0"/>
                </a:rPr>
                <a:t>IMPORTDIR=\\MARLIN\source\</a:t>
              </a:r>
              <a:r>
                <a:rPr lang="en-US" sz="1400" dirty="0" err="1">
                  <a:latin typeface="Eras Light ITC" panose="020B0402030504020804" pitchFamily="34" charset="0"/>
                </a:rPr>
                <a:t>sgp</a:t>
              </a:r>
              <a:r>
                <a:rPr lang="en-US" sz="1400" dirty="0">
                  <a:latin typeface="Eras Light ITC" panose="020B0402030504020804" pitchFamily="34" charset="0"/>
                </a:rPr>
                <a:t>\</a:t>
              </a:r>
              <a:r>
                <a:rPr lang="en-US" sz="1400" dirty="0" err="1">
                  <a:latin typeface="Eras Light ITC" panose="020B0402030504020804" pitchFamily="34" charset="0"/>
                </a:rPr>
                <a:t>field_survey</a:t>
              </a:r>
              <a:r>
                <a:rPr lang="en-US" sz="1400" dirty="0">
                  <a:latin typeface="Eras Light ITC" panose="020B0402030504020804" pitchFamily="34" charset="0"/>
                </a:rPr>
                <a:t>\2017\00_survey_data</a:t>
              </a:r>
            </a:p>
            <a:p>
              <a:r>
                <a:rPr lang="en-US" sz="14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## exe file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BIN=bin\PgImportDriveLog.exe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## input file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FIELDLIST=</a:t>
              </a:r>
              <a:r>
                <a:rPr lang="en-US" sz="1400" dirty="0" err="1">
                  <a:latin typeface="Eras Light ITC" panose="020B0402030504020804" pitchFamily="34" charset="0"/>
                </a:rPr>
                <a:t>ini</a:t>
              </a:r>
              <a:r>
                <a:rPr lang="en-US" sz="1400" dirty="0">
                  <a:latin typeface="Eras Light ITC" panose="020B0402030504020804" pitchFamily="34" charset="0"/>
                </a:rPr>
                <a:t>\fieldlist.ini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## log folder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LOGDIR=log</a:t>
              </a:r>
              <a:r>
                <a:rPr lang="en-US" sz="1400" dirty="0" smtClean="0">
                  <a:latin typeface="Eras Light ITC" panose="020B0402030504020804" pitchFamily="34" charset="0"/>
                </a:rPr>
                <a:t>\</a:t>
              </a:r>
            </a:p>
            <a:p>
              <a:r>
                <a:rPr lang="en-US" sz="14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</a:t>
              </a:r>
              <a:r>
                <a:rPr lang="en-US" sz="14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## log file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ERRLOG=%LOGDIR%\err_log.log</a:t>
              </a:r>
            </a:p>
            <a:p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rem ## connection information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HOST=</a:t>
              </a:r>
              <a:r>
                <a:rPr lang="en-US" sz="1400" dirty="0" err="1">
                  <a:latin typeface="Eras Light ITC" panose="020B0402030504020804" pitchFamily="34" charset="0"/>
                </a:rPr>
                <a:t>sindympa</a:t>
              </a:r>
              <a:endParaRPr lang="en-US" sz="1400" dirty="0">
                <a:latin typeface="Eras Light ITC" panose="020B0402030504020804" pitchFamily="34" charset="0"/>
              </a:endParaRP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PORT=5432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DB=THA9999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USER=%DB%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PASS=%USER%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TABLE=%USER%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set SCHEMA=%USER%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%BIN% -h %HOST% -p %PORT% -d %DB% -u %USER% -w %PASS% -f %FIELDLIST% -t %TABLE% -s %SCHEMA% %IMPORTDIR% &gt;%ERRLOG%</a:t>
              </a:r>
            </a:p>
            <a:p>
              <a:r>
                <a:rPr lang="en-US" sz="1400" dirty="0">
                  <a:latin typeface="Eras Light ITC" panose="020B0402030504020804" pitchFamily="34" charset="0"/>
                </a:rPr>
                <a:t>pause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3482440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\\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marlin\tools\sindy\sindy-u\PgImportDriveLog\homework1.bat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09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2778</Words>
  <Application>Microsoft Office PowerPoint</Application>
  <PresentationFormat>Widescreen</PresentationFormat>
  <Paragraphs>615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Angsana New</vt:lpstr>
      <vt:lpstr>Arial</vt:lpstr>
      <vt:lpstr>Calibri</vt:lpstr>
      <vt:lpstr>Calibri Light</vt:lpstr>
      <vt:lpstr>Cordia New</vt:lpstr>
      <vt:lpstr>Eras Light ITC</vt:lpstr>
      <vt:lpstr>Wingdings</vt:lpstr>
      <vt:lpstr>Office Theme</vt:lpstr>
      <vt:lpstr>Batch Lesson 3</vt:lpstr>
      <vt:lpstr>1. ทบทวนบทเรียนสัปดาห์ก่อน</vt:lpstr>
      <vt:lpstr>วิธีการสร้างตัวแปร</vt:lpstr>
      <vt:lpstr>ตัวแปรในรูปแบบอื่น</vt:lpstr>
      <vt:lpstr>โปรแกรมมิ่ง : เลข</vt:lpstr>
      <vt:lpstr>SPECIAL QUESTION FOR GAO-SAN</vt:lpstr>
      <vt:lpstr>เฉลยคำตอบ</vt:lpstr>
      <vt:lpstr>การบ้าน 1</vt:lpstr>
      <vt:lpstr>การบ้าน 2</vt:lpstr>
      <vt:lpstr>การบ้าน 2</vt:lpstr>
      <vt:lpstr>2. If/Else, For</vt:lpstr>
      <vt:lpstr>If/Else</vt:lpstr>
      <vt:lpstr>If/Else</vt:lpstr>
      <vt:lpstr>If/Else syntax</vt:lpstr>
      <vt:lpstr>If/Else : Math</vt:lpstr>
      <vt:lpstr>If/Else : Math</vt:lpstr>
      <vt:lpstr>If/Else : Math</vt:lpstr>
      <vt:lpstr>If/Else : String</vt:lpstr>
      <vt:lpstr>If/Else : input</vt:lpstr>
      <vt:lpstr>If /i</vt:lpstr>
      <vt:lpstr>If defined</vt:lpstr>
      <vt:lpstr>If exist</vt:lpstr>
      <vt:lpstr>If NOT</vt:lpstr>
      <vt:lpstr>If/Else : Real Usage</vt:lpstr>
      <vt:lpstr>FOR</vt:lpstr>
      <vt:lpstr>FOR </vt:lpstr>
      <vt:lpstr>FOR Syntax</vt:lpstr>
      <vt:lpstr>FOR /F /L</vt:lpstr>
      <vt:lpstr>FOR /L </vt:lpstr>
      <vt:lpstr>FOR /L </vt:lpstr>
      <vt:lpstr>FOR /F </vt:lpstr>
      <vt:lpstr>FOR /F </vt:lpstr>
      <vt:lpstr>FOR /F </vt:lpstr>
      <vt:lpstr>FOR /F </vt:lpstr>
      <vt:lpstr>FOR /F </vt:lpstr>
      <vt:lpstr>Homework 1 </vt:lpstr>
      <vt:lpstr>Homework 2 </vt:lpstr>
      <vt:lpstr>Homework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Lesson 3</dc:title>
  <dc:creator>punnatorn sereeyotin</dc:creator>
  <cp:lastModifiedBy>punnatorn sereeyotin</cp:lastModifiedBy>
  <cp:revision>80</cp:revision>
  <cp:lastPrinted>2018-03-30T05:03:00Z</cp:lastPrinted>
  <dcterms:created xsi:type="dcterms:W3CDTF">2018-02-05T08:45:37Z</dcterms:created>
  <dcterms:modified xsi:type="dcterms:W3CDTF">2018-03-30T05:33:07Z</dcterms:modified>
</cp:coreProperties>
</file>