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59" r:id="rId4"/>
    <p:sldId id="283" r:id="rId5"/>
    <p:sldId id="258" r:id="rId6"/>
    <p:sldId id="284" r:id="rId7"/>
    <p:sldId id="285" r:id="rId8"/>
    <p:sldId id="260" r:id="rId9"/>
    <p:sldId id="261" r:id="rId10"/>
    <p:sldId id="270" r:id="rId11"/>
    <p:sldId id="263" r:id="rId12"/>
    <p:sldId id="265" r:id="rId13"/>
    <p:sldId id="266" r:id="rId14"/>
    <p:sldId id="269" r:id="rId15"/>
    <p:sldId id="271" r:id="rId16"/>
    <p:sldId id="286" r:id="rId17"/>
    <p:sldId id="272" r:id="rId18"/>
    <p:sldId id="273" r:id="rId19"/>
    <p:sldId id="288" r:id="rId20"/>
    <p:sldId id="274" r:id="rId21"/>
    <p:sldId id="275" r:id="rId22"/>
    <p:sldId id="287" r:id="rId23"/>
    <p:sldId id="276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2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469B-4DB4-4DA8-B656-CC1EB97B7DE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00BA-BEBF-4037-8B0A-81B28933E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6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Lesson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If/Else,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2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th-TH" dirty="0" smtClean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เป็น</a:t>
            </a:r>
            <a:r>
              <a:rPr lang="en-US" dirty="0" smtClean="0">
                <a:solidFill>
                  <a:srgbClr val="0070C0"/>
                </a:solidFill>
              </a:rPr>
              <a:t> option </a:t>
            </a:r>
            <a:r>
              <a:rPr lang="th-TH" dirty="0" smtClean="0">
                <a:solidFill>
                  <a:srgbClr val="0070C0"/>
                </a:solidFill>
              </a:rPr>
              <a:t>หนึ่งเดียวของ</a:t>
            </a:r>
            <a:r>
              <a:rPr lang="en-US" dirty="0" smtClean="0">
                <a:solidFill>
                  <a:srgbClr val="0070C0"/>
                </a:solidFill>
              </a:rPr>
              <a:t> If </a:t>
            </a:r>
            <a:r>
              <a:rPr lang="th-TH" dirty="0" smtClean="0">
                <a:solidFill>
                  <a:srgbClr val="0070C0"/>
                </a:solidFill>
              </a:rPr>
              <a:t>ที่ใช้วัดค่าสตริงแบบไม่สนใจกรณีตัวอักษรใหญ่-เล็ก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ถึงแม้ว่า</a:t>
            </a:r>
            <a:r>
              <a:rPr lang="en-US" sz="2400" dirty="0" smtClean="0">
                <a:solidFill>
                  <a:srgbClr val="0070C0"/>
                </a:solidFill>
              </a:rPr>
              <a:t> if </a:t>
            </a:r>
            <a:r>
              <a:rPr lang="th-TH" sz="2400" dirty="0" smtClean="0">
                <a:solidFill>
                  <a:srgbClr val="0070C0"/>
                </a:solidFill>
              </a:rPr>
              <a:t>แรกจะมีการสะกดที่ตรงกัน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แต่เนื่องจากว่าตัวอักษร</a:t>
            </a:r>
            <a:r>
              <a:rPr lang="en-US" sz="2400" dirty="0" smtClean="0">
                <a:solidFill>
                  <a:srgbClr val="0070C0"/>
                </a:solidFill>
              </a:rPr>
              <a:t> H </a:t>
            </a:r>
            <a:r>
              <a:rPr lang="th-TH" sz="2400" dirty="0" smtClean="0">
                <a:solidFill>
                  <a:srgbClr val="0070C0"/>
                </a:solidFill>
              </a:rPr>
              <a:t>และ </a:t>
            </a:r>
            <a:r>
              <a:rPr lang="en-US" sz="2400" dirty="0" smtClean="0">
                <a:solidFill>
                  <a:srgbClr val="0070C0"/>
                </a:solidFill>
              </a:rPr>
              <a:t>W </a:t>
            </a:r>
            <a:r>
              <a:rPr lang="th-TH" sz="2400" dirty="0" smtClean="0">
                <a:solidFill>
                  <a:srgbClr val="0070C0"/>
                </a:solidFill>
              </a:rPr>
              <a:t>มีความใหญ่เล็กไม่เหมือนกันจึงไม่ผ่านการวัดค่า แต่ในกรณีที่ 2 เราใส่</a:t>
            </a:r>
            <a:r>
              <a:rPr lang="en-US" sz="2400" dirty="0" smtClean="0">
                <a:solidFill>
                  <a:srgbClr val="0070C0"/>
                </a:solidFill>
              </a:rPr>
              <a:t> option /</a:t>
            </a:r>
            <a:r>
              <a:rPr lang="en-US" sz="2400" dirty="0" err="1" smtClean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เพื่อวัดค่าสตริงแบบไม่สนใจตัวอักษรใหญ่-เล็ก โปรแกรมจึงพิมพ์ค่า </a:t>
            </a:r>
            <a:endParaRPr lang="en-US" sz="2400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found by second </a:t>
            </a: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if</a:t>
            </a:r>
            <a:r>
              <a:rPr lang="th-TH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ออกมาในตอนจบ</a:t>
            </a:r>
            <a:endParaRPr lang="en-US" sz="1600" dirty="0">
              <a:solidFill>
                <a:prstClr val="black"/>
              </a:solidFill>
              <a:latin typeface="Eras Light ITC" panose="020B0402030504020804" pitchFamily="34" charset="0"/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385311"/>
            <a:ext cx="10035074" cy="2323713"/>
            <a:chOff x="1078463" y="3889020"/>
            <a:chExt cx="10035074" cy="2323713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2062103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=Hello, World!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"%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 smtClean="0">
                  <a:latin typeface="Eras Light ITC" panose="020B0402030504020804" pitchFamily="34" charset="0"/>
                </a:rPr>
                <a:t>%"==“hello</a:t>
              </a:r>
              <a:r>
                <a:rPr lang="en-US" sz="1600" dirty="0">
                  <a:latin typeface="Eras Light ITC" panose="020B0402030504020804" pitchFamily="34" charset="0"/>
                </a:rPr>
                <a:t>, </a:t>
              </a:r>
              <a:r>
                <a:rPr lang="en-US" sz="1600" dirty="0" smtClean="0">
                  <a:latin typeface="Eras Light ITC" panose="020B0402030504020804" pitchFamily="34" charset="0"/>
                </a:rPr>
                <a:t>world</a:t>
              </a:r>
              <a:r>
                <a:rPr lang="en-US" sz="1600" dirty="0">
                  <a:latin typeface="Eras Light ITC" panose="020B0402030504020804" pitchFamily="34" charset="0"/>
                </a:rPr>
                <a:t>!"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 ECHO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found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smtClean="0">
                  <a:latin typeface="Eras Light ITC" panose="020B0402030504020804" pitchFamily="34" charset="0"/>
                </a:rPr>
                <a:t>by first if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/I </a:t>
              </a:r>
              <a:r>
                <a:rPr lang="en-US" sz="1600" dirty="0">
                  <a:latin typeface="Eras Light ITC" panose="020B0402030504020804" pitchFamily="34" charset="0"/>
                </a:rPr>
                <a:t>"%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%"=="hello, world!"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 ECHO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found by second if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556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th-TH" dirty="0" smtClean="0"/>
              <a:t> </a:t>
            </a:r>
            <a:r>
              <a:rPr lang="en-US" dirty="0" smtClean="0"/>
              <a:t>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เป็น</a:t>
            </a:r>
            <a:r>
              <a:rPr lang="en-US" dirty="0" smtClean="0">
                <a:solidFill>
                  <a:srgbClr val="0070C0"/>
                </a:solidFill>
              </a:rPr>
              <a:t> option </a:t>
            </a:r>
            <a:r>
              <a:rPr lang="th-TH" dirty="0" smtClean="0">
                <a:solidFill>
                  <a:srgbClr val="0070C0"/>
                </a:solidFill>
              </a:rPr>
              <a:t>สำหรับวัดค่าตัวแปร เพื่อหาว่าตัวแปรได้ถูกสร้างและตั้งค่าไว้แล้วหรือไม่</a:t>
            </a: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>
                <a:solidFill>
                  <a:srgbClr val="0070C0"/>
                </a:solidFill>
              </a:rPr>
              <a:t>ตัวอย่างนี้</a:t>
            </a:r>
            <a:r>
              <a:rPr lang="th-TH" sz="2400" dirty="0" smtClean="0">
                <a:solidFill>
                  <a:srgbClr val="0070C0"/>
                </a:solidFill>
              </a:rPr>
              <a:t>จะตรวจสอบว่าตัวแปร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latin typeface="Eras Light ITC" panose="020B0402030504020804" pitchFamily="34" charset="0"/>
              </a:rPr>
              <a:t>str1 </a:t>
            </a:r>
            <a:r>
              <a:rPr lang="th-TH" sz="2400" dirty="0" smtClean="0">
                <a:solidFill>
                  <a:srgbClr val="0070C0"/>
                </a:solidFill>
              </a:rPr>
              <a:t>ได้ถูกสร้างและตั้งค่าแล้ว</a:t>
            </a:r>
            <a:r>
              <a:rPr lang="th-TH" sz="2400" dirty="0">
                <a:solidFill>
                  <a:srgbClr val="0070C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จึงพิมพ์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"Variable str1 is </a:t>
            </a: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defined“</a:t>
            </a:r>
            <a:r>
              <a:rPr lang="th-TH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ออกทางหน้าต่างคำสั่ง</a:t>
            </a: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แต่ </a:t>
            </a:r>
            <a:r>
              <a:rPr lang="en-US" sz="2400" dirty="0">
                <a:latin typeface="Eras Light ITC" panose="020B0402030504020804" pitchFamily="34" charset="0"/>
              </a:rPr>
              <a:t>str3 </a:t>
            </a:r>
            <a:r>
              <a:rPr lang="th-TH" sz="2400" dirty="0" smtClean="0">
                <a:solidFill>
                  <a:srgbClr val="0070C0"/>
                </a:solidFill>
              </a:rPr>
              <a:t>ยังไม่ถูกสร้างขึ้นมา จึงเลือกคำสั่ง</a:t>
            </a:r>
            <a:r>
              <a:rPr lang="en-US" sz="2400" dirty="0" smtClean="0">
                <a:solidFill>
                  <a:srgbClr val="0070C0"/>
                </a:solidFill>
              </a:rPr>
              <a:t> else </a:t>
            </a:r>
            <a:r>
              <a:rPr lang="th-TH" sz="2400" dirty="0" smtClean="0">
                <a:solidFill>
                  <a:srgbClr val="0070C0"/>
                </a:solidFill>
              </a:rPr>
              <a:t>แทนและพิมพ์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"Variable str3 is not defined</a:t>
            </a: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"</a:t>
            </a:r>
            <a:endParaRPr lang="th-TH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286458"/>
            <a:ext cx="10035074" cy="1831270"/>
            <a:chOff x="1078463" y="3889020"/>
            <a:chExt cx="10035074" cy="1831270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56966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 smtClean="0">
                  <a:latin typeface="Eras Light ITC" panose="020B0402030504020804" pitchFamily="34" charset="0"/>
                </a:rPr>
                <a:t> str1 echo "Variable str1 is defined"</a:t>
              </a:r>
            </a:p>
            <a:p>
              <a:endParaRPr lang="en-US" sz="1600" dirty="0" smtClean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 smtClean="0">
                  <a:latin typeface="Eras Light ITC" panose="020B0402030504020804" pitchFamily="34" charset="0"/>
                </a:rPr>
                <a:t> str3 (echo "Variable str3 is defined") else (echo "Variable str3 is not defined")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23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th-TH" dirty="0" smtClean="0"/>
              <a:t> </a:t>
            </a:r>
            <a:r>
              <a:rPr lang="en-US" dirty="0" smtClean="0"/>
              <a:t>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>
                <a:solidFill>
                  <a:srgbClr val="0070C0"/>
                </a:solidFill>
              </a:rPr>
              <a:t>สำหรับวัด</a:t>
            </a:r>
            <a:r>
              <a:rPr lang="th-TH" dirty="0" smtClean="0">
                <a:solidFill>
                  <a:srgbClr val="0070C0"/>
                </a:solidFill>
              </a:rPr>
              <a:t>ค่าไฟล์หรือโฟลเดอร์ </a:t>
            </a:r>
            <a:r>
              <a:rPr lang="th-TH" dirty="0">
                <a:solidFill>
                  <a:srgbClr val="0070C0"/>
                </a:solidFill>
              </a:rPr>
              <a:t>เพื่อ</a:t>
            </a:r>
            <a:r>
              <a:rPr lang="th-TH" dirty="0" smtClean="0">
                <a:solidFill>
                  <a:srgbClr val="0070C0"/>
                </a:solidFill>
              </a:rPr>
              <a:t>หาว่าไฟล์หรือโฟลเดอร์นั้นมีอยู่จริงหรือไม่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สมมุติว่าเรามีไฟล์</a:t>
            </a:r>
            <a:r>
              <a:rPr lang="en-US" sz="2400" dirty="0" smtClean="0">
                <a:solidFill>
                  <a:srgbClr val="0070C0"/>
                </a:solidFill>
              </a:rPr>
              <a:t> C:\set2.txt </a:t>
            </a:r>
            <a:r>
              <a:rPr lang="th-TH" sz="2400" dirty="0" smtClean="0">
                <a:solidFill>
                  <a:srgbClr val="0070C0"/>
                </a:solidFill>
              </a:rPr>
              <a:t>แต่ไม่มีโฟลเดอร์ </a:t>
            </a:r>
            <a:r>
              <a:rPr lang="en-US" sz="2400" dirty="0" smtClean="0">
                <a:solidFill>
                  <a:srgbClr val="0070C0"/>
                </a:solidFill>
              </a:rPr>
              <a:t>C:\abc</a:t>
            </a:r>
            <a:endParaRPr lang="th-TH" sz="2400" dirty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เมื่อเรารันไฟล์</a:t>
            </a:r>
            <a:r>
              <a:rPr lang="en-US" sz="2400" dirty="0" smtClean="0">
                <a:solidFill>
                  <a:srgbClr val="0070C0"/>
                </a:solidFill>
              </a:rPr>
              <a:t> Batch </a:t>
            </a:r>
            <a:r>
              <a:rPr lang="th-TH" sz="2400" dirty="0" smtClean="0">
                <a:solidFill>
                  <a:srgbClr val="0070C0"/>
                </a:solidFill>
              </a:rPr>
              <a:t>นี้โปรแกรมจะพิมพ์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"File exists" </a:t>
            </a:r>
            <a:r>
              <a:rPr lang="th-TH" sz="2400" dirty="0" smtClean="0">
                <a:solidFill>
                  <a:srgbClr val="0070C0"/>
                </a:solidFill>
              </a:rPr>
              <a:t> และ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"Folder does not exist</a:t>
            </a:r>
            <a:r>
              <a:rPr lang="en-US" sz="1600" dirty="0" smtClean="0">
                <a:solidFill>
                  <a:prstClr val="black"/>
                </a:solidFill>
                <a:latin typeface="Eras Light ITC" panose="020B0402030504020804" pitchFamily="34" charset="0"/>
              </a:rPr>
              <a:t>"</a:t>
            </a:r>
            <a:endParaRPr lang="th-TH" sz="2400" dirty="0" smtClean="0">
              <a:solidFill>
                <a:srgbClr val="0070C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จะเห็นได้ว่า</a:t>
            </a:r>
            <a:r>
              <a:rPr lang="en-US" sz="2400" dirty="0" smtClean="0">
                <a:solidFill>
                  <a:srgbClr val="0070C0"/>
                </a:solidFill>
              </a:rPr>
              <a:t> exist </a:t>
            </a:r>
            <a:r>
              <a:rPr lang="th-TH" sz="2400" dirty="0" smtClean="0">
                <a:solidFill>
                  <a:srgbClr val="0070C0"/>
                </a:solidFill>
              </a:rPr>
              <a:t>มีการทำงานเหมือนกัน</a:t>
            </a:r>
            <a:r>
              <a:rPr lang="en-US" sz="2400" dirty="0" smtClean="0">
                <a:solidFill>
                  <a:srgbClr val="0070C0"/>
                </a:solidFill>
              </a:rPr>
              <a:t> define </a:t>
            </a:r>
            <a:r>
              <a:rPr lang="th-TH" sz="2400" dirty="0" smtClean="0">
                <a:solidFill>
                  <a:srgbClr val="0070C0"/>
                </a:solidFill>
              </a:rPr>
              <a:t>แต่ต่างกันแค่ชนิดของข้อมูลที่ทำด้วยเท่านั้น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37707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</a:t>
              </a:r>
              <a:r>
                <a:rPr lang="en-US" sz="1600" dirty="0" smtClean="0">
                  <a:latin typeface="Eras Light ITC" panose="020B0402030504020804" pitchFamily="34" charset="0"/>
                </a:rPr>
                <a:t> C:\set2.txt echo "File exists"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</a:t>
              </a:r>
              <a:r>
                <a:rPr lang="en-US" sz="1600" dirty="0" smtClean="0">
                  <a:latin typeface="Eras Light ITC" panose="020B0402030504020804" pitchFamily="34" charset="0"/>
                </a:rPr>
                <a:t> C:\abc (echo "Folder exists") else (echo "Folder does not exist")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79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เป็น</a:t>
            </a:r>
            <a:r>
              <a:rPr lang="en-US" dirty="0">
                <a:solidFill>
                  <a:srgbClr val="0070C0"/>
                </a:solidFill>
              </a:rPr>
              <a:t> option </a:t>
            </a:r>
            <a:r>
              <a:rPr lang="th-TH" dirty="0" smtClean="0">
                <a:solidFill>
                  <a:srgbClr val="0070C0"/>
                </a:solidFill>
              </a:rPr>
              <a:t>ที่กลับผลลัพธ์จากจริงเป็นเท็จ จากเท็จเป็นจริง สามารถใช้ร่วมกับ</a:t>
            </a:r>
            <a:r>
              <a:rPr lang="en-US" dirty="0" smtClean="0">
                <a:solidFill>
                  <a:srgbClr val="0070C0"/>
                </a:solidFill>
              </a:rPr>
              <a:t> define </a:t>
            </a:r>
            <a:r>
              <a:rPr lang="th-TH" dirty="0" smtClean="0">
                <a:solidFill>
                  <a:srgbClr val="0070C0"/>
                </a:solidFill>
              </a:rPr>
              <a:t>และ</a:t>
            </a:r>
            <a:r>
              <a:rPr lang="en-US" dirty="0" smtClean="0">
                <a:solidFill>
                  <a:srgbClr val="0070C0"/>
                </a:solidFill>
              </a:rPr>
              <a:t> exist </a:t>
            </a:r>
            <a:r>
              <a:rPr lang="th-TH" dirty="0" smtClean="0">
                <a:solidFill>
                  <a:srgbClr val="0070C0"/>
                </a:solidFill>
              </a:rPr>
              <a:t>ได้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เราสามารถลดจำนวนคำสั่ง</a:t>
            </a:r>
            <a:r>
              <a:rPr lang="en-US" sz="2400" dirty="0" smtClean="0">
                <a:solidFill>
                  <a:srgbClr val="0070C0"/>
                </a:solidFill>
              </a:rPr>
              <a:t> if/else</a:t>
            </a:r>
            <a:r>
              <a:rPr lang="th-TH" sz="2400" dirty="0" smtClean="0">
                <a:solidFill>
                  <a:srgbClr val="0070C0"/>
                </a:solidFill>
              </a:rPr>
              <a:t> ได้เพียงแค่ใส่ </a:t>
            </a:r>
            <a:r>
              <a:rPr lang="en-US" sz="2400" dirty="0" smtClean="0">
                <a:solidFill>
                  <a:srgbClr val="0070C0"/>
                </a:solidFill>
              </a:rPr>
              <a:t>not </a:t>
            </a:r>
            <a:r>
              <a:rPr lang="th-TH" sz="2400" dirty="0" smtClean="0">
                <a:solidFill>
                  <a:srgbClr val="0070C0"/>
                </a:solidFill>
              </a:rPr>
              <a:t>เพื่อทำคำสั่งที่ต้องการ</a:t>
            </a: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02849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defined</a:t>
              </a:r>
              <a:r>
                <a:rPr lang="en-US" sz="1600" dirty="0">
                  <a:latin typeface="Eras Light ITC" panose="020B0402030504020804" pitchFamily="34" charset="0"/>
                </a:rPr>
                <a:t> str1 echo "Variable str1 is defined</a:t>
              </a:r>
              <a:r>
                <a:rPr lang="en-US" sz="1600" dirty="0" smtClean="0">
                  <a:latin typeface="Eras Light ITC" panose="020B0402030504020804" pitchFamily="34" charset="0"/>
                </a:rPr>
                <a:t>"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not defined </a:t>
              </a:r>
              <a:r>
                <a:rPr lang="en-US" sz="1600" dirty="0">
                  <a:latin typeface="Eras Light ITC" panose="020B0402030504020804" pitchFamily="34" charset="0"/>
                </a:rPr>
                <a:t>str3 </a:t>
              </a:r>
              <a:r>
                <a:rPr lang="en-US" sz="1600" dirty="0" smtClean="0">
                  <a:latin typeface="Eras Light ITC" panose="020B0402030504020804" pitchFamily="34" charset="0"/>
                </a:rPr>
                <a:t>echo </a:t>
              </a:r>
              <a:r>
                <a:rPr lang="en-US" sz="1600" dirty="0">
                  <a:latin typeface="Eras Light ITC" panose="020B0402030504020804" pitchFamily="34" charset="0"/>
                </a:rPr>
                <a:t>"Variable str3 </a:t>
              </a:r>
              <a:r>
                <a:rPr lang="en-US" sz="1600" dirty="0" smtClean="0">
                  <a:latin typeface="Eras Light ITC" panose="020B0402030504020804" pitchFamily="34" charset="0"/>
                </a:rPr>
                <a:t>is no</a:t>
              </a:r>
              <a:r>
                <a:rPr lang="en-US" sz="1600" dirty="0">
                  <a:latin typeface="Eras Light ITC" panose="020B0402030504020804" pitchFamily="34" charset="0"/>
                </a:rPr>
                <a:t>t</a:t>
              </a:r>
              <a:r>
                <a:rPr lang="en-US" sz="1600" dirty="0" smtClean="0">
                  <a:latin typeface="Eras Light ITC" panose="020B0402030504020804" pitchFamily="34" charset="0"/>
                </a:rPr>
                <a:t> defined”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" y="4137694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exist </a:t>
              </a:r>
              <a:r>
                <a:rPr lang="en-US" sz="1600" dirty="0" smtClean="0">
                  <a:latin typeface="Eras Light ITC" panose="020B0402030504020804" pitchFamily="34" charset="0"/>
                </a:rPr>
                <a:t>C:\set2.txt echo "File exists"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NOT exist </a:t>
              </a:r>
              <a:r>
                <a:rPr lang="en-US" sz="1600" dirty="0">
                  <a:latin typeface="Eras Light ITC" panose="020B0402030504020804" pitchFamily="34" charset="0"/>
                </a:rPr>
                <a:t>C:\abc echo "Folder does not exist"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62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(Nested) If/Else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ในบางกรณีเราต้องการตรวจสอบค่าตั้งแต่ 2 ค่าขึ้นไปเพื่อให้ผ่านเงื่อนไขการทำงาน เราสามารถ</a:t>
            </a:r>
            <a:r>
              <a:rPr lang="en-US" dirty="0" smtClean="0">
                <a:solidFill>
                  <a:srgbClr val="0070C0"/>
                </a:solidFill>
              </a:rPr>
              <a:t> if </a:t>
            </a:r>
            <a:r>
              <a:rPr lang="th-TH" dirty="0" smtClean="0">
                <a:solidFill>
                  <a:srgbClr val="0070C0"/>
                </a:solidFill>
              </a:rPr>
              <a:t>ซ้อนกันได้จนกว่าจะได้ผลที่พอใจ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lv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จะในตัวอย่างเบื้องต้นเราทำการวัดค่า</a:t>
            </a:r>
            <a:r>
              <a:rPr lang="en-US" sz="2400" dirty="0" smtClean="0">
                <a:solidFill>
                  <a:srgbClr val="0070C0"/>
                </a:solidFill>
              </a:rPr>
              <a:t> a </a:t>
            </a:r>
            <a:r>
              <a:rPr lang="th-TH" sz="2400" dirty="0" smtClean="0">
                <a:solidFill>
                  <a:srgbClr val="0070C0"/>
                </a:solidFill>
              </a:rPr>
              <a:t>และ</a:t>
            </a:r>
            <a:r>
              <a:rPr lang="en-US" sz="2400" dirty="0" smtClean="0">
                <a:solidFill>
                  <a:srgbClr val="0070C0"/>
                </a:solidFill>
              </a:rPr>
              <a:t> b </a:t>
            </a:r>
            <a:r>
              <a:rPr lang="th-TH" sz="2400" dirty="0" smtClean="0">
                <a:solidFill>
                  <a:srgbClr val="0070C0"/>
                </a:solidFill>
              </a:rPr>
              <a:t>ว่ามีค่าตรงกับ 5 และ 10 ตามลำดับหรือไม่ หากมีค่าใดค่าหนึ่งไม่ตรงก็ถือว่าไม่ผ่านการตรวจโดย</a:t>
            </a:r>
            <a:r>
              <a:rPr lang="en-US" sz="2400" dirty="0" smtClean="0">
                <a:solidFill>
                  <a:srgbClr val="0070C0"/>
                </a:solidFill>
              </a:rPr>
              <a:t> if</a:t>
            </a: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665399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@echo off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a=5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/A b=10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%a%==5 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if %b%==10 </a:t>
              </a:r>
              <a:r>
                <a:rPr lang="en-US" sz="1600" dirty="0">
                  <a:latin typeface="Eras Light ITC" panose="020B0402030504020804" pitchFamily="34" charset="0"/>
                </a:rPr>
                <a:t>echo "The value of the variables are correct"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23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ในกรณีที่เราต้องการเพียงแค่กรณีเดียวผ่านจากหลาย ๆ กรณีในการตัดสินใจให้โปรแกรมรันคำสั่งใด ๆ เราสามารถตั้งตัวแปรตัวหนึ่งเพื่อตรวจสอบว่ามีกรณีใดผ่านแล้วหรือไม่ 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ในตัวอย่างข้างบนเราสร้างตัวแปร</a:t>
            </a:r>
            <a:r>
              <a:rPr lang="en-US" sz="2400" dirty="0" smtClean="0">
                <a:solidFill>
                  <a:srgbClr val="0070C0"/>
                </a:solidFill>
              </a:rPr>
              <a:t> _</a:t>
            </a:r>
            <a:r>
              <a:rPr lang="en-US" sz="2400" dirty="0" err="1" smtClean="0">
                <a:solidFill>
                  <a:srgbClr val="0070C0"/>
                </a:solidFill>
              </a:rPr>
              <a:t>tempvar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เพื่อเก็บผลการตรวจในทุกกรณี หากมีกรณีใด ๆ ผ่านก็จะตั้งค่า</a:t>
            </a:r>
            <a:r>
              <a:rPr lang="en-US" sz="2400" dirty="0" smtClean="0">
                <a:solidFill>
                  <a:srgbClr val="0070C0"/>
                </a:solidFill>
              </a:rPr>
              <a:t> _</a:t>
            </a:r>
            <a:r>
              <a:rPr lang="en-US" sz="2400" dirty="0" err="1" smtClean="0">
                <a:solidFill>
                  <a:srgbClr val="0070C0"/>
                </a:solidFill>
              </a:rPr>
              <a:t>tempvar</a:t>
            </a:r>
            <a:r>
              <a:rPr lang="en-US" sz="2400" dirty="0" smtClean="0">
                <a:solidFill>
                  <a:srgbClr val="0070C0"/>
                </a:solidFill>
              </a:rPr>
              <a:t> = 1 </a:t>
            </a:r>
            <a:r>
              <a:rPr lang="th-TH" sz="2400" dirty="0" smtClean="0">
                <a:solidFill>
                  <a:srgbClr val="0070C0"/>
                </a:solidFill>
              </a:rPr>
              <a:t>และส่งผลให้</a:t>
            </a:r>
            <a:r>
              <a:rPr lang="en-US" sz="2400" dirty="0" smtClean="0">
                <a:solidFill>
                  <a:srgbClr val="0070C0"/>
                </a:solidFill>
              </a:rPr>
              <a:t> if </a:t>
            </a:r>
            <a:r>
              <a:rPr lang="th-TH" sz="2400" dirty="0" smtClean="0">
                <a:solidFill>
                  <a:srgbClr val="0070C0"/>
                </a:solidFill>
              </a:rPr>
              <a:t>สุดท้ายพิมพ์ </a:t>
            </a:r>
            <a:r>
              <a:rPr lang="en-US" sz="1600" dirty="0">
                <a:solidFill>
                  <a:prstClr val="black"/>
                </a:solidFill>
                <a:latin typeface="Eras Light ITC" panose="020B0402030504020804" pitchFamily="34" charset="0"/>
              </a:rPr>
              <a:t>at least 1 of 2 case pass the checking!</a:t>
            </a:r>
          </a:p>
          <a:p>
            <a:pPr marL="0" lvl="0" indent="0">
              <a:buNone/>
            </a:pPr>
            <a:endParaRPr lang="th-TH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662466"/>
            <a:ext cx="10035074" cy="1338828"/>
            <a:chOff x="1078463" y="3889020"/>
            <a:chExt cx="10035074" cy="1338828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077218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"_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="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1</a:t>
              </a:r>
              <a:r>
                <a:rPr lang="en-US" sz="1600" dirty="0" smtClean="0">
                  <a:latin typeface="Eras Light ITC" panose="020B0402030504020804" pitchFamily="34" charset="0"/>
                </a:rPr>
                <a:t>==2 </a:t>
              </a:r>
              <a:r>
                <a:rPr lang="en-US" sz="1600" dirty="0">
                  <a:latin typeface="Eras Light ITC" panose="020B0402030504020804" pitchFamily="34" charset="0"/>
                </a:rPr>
                <a:t>Set _</a:t>
              </a:r>
              <a:r>
                <a:rPr lang="en-US" sz="1600" dirty="0" err="1"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latin typeface="Eras Light ITC" panose="020B0402030504020804" pitchFamily="34" charset="0"/>
                </a:rPr>
                <a:t>=1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latin typeface="Eras Light ITC" panose="020B0402030504020804" pitchFamily="34" charset="0"/>
                </a:rPr>
                <a:t>2==2 </a:t>
              </a:r>
              <a:r>
                <a:rPr lang="en-US" sz="1600" dirty="0">
                  <a:latin typeface="Eras Light ITC" panose="020B0402030504020804" pitchFamily="34" charset="0"/>
                </a:rPr>
                <a:t>Set _</a:t>
              </a:r>
              <a:r>
                <a:rPr lang="en-US" sz="1600" dirty="0" err="1"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latin typeface="Eras Light ITC" panose="020B0402030504020804" pitchFamily="34" charset="0"/>
                </a:rPr>
                <a:t>=1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%_</a:t>
              </a:r>
              <a:r>
                <a:rPr lang="en-US" sz="1600" dirty="0" err="1">
                  <a:solidFill>
                    <a:srgbClr val="FF0000"/>
                  </a:solidFill>
                  <a:latin typeface="Eras Light ITC" panose="020B0402030504020804" pitchFamily="34" charset="0"/>
                </a:rPr>
                <a:t>tempvar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EQU 1 </a:t>
              </a:r>
              <a:r>
                <a:rPr lang="en-US" sz="1600" dirty="0" smtClean="0">
                  <a:latin typeface="Eras Light ITC" panose="020B0402030504020804" pitchFamily="34" charset="0"/>
                </a:rPr>
                <a:t>echo at least 1 of 2 case pass the checking!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76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r>
              <a:rPr lang="en-US" dirty="0"/>
              <a:t> </a:t>
            </a:r>
            <a:r>
              <a:rPr lang="en-US" dirty="0" smtClean="0"/>
              <a:t>: Real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12560" y="1538404"/>
            <a:ext cx="10035074" cy="4539704"/>
            <a:chOff x="1078463" y="3889020"/>
            <a:chExt cx="10035074" cy="453970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427809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"%MODE%" == "REF"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INPUTLIST=%COMMONDIR%\REF_tables.txt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if "%MODE%" == "TOP"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if "%3" == "MGR"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INPUTLIST=%COMMONDIR%\TOP_tables_MGR.txt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INPUTLIST=%COMMONDIR%\TOP_tables.txt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if "%MODE%" == "COM"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if "%3" == "MGR"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INPUTLIST=%COMMONDIR%\COM_tables_MGR.txt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INPUTLIST=%COMMONDIR%\COM_tables.txt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)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 INPUTLIST=%COMMONDIR%\MAIN_tables.txt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Real </a:t>
              </a:r>
              <a:r>
                <a:rPr lang="en-US" sz="1100" i="1" dirty="0">
                  <a:solidFill>
                    <a:srgbClr val="0070C0"/>
                  </a:solidFill>
                </a:rPr>
                <a:t>Batch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line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03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ถ้าหากเราต้องการ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dirty="0" smtClean="0">
                <a:solidFill>
                  <a:srgbClr val="0070C0"/>
                </a:solidFill>
              </a:rPr>
              <a:t>อ่านทุกบรรทัดของไฟล์ข้อมูลและพิมพ์หรือนำไปใช้ต่อ </a:t>
            </a:r>
            <a:r>
              <a:rPr lang="en-US" dirty="0" smtClean="0">
                <a:solidFill>
                  <a:srgbClr val="0070C0"/>
                </a:solidFill>
              </a:rPr>
              <a:t>(ex. </a:t>
            </a:r>
            <a:r>
              <a:rPr lang="th-TH" dirty="0" smtClean="0">
                <a:solidFill>
                  <a:srgbClr val="0070C0"/>
                </a:solidFill>
              </a:rPr>
              <a:t>ไฟล์รายชื่อสมาชิก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h-TH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 smtClean="0">
                <a:solidFill>
                  <a:srgbClr val="0070C0"/>
                </a:solidFill>
              </a:rPr>
              <a:t>อ่านทุกบรรทัดของ </a:t>
            </a:r>
            <a:r>
              <a:rPr lang="en-US" dirty="0" err="1" smtClean="0">
                <a:solidFill>
                  <a:srgbClr val="0070C0"/>
                </a:solidFill>
              </a:rPr>
              <a:t>meshlist</a:t>
            </a:r>
            <a:r>
              <a:rPr lang="th-TH" dirty="0" smtClean="0">
                <a:solidFill>
                  <a:srgbClr val="0070C0"/>
                </a:solidFill>
              </a:rPr>
              <a:t> และนำไปใช้ใน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FreeStyleLog</a:t>
            </a:r>
            <a:r>
              <a:rPr lang="en-US" dirty="0" err="1">
                <a:solidFill>
                  <a:srgbClr val="0070C0"/>
                </a:solidFill>
              </a:rPr>
              <a:t>U</a:t>
            </a:r>
            <a:r>
              <a:rPr lang="en-US" dirty="0" err="1" smtClean="0">
                <a:solidFill>
                  <a:srgbClr val="0070C0"/>
                </a:solidFill>
              </a:rPr>
              <a:t>pdater</a:t>
            </a:r>
            <a:endParaRPr lang="th-TH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 smtClean="0">
                <a:solidFill>
                  <a:srgbClr val="0070C0"/>
                </a:solidFill>
              </a:rPr>
              <a:t>อ่าน</a:t>
            </a:r>
            <a:r>
              <a:rPr lang="en-US" dirty="0" smtClean="0">
                <a:solidFill>
                  <a:srgbClr val="0070C0"/>
                </a:solidFill>
              </a:rPr>
              <a:t> log </a:t>
            </a:r>
            <a:r>
              <a:rPr lang="th-TH" dirty="0" smtClean="0">
                <a:solidFill>
                  <a:srgbClr val="0070C0"/>
                </a:solidFill>
              </a:rPr>
              <a:t>และเลือกเฉพาะส่วนท่อนที่ต้องการเพื่อนำไปสร้างไฟล์ใหม่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th-TH" dirty="0" smtClean="0">
                <a:solidFill>
                  <a:srgbClr val="0070C0"/>
                </a:solidFill>
              </a:rPr>
              <a:t>สร้างไฟล์หรือโฟลเดอร์ใหม่ที่มีชื่อเรียงตามตัวเลข</a:t>
            </a:r>
            <a:r>
              <a:rPr lang="en-US" dirty="0" smtClean="0">
                <a:solidFill>
                  <a:srgbClr val="0070C0"/>
                </a:solidFill>
              </a:rPr>
              <a:t> (new1, new2, new3)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h-TH" dirty="0" smtClean="0">
                <a:solidFill>
                  <a:srgbClr val="0070C0"/>
                </a:solidFill>
              </a:rPr>
              <a:t>อ่านรายชื่อโฟลเดอร์จาก</a:t>
            </a:r>
            <a:r>
              <a:rPr lang="en-US" dirty="0" smtClean="0">
                <a:solidFill>
                  <a:srgbClr val="0070C0"/>
                </a:solidFill>
              </a:rPr>
              <a:t> input file </a:t>
            </a:r>
            <a:r>
              <a:rPr lang="th-TH" dirty="0" smtClean="0">
                <a:solidFill>
                  <a:srgbClr val="0070C0"/>
                </a:solidFill>
              </a:rPr>
              <a:t>แล้วสร้างโฟลเดอร์ใหม่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b="1" dirty="0" smtClean="0">
                <a:solidFill>
                  <a:srgbClr val="0070C0"/>
                </a:solidFill>
              </a:rPr>
              <a:t>เราต้องใช้</a:t>
            </a:r>
            <a:r>
              <a:rPr lang="en-US" b="1" dirty="0" smtClean="0">
                <a:solidFill>
                  <a:srgbClr val="0070C0"/>
                </a:solidFill>
              </a:rPr>
              <a:t> FOR!</a:t>
            </a:r>
            <a:endParaRPr lang="th-TH" b="1" dirty="0" smtClean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90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Parameter </a:t>
            </a:r>
            <a:r>
              <a:rPr lang="th-TH" dirty="0" smtClean="0">
                <a:solidFill>
                  <a:srgbClr val="0070C0"/>
                </a:solidFill>
              </a:rPr>
              <a:t>จะมีหน้าที่คล้ายตัวแปร แต่ชื่อต้องเป็นตัวอักษร 1 ตัวเท่านั้น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%%a </a:t>
            </a:r>
            <a:r>
              <a:rPr lang="en-US" dirty="0" smtClean="0">
                <a:solidFill>
                  <a:srgbClr val="FF0000"/>
                </a:solidFill>
              </a:rPr>
              <a:t>%%b … %%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r>
              <a:rPr lang="th-TH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0070C0"/>
                </a:solidFill>
              </a:rPr>
              <a:t>หรือ</a:t>
            </a:r>
            <a:r>
              <a:rPr lang="th-TH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%%A </a:t>
            </a:r>
            <a:r>
              <a:rPr lang="en-US" dirty="0" smtClean="0">
                <a:solidFill>
                  <a:srgbClr val="FF0000"/>
                </a:solidFill>
              </a:rPr>
              <a:t>%%B … %%Z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1128" y="2089672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%%parameter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set, command, file/folder name</a:t>
              </a:r>
              <a:r>
                <a:rPr lang="en-US" sz="1600" dirty="0" smtClean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command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FOR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1128" y="3076577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%%a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 </a:t>
              </a:r>
              <a:r>
                <a:rPr lang="pt-BR" sz="1600" dirty="0">
                  <a:latin typeface="Eras Light ITC" panose="020B0402030504020804" pitchFamily="34" charset="0"/>
                </a:rPr>
                <a:t>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C:\abc\*</a:t>
              </a:r>
              <a:r>
                <a:rPr lang="pt-BR" sz="1600" dirty="0">
                  <a:latin typeface="Eras Light ITC" panose="020B0402030504020804" pitchFamily="34" charset="0"/>
                </a:rPr>
                <a:t>)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%%a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Real use of FOR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84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ดึงค่าจากชุด </a:t>
            </a:r>
            <a:r>
              <a:rPr lang="en-US" dirty="0" smtClean="0">
                <a:solidFill>
                  <a:srgbClr val="0070C0"/>
                </a:solidFill>
              </a:rPr>
              <a:t>set command, file, folder name, </a:t>
            </a:r>
            <a:r>
              <a:rPr lang="th-TH" dirty="0" smtClean="0">
                <a:solidFill>
                  <a:srgbClr val="0070C0"/>
                </a:solidFill>
              </a:rPr>
              <a:t>มาแทนบน </a:t>
            </a:r>
            <a:r>
              <a:rPr lang="en-US" dirty="0" smtClean="0">
                <a:solidFill>
                  <a:srgbClr val="0070C0"/>
                </a:solidFill>
              </a:rPr>
              <a:t>%%parameter </a:t>
            </a:r>
            <a:r>
              <a:rPr lang="th-TH" dirty="0" smtClean="0">
                <a:solidFill>
                  <a:srgbClr val="0070C0"/>
                </a:solidFill>
              </a:rPr>
              <a:t>แบบที่ละหนึ่งชิ้น วนไปเรื่อย ๆ จนกว่าข้อมูลจากเซ็ตจะหมด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51128" y="2089672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%%parameter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</a:t>
              </a:r>
              <a:r>
                <a:rPr lang="en-US" sz="1600" dirty="0">
                  <a:latin typeface="Eras Light ITC" panose="020B0402030504020804" pitchFamily="34" charset="0"/>
                </a:rPr>
                <a:t> (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set, command, file/folder name</a:t>
              </a:r>
              <a:r>
                <a:rPr lang="en-US" sz="1600" dirty="0" smtClean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command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FOR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1128" y="3076577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00B0F0"/>
                  </a:solidFill>
                  <a:latin typeface="Eras Light ITC" panose="020B0402030504020804" pitchFamily="34" charset="0"/>
                </a:rPr>
                <a:t>%%a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IN </a:t>
              </a:r>
              <a:r>
                <a:rPr lang="pt-BR" sz="1600" dirty="0">
                  <a:latin typeface="Eras Light ITC" panose="020B0402030504020804" pitchFamily="34" charset="0"/>
                </a:rPr>
                <a:t>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C:\abc\*</a:t>
              </a:r>
              <a:r>
                <a:rPr lang="pt-BR" sz="1600" dirty="0">
                  <a:latin typeface="Eras Light ITC" panose="020B0402030504020804" pitchFamily="34" charset="0"/>
                </a:rPr>
                <a:t>)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DO 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%%a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Real use of FOR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83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เป็นตัวช่วยในการตัดสินใจรันบรรทัดคำสั่งต่าง ๆ เนื่องจาก</a:t>
            </a:r>
            <a:r>
              <a:rPr lang="en-US" dirty="0" smtClean="0">
                <a:solidFill>
                  <a:srgbClr val="0070C0"/>
                </a:solidFill>
              </a:rPr>
              <a:t> Batch </a:t>
            </a:r>
            <a:r>
              <a:rPr lang="th-TH" dirty="0" smtClean="0">
                <a:solidFill>
                  <a:srgbClr val="0070C0"/>
                </a:solidFill>
              </a:rPr>
              <a:t>ที่เราเรียนกันมานั้นมีการทำงานเป็นเส้นตรง หากเราต้องการโปรแกรมที่รับรองการทำงานได้ในหลายกรณี และสามารถตอบสนองต่อข้อมูลขาเข้าที่ต่างได้ </a:t>
            </a:r>
            <a:r>
              <a:rPr lang="en-US" dirty="0" smtClean="0">
                <a:solidFill>
                  <a:srgbClr val="0070C0"/>
                </a:solidFill>
              </a:rPr>
              <a:t>If/Else </a:t>
            </a:r>
            <a:r>
              <a:rPr lang="th-TH" dirty="0" smtClean="0">
                <a:solidFill>
                  <a:srgbClr val="0070C0"/>
                </a:solidFill>
              </a:rPr>
              <a:t>นั้นเป็นคำสั่งที่ช่วยเหลือเราโดยตรง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5" y="3441099"/>
            <a:ext cx="3181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6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แต่</a:t>
            </a:r>
            <a:r>
              <a:rPr lang="en-US" dirty="0">
                <a:solidFill>
                  <a:srgbClr val="0070C0"/>
                </a:solidFill>
              </a:rPr>
              <a:t> FOR </a:t>
            </a:r>
            <a:r>
              <a:rPr lang="th-TH" dirty="0">
                <a:solidFill>
                  <a:srgbClr val="0070C0"/>
                </a:solidFill>
              </a:rPr>
              <a:t>แบบไม่</a:t>
            </a:r>
            <a:r>
              <a:rPr lang="th-TH" dirty="0" smtClean="0">
                <a:solidFill>
                  <a:srgbClr val="0070C0"/>
                </a:solidFill>
              </a:rPr>
              <a:t>มีออปชั่นนั้น</a:t>
            </a:r>
            <a:r>
              <a:rPr lang="th-TH" dirty="0">
                <a:solidFill>
                  <a:srgbClr val="0070C0"/>
                </a:solidFill>
              </a:rPr>
              <a:t>ถูกใช้กันน้อยมาก เพราะดึงได้แค่ชื่อ</a:t>
            </a:r>
            <a:r>
              <a:rPr lang="th-TH" dirty="0" smtClean="0">
                <a:solidFill>
                  <a:srgbClr val="0070C0"/>
                </a:solidFill>
              </a:rPr>
              <a:t>ไฟล์</a:t>
            </a: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ในงานจริง รูปแบบ</a:t>
            </a:r>
            <a:r>
              <a:rPr lang="th-TH" dirty="0" smtClean="0">
                <a:solidFill>
                  <a:srgbClr val="0070C0"/>
                </a:solidFill>
              </a:rPr>
              <a:t>ใหญ่ ๆ ที่ใช้</a:t>
            </a:r>
            <a:r>
              <a:rPr lang="th-TH" dirty="0" smtClean="0">
                <a:solidFill>
                  <a:srgbClr val="0070C0"/>
                </a:solidFill>
              </a:rPr>
              <a:t>กันมีอยู่ 3 แบบ</a:t>
            </a: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สาเหตุที่ต้องใช้ออปชั่นนั้น เนื่องจาก</a:t>
            </a:r>
            <a:r>
              <a:rPr lang="en-US" sz="2400" dirty="0" smtClean="0">
                <a:solidFill>
                  <a:srgbClr val="0070C0"/>
                </a:solidFill>
              </a:rPr>
              <a:t> FOR </a:t>
            </a:r>
            <a:r>
              <a:rPr lang="th-TH" sz="2400" dirty="0" smtClean="0">
                <a:solidFill>
                  <a:srgbClr val="0070C0"/>
                </a:solidFill>
              </a:rPr>
              <a:t>นั้นรองรับการจัดการกับข้อมูลหลายชนิด ทั้งการนับเลข การอ่านชื่อโฟลเดอร์หรือไฟล์ และการอ่านข้อมูลในไฟล์ แต่เนื่องจากข้อมูลแต่ละชนิดมีการกำหนดเงื่อนไขต่างกัน จึงต้องมีการกำหนดออปชั่นเพิ่มมาเป็น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/D /F /L</a:t>
            </a:r>
            <a:endParaRPr lang="th-TH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822137"/>
            <a:ext cx="10035074" cy="1092607"/>
            <a:chOff x="1078463" y="3889020"/>
            <a:chExt cx="10035074" cy="1092607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83099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 </a:t>
              </a:r>
              <a:r>
                <a:rPr lang="en-US" sz="1600" dirty="0">
                  <a:latin typeface="Eras Light ITC" panose="020B0402030504020804" pitchFamily="34" charset="0"/>
                </a:rPr>
                <a:t>%%parameter IN (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start,step,end</a:t>
              </a:r>
              <a:r>
                <a:rPr lang="en-US" sz="1600" dirty="0">
                  <a:latin typeface="Eras Light ITC" panose="020B0402030504020804" pitchFamily="34" charset="0"/>
                </a:rPr>
                <a:t>) DO command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/F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["options"] </a:t>
              </a:r>
              <a:r>
                <a:rPr lang="en-US" sz="1600" dirty="0">
                  <a:latin typeface="Eras Light ITC" panose="020B0402030504020804" pitchFamily="34" charset="0"/>
                </a:rPr>
                <a:t>%%parameter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file text command</a:t>
              </a:r>
              <a:r>
                <a:rPr lang="en-US" sz="1600" dirty="0">
                  <a:latin typeface="Eras Light ITC" panose="020B0402030504020804" pitchFamily="34" charset="0"/>
                </a:rPr>
                <a:t>) DO command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/D </a:t>
              </a:r>
              <a:r>
                <a:rPr lang="en-US" sz="1600" dirty="0">
                  <a:latin typeface="Eras Light ITC" panose="020B0402030504020804" pitchFamily="34" charset="0"/>
                </a:rPr>
                <a:t>%%parameter IN (</a:t>
              </a:r>
              <a:r>
                <a:rPr lang="en-US" sz="1600" dirty="0" err="1">
                  <a:solidFill>
                    <a:srgbClr val="00B050"/>
                  </a:solidFill>
                  <a:latin typeface="Eras Light ITC" panose="020B0402030504020804" pitchFamily="34" charset="0"/>
                </a:rPr>
                <a:t>folder_set</a:t>
              </a:r>
              <a:r>
                <a:rPr lang="en-US" sz="1600" dirty="0">
                  <a:latin typeface="Eras Light ITC" panose="020B0402030504020804" pitchFamily="34" charset="0"/>
                </a:rPr>
                <a:t>) DO command 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FOR</a:t>
              </a:r>
              <a:r>
                <a:rPr lang="th-TH" sz="1100" i="1" dirty="0" smtClean="0">
                  <a:solidFill>
                    <a:srgbClr val="0070C0"/>
                  </a:solidFill>
                </a:rPr>
                <a:t>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type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30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/L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ใช้ในการดึงค่าตัวแปรทุกตัวในอาเรย์ หรือ ตั้งชื่อไฟล์แบบเรียงลำดับ</a:t>
            </a:r>
            <a:r>
              <a:rPr lang="th-TH" dirty="0" smtClean="0"/>
              <a:t>เลข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24124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pt-BR" sz="1600" dirty="0">
                  <a:latin typeface="Eras Light ITC" panose="020B0402030504020804" pitchFamily="34" charset="0"/>
                </a:rPr>
                <a:t>) DO echo %%</a:t>
              </a:r>
              <a:r>
                <a:rPr lang="pt-BR" sz="1600" dirty="0" smtClean="0">
                  <a:latin typeface="Eras Light ITC" panose="020B0402030504020804" pitchFamily="34" charset="0"/>
                </a:rPr>
                <a:t>a		#</a:t>
              </a:r>
              <a:r>
                <a:rPr lang="th-TH" sz="1600" dirty="0" smtClean="0">
                  <a:latin typeface="Eras Light ITC" panose="020B0402030504020804" pitchFamily="34" charset="0"/>
                </a:rPr>
                <a:t>พิมพ์ 0 1 2 3 4 5 </a:t>
              </a:r>
              <a:r>
                <a:rPr lang="en-US" sz="1600" dirty="0" smtClean="0">
                  <a:latin typeface="Eras Light ITC" panose="020B0402030504020804" pitchFamily="34" charset="0"/>
                </a:rPr>
                <a:t>(</a:t>
              </a:r>
              <a:r>
                <a:rPr lang="th-TH" sz="1600" dirty="0" smtClean="0">
                  <a:latin typeface="Eras Light ITC" panose="020B0402030504020804" pitchFamily="34" charset="0"/>
                </a:rPr>
                <a:t>เริ่มที่ 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 smtClean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th-TH" sz="1600" dirty="0" smtClean="0">
                  <a:latin typeface="Eras Light ITC" panose="020B0402030504020804" pitchFamily="34" charset="0"/>
                </a:rPr>
                <a:t> จบที่ </a:t>
              </a:r>
              <a:r>
                <a:rPr lang="th-TH" sz="1600" dirty="0" smtClean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en-US" sz="1600" dirty="0" smtClean="0">
                  <a:latin typeface="Eras Light ITC" panose="020B0402030504020804" pitchFamily="34" charset="0"/>
                </a:rPr>
                <a:t>)</a:t>
              </a:r>
              <a:endParaRPr lang="pt-BR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pt-BR" sz="1600" dirty="0">
                  <a:latin typeface="Eras Light ITC" panose="020B0402030504020804" pitchFamily="34" charset="0"/>
                </a:rPr>
                <a:t>) DO echo %%</a:t>
              </a:r>
              <a:r>
                <a:rPr lang="pt-BR" sz="1600" dirty="0" smtClean="0">
                  <a:latin typeface="Eras Light ITC" panose="020B0402030504020804" pitchFamily="34" charset="0"/>
                </a:rPr>
                <a:t>a</a:t>
              </a:r>
              <a:r>
                <a:rPr lang="th-TH" sz="1600" dirty="0" smtClean="0">
                  <a:latin typeface="Eras Light ITC" panose="020B0402030504020804" pitchFamily="34" charset="0"/>
                </a:rPr>
                <a:t>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#</a:t>
              </a:r>
              <a:r>
                <a:rPr lang="th-TH" sz="1600" dirty="0" smtClean="0">
                  <a:latin typeface="Eras Light ITC" panose="020B0402030504020804" pitchFamily="34" charset="0"/>
                </a:rPr>
                <a:t>พิมพ์ 0 2 4 </a:t>
              </a:r>
              <a:r>
                <a:rPr lang="th-TH" sz="1600" dirty="0">
                  <a:latin typeface="Eras Light ITC" panose="020B0402030504020804" pitchFamily="34" charset="0"/>
                </a:rPr>
                <a:t>6 8 (เริ่มที่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th-TH" sz="1600" dirty="0" smtClean="0"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latin typeface="Eras Light ITC" panose="020B0402030504020804" pitchFamily="34" charset="0"/>
                </a:rPr>
                <a:t>จบที่ </a:t>
              </a:r>
              <a:r>
                <a:rPr lang="th-TH" sz="1600" dirty="0" smtClean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th-TH" sz="1600" dirty="0" smtClean="0">
                  <a:latin typeface="Eras Light ITC" panose="020B0402030504020804" pitchFamily="34" charset="0"/>
                </a:rPr>
                <a:t>)</a:t>
              </a:r>
              <a:endParaRPr lang="th-TH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FOR</a:t>
              </a:r>
              <a:r>
                <a:rPr lang="th-TH" sz="1100" i="1" dirty="0" smtClean="0">
                  <a:solidFill>
                    <a:srgbClr val="0070C0"/>
                  </a:solidFill>
                </a:rPr>
                <a:t>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/L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3" name="Curved Connector 12"/>
          <p:cNvCxnSpPr/>
          <p:nvPr/>
        </p:nvCxnSpPr>
        <p:spPr>
          <a:xfrm rot="5400000" flipH="1" flipV="1">
            <a:off x="1388075" y="3307492"/>
            <a:ext cx="1136822" cy="8814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95609" y="431662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dirty="0" smtClean="0"/>
              <a:t>เลขเริ่มต้นที่จะเก็บใน</a:t>
            </a:r>
            <a:r>
              <a:rPr lang="en-US" dirty="0" smtClean="0"/>
              <a:t> %%a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5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/L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ใช้ในการดึงค่าตัวแปรทุกตัวในอาเรย์ หรือ ตั้งชื่อไฟล์แบบเรียงลำดับ</a:t>
            </a:r>
            <a:r>
              <a:rPr lang="th-TH" dirty="0" smtClean="0"/>
              <a:t>เลข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424124"/>
            <a:ext cx="10035074" cy="846385"/>
            <a:chOff x="1078463" y="3889020"/>
            <a:chExt cx="10035074" cy="846385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584775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pt-BR" sz="1600" dirty="0">
                  <a:latin typeface="Eras Light ITC" panose="020B0402030504020804" pitchFamily="34" charset="0"/>
                </a:rPr>
                <a:t>) DO echo %%</a:t>
              </a:r>
              <a:r>
                <a:rPr lang="pt-BR" sz="1600" dirty="0" smtClean="0">
                  <a:latin typeface="Eras Light ITC" panose="020B0402030504020804" pitchFamily="34" charset="0"/>
                </a:rPr>
                <a:t>a		#</a:t>
              </a:r>
              <a:r>
                <a:rPr lang="th-TH" sz="1600" dirty="0" smtClean="0">
                  <a:latin typeface="Eras Light ITC" panose="020B0402030504020804" pitchFamily="34" charset="0"/>
                </a:rPr>
                <a:t>พิมพ์ 0 1 2 3 4 5 </a:t>
              </a:r>
              <a:r>
                <a:rPr lang="en-US" sz="1600" dirty="0" smtClean="0">
                  <a:latin typeface="Eras Light ITC" panose="020B0402030504020804" pitchFamily="34" charset="0"/>
                </a:rPr>
                <a:t>(</a:t>
              </a:r>
              <a:r>
                <a:rPr lang="th-TH" sz="1600" dirty="0" smtClean="0">
                  <a:latin typeface="Eras Light ITC" panose="020B0402030504020804" pitchFamily="34" charset="0"/>
                </a:rPr>
                <a:t>เริ่มที่ </a:t>
              </a:r>
              <a:r>
                <a:rPr lang="th-TH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 smtClean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th-TH" sz="1600" dirty="0" smtClean="0">
                  <a:latin typeface="Eras Light ITC" panose="020B0402030504020804" pitchFamily="34" charset="0"/>
                </a:rPr>
                <a:t> จบที่ </a:t>
              </a:r>
              <a:r>
                <a:rPr lang="th-TH" sz="1600" dirty="0" smtClean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en-US" sz="1600" dirty="0" smtClean="0">
                  <a:latin typeface="Eras Light ITC" panose="020B0402030504020804" pitchFamily="34" charset="0"/>
                </a:rPr>
                <a:t>)</a:t>
              </a:r>
              <a:endParaRPr lang="pt-BR" sz="1600" dirty="0">
                <a:latin typeface="Eras Light ITC" panose="020B0402030504020804" pitchFamily="34" charset="0"/>
              </a:endParaRPr>
            </a:p>
            <a:p>
              <a:r>
                <a:rPr lang="pt-BR" sz="1600" dirty="0">
                  <a:latin typeface="Eras Light ITC" panose="020B0402030504020804" pitchFamily="34" charset="0"/>
                </a:rPr>
                <a:t>FOR </a:t>
              </a:r>
              <a:r>
                <a:rPr lang="pt-BR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/L</a:t>
              </a:r>
              <a:r>
                <a:rPr lang="pt-BR" sz="1600" dirty="0">
                  <a:latin typeface="Eras Light ITC" panose="020B0402030504020804" pitchFamily="34" charset="0"/>
                </a:rPr>
                <a:t> %%a IN (</a:t>
              </a:r>
              <a:r>
                <a:rPr lang="pt-BR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pt-BR" sz="1600" dirty="0">
                  <a:latin typeface="Eras Light ITC" panose="020B0402030504020804" pitchFamily="34" charset="0"/>
                </a:rPr>
                <a:t>,</a:t>
              </a:r>
              <a:r>
                <a:rPr lang="pt-BR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pt-BR" sz="1600" dirty="0">
                  <a:latin typeface="Eras Light ITC" panose="020B0402030504020804" pitchFamily="34" charset="0"/>
                </a:rPr>
                <a:t>) DO echo %%</a:t>
              </a:r>
              <a:r>
                <a:rPr lang="pt-BR" sz="1600" dirty="0" smtClean="0">
                  <a:latin typeface="Eras Light ITC" panose="020B0402030504020804" pitchFamily="34" charset="0"/>
                </a:rPr>
                <a:t>a</a:t>
              </a:r>
              <a:r>
                <a:rPr lang="th-TH" sz="1600" dirty="0" smtClean="0">
                  <a:latin typeface="Eras Light ITC" panose="020B0402030504020804" pitchFamily="34" charset="0"/>
                </a:rPr>
                <a:t>		</a:t>
              </a:r>
              <a:r>
                <a:rPr lang="en-US" sz="1600" dirty="0" smtClean="0">
                  <a:latin typeface="Eras Light ITC" panose="020B0402030504020804" pitchFamily="34" charset="0"/>
                </a:rPr>
                <a:t>#</a:t>
              </a:r>
              <a:r>
                <a:rPr lang="th-TH" sz="1600" dirty="0" smtClean="0">
                  <a:latin typeface="Eras Light ITC" panose="020B0402030504020804" pitchFamily="34" charset="0"/>
                </a:rPr>
                <a:t>พิมพ์ 0 2 4 </a:t>
              </a:r>
              <a:r>
                <a:rPr lang="th-TH" sz="1600" dirty="0">
                  <a:latin typeface="Eras Light ITC" panose="020B0402030504020804" pitchFamily="34" charset="0"/>
                </a:rPr>
                <a:t>6 8 (เริ่มที่ </a:t>
              </a:r>
              <a:r>
                <a:rPr lang="th-TH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th-TH" sz="1600" dirty="0">
                  <a:latin typeface="Eras Light ITC" panose="020B0402030504020804" pitchFamily="34" charset="0"/>
                </a:rPr>
                <a:t> เพิ่มทีละ </a:t>
              </a:r>
              <a:r>
                <a:rPr lang="th-TH" sz="1600" dirty="0" smtClean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2</a:t>
              </a:r>
              <a:r>
                <a:rPr lang="th-TH" sz="1600" dirty="0" smtClean="0">
                  <a:latin typeface="Eras Light ITC" panose="020B0402030504020804" pitchFamily="34" charset="0"/>
                </a:rPr>
                <a:t> </a:t>
              </a:r>
              <a:r>
                <a:rPr lang="th-TH" sz="1600" dirty="0">
                  <a:latin typeface="Eras Light ITC" panose="020B0402030504020804" pitchFamily="34" charset="0"/>
                </a:rPr>
                <a:t>จบที่ </a:t>
              </a:r>
              <a:r>
                <a:rPr lang="th-TH" sz="1600" dirty="0" smtClean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8</a:t>
              </a:r>
              <a:r>
                <a:rPr lang="th-TH" sz="1600" dirty="0" smtClean="0">
                  <a:latin typeface="Eras Light ITC" panose="020B0402030504020804" pitchFamily="34" charset="0"/>
                </a:rPr>
                <a:t>)</a:t>
              </a:r>
              <a:endParaRPr lang="th-TH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FOR</a:t>
              </a:r>
              <a:r>
                <a:rPr lang="th-TH" sz="1100" i="1" dirty="0" smtClean="0">
                  <a:solidFill>
                    <a:srgbClr val="0070C0"/>
                  </a:solidFill>
                </a:rPr>
                <a:t>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/L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" y="3530014"/>
            <a:ext cx="10035074" cy="3062377"/>
            <a:chOff x="1078463" y="3889020"/>
            <a:chExt cx="10035074" cy="3062377"/>
          </a:xfrm>
          <a:solidFill>
            <a:schemeClr val="bg1">
              <a:lumMod val="9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1078463" y="4150630"/>
              <a:ext cx="10035074" cy="2800767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Eras Light ITC" panose="020B0402030504020804" pitchFamily="34" charset="0"/>
                </a:rPr>
                <a:t>setlocal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err="1">
                  <a:latin typeface="Eras Light ITC" panose="020B0402030504020804" pitchFamily="34" charset="0"/>
                </a:rPr>
                <a:t>enabledelayedexpansion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topic[0]=comments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topic[1]=variables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topic[2]=Arrays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topic[3]=Decision making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topic[4]=Time and date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set topic[5]=Operators 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for /l %%n in (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0</a:t>
              </a:r>
              <a:r>
                <a:rPr lang="en-US" sz="1600" dirty="0">
                  <a:latin typeface="Eras Light ITC" panose="020B0402030504020804" pitchFamily="34" charset="0"/>
                </a:rPr>
                <a:t>,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>
                  <a:latin typeface="Eras Light ITC" panose="020B0402030504020804" pitchFamily="34" charset="0"/>
                </a:rPr>
                <a:t>,</a:t>
              </a:r>
              <a:r>
                <a:rPr lang="en-US" sz="1600" dirty="0">
                  <a:solidFill>
                    <a:schemeClr val="accent5"/>
                  </a:solidFill>
                  <a:latin typeface="Eras Light ITC" panose="020B0402030504020804" pitchFamily="34" charset="0"/>
                </a:rPr>
                <a:t>5</a:t>
              </a:r>
              <a:r>
                <a:rPr lang="en-US" sz="1600" dirty="0">
                  <a:latin typeface="Eras Light ITC" panose="020B0402030504020804" pitchFamily="34" charset="0"/>
                </a:rPr>
                <a:t>) do (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   echo !topic[%%n]! 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 smtClean="0">
                  <a:solidFill>
                    <a:srgbClr val="0070C0"/>
                  </a:solidFill>
                </a:rPr>
                <a:t>Real Usage FOR</a:t>
              </a:r>
              <a:r>
                <a:rPr lang="th-TH" sz="1100" i="1" dirty="0" smtClean="0">
                  <a:solidFill>
                    <a:srgbClr val="0070C0"/>
                  </a:solidFill>
                </a:rPr>
                <a:t>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/L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81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/F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สำคัญมาก เพราะใช้ในการดึงข้อมูลแยกบรรทัดจากไฟล์</a:t>
            </a:r>
            <a:r>
              <a:rPr lang="en-US" dirty="0" smtClean="0"/>
              <a:t> text </a:t>
            </a:r>
            <a:r>
              <a:rPr lang="th-TH" dirty="0" smtClean="0"/>
              <a:t>หรือบรรทัดคำสั่ง มาใช้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a.txt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b.txt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c.txt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/F </a:t>
            </a:r>
            <a:r>
              <a:rPr lang="en-US" dirty="0" smtClean="0"/>
              <a:t>%%a </a:t>
            </a:r>
            <a:r>
              <a:rPr lang="en-US" dirty="0"/>
              <a:t>IN (weather.txt) DO </a:t>
            </a:r>
            <a:r>
              <a:rPr lang="en-US" dirty="0" smtClean="0"/>
              <a:t>echo new file &gt; %%a </a:t>
            </a: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877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/F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สำคัญมาก เพราะใช้ในการดึงข้อมูลแยกบรรทัดจากไฟล์</a:t>
            </a:r>
            <a:r>
              <a:rPr lang="en-US" dirty="0" smtClean="0"/>
              <a:t> text </a:t>
            </a:r>
            <a:r>
              <a:rPr lang="th-TH" dirty="0" smtClean="0"/>
              <a:t>หรือบรรทัดคำสั่ง มาใช้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Copy the files listed in a text file to a new destination: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/f </a:t>
            </a:r>
            <a:r>
              <a:rPr lang="en-US" dirty="0" smtClean="0"/>
              <a:t>%%</a:t>
            </a:r>
            <a:r>
              <a:rPr lang="en-US" dirty="0"/>
              <a:t>G in (files.txt) DO copy "\\source\folder\%%G" "H:\destination\%%G" </a:t>
            </a: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816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/F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h-TH" dirty="0" smtClean="0"/>
              <a:t>แต่ที่ใช้บ่อย ๆ จริง ๆ คือใช้แยกข้อมูลที่อยู่ในแต่ละบรรทัดไว้เป็นส่วน ๆ แล้วใช้ข้อมูล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January#Snowy#02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February#Rainy#15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March#Sunny#25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/F "tokens=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/>
              <a:t> </a:t>
            </a:r>
            <a:r>
              <a:rPr lang="en-US" dirty="0" err="1"/>
              <a:t>delims</a:t>
            </a:r>
            <a:r>
              <a:rPr lang="en-US" dirty="0" smtClean="0"/>
              <a:t>=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smtClean="0"/>
              <a:t>" %%A </a:t>
            </a:r>
            <a:r>
              <a:rPr lang="en-US" dirty="0"/>
              <a:t>IN (weather.txt) DO @echo </a:t>
            </a:r>
            <a:r>
              <a:rPr lang="en-US" dirty="0" smtClean="0"/>
              <a:t>%%A %%B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  		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042408"/>
              </p:ext>
            </p:extLst>
          </p:nvPr>
        </p:nvGraphicFramePr>
        <p:xfrm>
          <a:off x="1419749" y="420189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token=1 (%%G)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token=2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token=3 (%%H)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(ignored)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90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/F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dirty="0" smtClean="0"/>
              <a:t>คำสั่งอื่น ๆ สำหรับ</a:t>
            </a:r>
            <a:r>
              <a:rPr lang="en-US" dirty="0" smtClean="0"/>
              <a:t> /F</a:t>
            </a:r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ol</a:t>
            </a:r>
            <a:r>
              <a:rPr lang="en-US" dirty="0" smtClean="0"/>
              <a:t> = </a:t>
            </a:r>
            <a:r>
              <a:rPr lang="th-TH" dirty="0" smtClean="0"/>
              <a:t>บอกว่าตัวอักษรไหนที่จะเป็นตัวจบบรรทัด เพื่อที่จะได้ตัดเนื้อหาที่เหลือและเริ่มบรรทัดต่อไป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skip = </a:t>
            </a:r>
            <a:r>
              <a:rPr lang="th-TH" dirty="0" smtClean="0"/>
              <a:t>ข้ามบรรทัดในไฟล์ที่จะประเมินไป </a:t>
            </a:r>
            <a:r>
              <a:rPr lang="en-US" dirty="0" smtClean="0"/>
              <a:t>x </a:t>
            </a:r>
            <a:r>
              <a:rPr lang="th-TH" dirty="0" smtClean="0"/>
              <a:t>บรรทัดแรก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first</a:t>
            </a:r>
          </a:p>
          <a:p>
            <a:pPr marL="0" indent="0">
              <a:buNone/>
            </a:pPr>
            <a:r>
              <a:rPr lang="en-US" dirty="0" smtClean="0"/>
              <a:t>3 lines</a:t>
            </a:r>
          </a:p>
          <a:p>
            <a:pPr marL="0" indent="0">
              <a:buNone/>
            </a:pPr>
            <a:r>
              <a:rPr lang="en-US" dirty="0" smtClean="0"/>
              <a:t>are just comment</a:t>
            </a:r>
          </a:p>
          <a:p>
            <a:pPr marL="0" indent="0">
              <a:buNone/>
            </a:pPr>
            <a:r>
              <a:rPr lang="en-US" dirty="0" smtClean="0"/>
              <a:t>echo Hello, World! ; comment </a:t>
            </a:r>
            <a:r>
              <a:rPr lang="en-US" dirty="0" err="1" smtClean="0"/>
              <a:t>abcdefhhdsfsfsfdsf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copy commands.txt commands_copy.txt ; create new command file  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dirty="0" smtClean="0"/>
              <a:t>FOR /f “skip=3 </a:t>
            </a:r>
            <a:r>
              <a:rPr lang="en-US" dirty="0" err="1" smtClean="0"/>
              <a:t>eol</a:t>
            </a:r>
            <a:r>
              <a:rPr lang="en-US" dirty="0" smtClean="0"/>
              <a:t>=;” %%a in (commands.txt) DO %%a</a:t>
            </a:r>
            <a:endParaRPr lang="th-TH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599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/F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Echo just the date from the following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/F "tokens=4 </a:t>
            </a:r>
            <a:r>
              <a:rPr lang="en-US" dirty="0" err="1"/>
              <a:t>delims</a:t>
            </a:r>
            <a:r>
              <a:rPr lang="en-US" dirty="0"/>
              <a:t>=," %%G IN ("deposit,$4500,123.4,12-AUG-09") DO </a:t>
            </a:r>
            <a:r>
              <a:rPr lang="en-US" dirty="0" smtClean="0"/>
              <a:t>echo </a:t>
            </a:r>
            <a:r>
              <a:rPr lang="en-US" dirty="0"/>
              <a:t>Date paid %%</a:t>
            </a:r>
            <a:r>
              <a:rPr lang="en-US" dirty="0" smtClean="0"/>
              <a:t>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/F "</a:t>
            </a:r>
            <a:r>
              <a:rPr lang="en-US" dirty="0" smtClean="0"/>
              <a:t>tokens=2-4 </a:t>
            </a:r>
            <a:r>
              <a:rPr lang="en-US" dirty="0" err="1"/>
              <a:t>delims</a:t>
            </a:r>
            <a:r>
              <a:rPr lang="en-US" dirty="0"/>
              <a:t>=," </a:t>
            </a:r>
            <a:r>
              <a:rPr lang="en-US" dirty="0" smtClean="0"/>
              <a:t>%%A </a:t>
            </a:r>
            <a:r>
              <a:rPr lang="en-US" dirty="0"/>
              <a:t>IN </a:t>
            </a:r>
            <a:r>
              <a:rPr lang="en-US" dirty="0" smtClean="0"/>
              <a:t>(“deposit</a:t>
            </a:r>
            <a:r>
              <a:rPr lang="en-US" dirty="0"/>
              <a:t>,$4500,123.4,12-AUG-09") DO </a:t>
            </a:r>
            <a:r>
              <a:rPr lang="en-US" dirty="0" smtClean="0"/>
              <a:t>echo %%A %%B %%C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/F "</a:t>
            </a:r>
            <a:r>
              <a:rPr lang="en-US" dirty="0" smtClean="0"/>
              <a:t>tokens=* </a:t>
            </a:r>
            <a:r>
              <a:rPr lang="en-US" dirty="0" err="1"/>
              <a:t>delims</a:t>
            </a:r>
            <a:r>
              <a:rPr lang="en-US" dirty="0"/>
              <a:t>=," %%G IN (“deposit,$4500,123.4,12-AUG-09") DO </a:t>
            </a:r>
            <a:r>
              <a:rPr lang="en-US" dirty="0" smtClean="0"/>
              <a:t>echo %%A %%B %%C %%D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185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/D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/>
              <a:t>รันคำสั่งกับโฟลเดอร์ ปกติมีไว้เพื่อพิมพ์รายชื่อโฟลเดอร์ที่ตรงเงื่อนไข หรือลบกลุ่มโฟลเดอร์ที่ไม่จำเป็นออกไป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List </a:t>
            </a:r>
            <a:r>
              <a:rPr lang="en-US" dirty="0"/>
              <a:t>every subfolder, below the folder C:\Work\ that has a name starting with "User":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@Echo Off</a:t>
            </a:r>
          </a:p>
          <a:p>
            <a:pPr marL="0" indent="0">
              <a:buNone/>
            </a:pPr>
            <a:r>
              <a:rPr lang="en-US" dirty="0"/>
              <a:t>CD \Work</a:t>
            </a:r>
          </a:p>
          <a:p>
            <a:pPr marL="0" indent="0">
              <a:buNone/>
            </a:pPr>
            <a:r>
              <a:rPr lang="en-US" dirty="0"/>
              <a:t>FOR /D </a:t>
            </a:r>
            <a:r>
              <a:rPr lang="en-US" dirty="0">
                <a:solidFill>
                  <a:srgbClr val="00B050"/>
                </a:solidFill>
              </a:rPr>
              <a:t>/r </a:t>
            </a:r>
            <a:r>
              <a:rPr lang="en-US" dirty="0"/>
              <a:t>%%G in ("User*") DO Echo We found %%~</a:t>
            </a:r>
            <a:r>
              <a:rPr lang="en-US" dirty="0" err="1"/>
              <a:t>nxG</a:t>
            </a:r>
            <a:endParaRPr lang="en-US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194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 smtClean="0">
                <a:solidFill>
                  <a:srgbClr val="0070C0"/>
                </a:solidFill>
              </a:rPr>
              <a:t>กรณีที่ใช้กันบ่อย ๆ ในงานจริง</a:t>
            </a:r>
          </a:p>
          <a:p>
            <a:pPr marL="514350" indent="-514350">
              <a:buAutoNum type="arabicPeriod"/>
            </a:pPr>
            <a:r>
              <a:rPr lang="th-TH" sz="2400" dirty="0" smtClean="0">
                <a:solidFill>
                  <a:srgbClr val="0070C0"/>
                </a:solidFill>
              </a:rPr>
              <a:t>ใช้ในการวัดหรือตรวจสอบว่าค่าใด ๆ ถูกสร้างหรือตั้งขึ้นมาแล้วหรือไม่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th-TH" sz="2400" dirty="0" smtClean="0">
                <a:solidFill>
                  <a:srgbClr val="0070C0"/>
                </a:solidFill>
              </a:rPr>
              <a:t>เพื่อป้องกันโปรแกรมทำงานล้มเหลว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endParaRPr lang="th-TH" sz="24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th-TH" sz="2400" dirty="0" smtClean="0">
                <a:solidFill>
                  <a:srgbClr val="0070C0"/>
                </a:solidFill>
              </a:rPr>
              <a:t>ตรวจสอบค่าของตัวแปรว่ามีค่าอะไร เพื่อที่จะได้ทำบรรทัดคำสั่งอันต่อไปที่เหมาะสม</a:t>
            </a: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61767" y="2813680"/>
            <a:ext cx="10035074" cy="600164"/>
            <a:chOff x="1078463" y="3889020"/>
            <a:chExt cx="10035074" cy="600164"/>
          </a:xfrm>
          <a:solidFill>
            <a:schemeClr val="bg1">
              <a:lumMod val="9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1078463" y="4150630"/>
              <a:ext cx="10035074" cy="338554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not defined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%1</a:t>
              </a:r>
              <a:r>
                <a:rPr lang="en-US" sz="1600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echo “Program no input” </a:t>
              </a:r>
              <a:endParaRPr lang="en-US" sz="1600" dirty="0">
                <a:solidFill>
                  <a:srgbClr val="00B050"/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Line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74695" y="4240969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“%MODE%” 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==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“SAIYAN”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latin typeface="Eras Light ITC" panose="020B0402030504020804" pitchFamily="34" charset="0"/>
                </a:rPr>
                <a:t>set INPUTLIST=GOHAN.txt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else </a:t>
              </a:r>
              <a:r>
                <a:rPr lang="en-US" sz="1600" dirty="0">
                  <a:latin typeface="Eras Light ITC" panose="020B0402030504020804" pitchFamily="34" charset="0"/>
                </a:rPr>
                <a:t>(</a:t>
              </a:r>
            </a:p>
            <a:p>
              <a:r>
                <a:rPr lang="en-US" sz="1600" dirty="0">
                  <a:latin typeface="Eras Light ITC" panose="020B0402030504020804" pitchFamily="34" charset="0"/>
                </a:rPr>
                <a:t>	set </a:t>
              </a:r>
              <a:r>
                <a:rPr lang="en-US" sz="1600" dirty="0" smtClean="0">
                  <a:latin typeface="Eras Light ITC" panose="020B0402030504020804" pitchFamily="34" charset="0"/>
                </a:rPr>
                <a:t>INPUTLIST=DORAEMON.txt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)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L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ine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0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74695" y="2049704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[</a:t>
              </a:r>
              <a:r>
                <a:rPr lang="en-US" sz="1600" dirty="0">
                  <a:solidFill>
                    <a:srgbClr val="0070C0"/>
                  </a:solidFill>
                  <a:latin typeface="Eras Light ITC" panose="020B0402030504020804" pitchFamily="34" charset="0"/>
                </a:rPr>
                <a:t>option]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item1</a:t>
              </a:r>
              <a:r>
                <a:rPr lang="en-US" sz="1600" i="1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b="1" i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compare-op</a:t>
              </a:r>
              <a:r>
                <a:rPr lang="en-US" sz="1600" i="1" dirty="0" smtClean="0">
                  <a:solidFill>
                    <a:srgbClr val="00B050"/>
                  </a:solidFill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  <a:latin typeface="Eras Light ITC" panose="020B0402030504020804" pitchFamily="34" charset="0"/>
                </a:rPr>
                <a:t>item2 </a:t>
              </a:r>
              <a:r>
                <a:rPr lang="en-US" sz="1600" dirty="0" smtClean="0">
                  <a:latin typeface="Eras Light ITC" panose="020B0402030504020804" pitchFamily="34" charset="0"/>
                </a:rPr>
                <a:t>(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rgbClr val="7030A0"/>
                  </a:solidFill>
                  <a:latin typeface="Eras Light ITC" panose="020B0402030504020804" pitchFamily="34" charset="0"/>
                </a:rPr>
                <a:t>command line</a:t>
              </a:r>
              <a:endParaRPr lang="en-US" sz="1600" dirty="0">
                <a:solidFill>
                  <a:srgbClr val="7030A0"/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)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else (</a:t>
              </a:r>
            </a:p>
            <a:p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	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command line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Eras Light ITC" panose="020B0402030504020804" pitchFamily="34" charset="0"/>
                </a:rPr>
                <a:t>)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Eras Light ITC" panose="020B04020305040208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S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yntax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7623" y="4001294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if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not</a:t>
              </a:r>
              <a:r>
                <a:rPr lang="en-US" sz="1600" dirty="0">
                  <a:solidFill>
                    <a:srgbClr val="0070C0"/>
                  </a:solidFill>
                </a:rPr>
                <a:t> 2 </a:t>
              </a:r>
              <a:r>
                <a:rPr lang="en-US" sz="1600" b="1" dirty="0">
                  <a:solidFill>
                    <a:srgbClr val="0070C0"/>
                  </a:solidFill>
                </a:rPr>
                <a:t>==</a:t>
              </a:r>
              <a:r>
                <a:rPr lang="en-US" sz="1600" dirty="0">
                  <a:solidFill>
                    <a:srgbClr val="0070C0"/>
                  </a:solidFill>
                </a:rPr>
                <a:t> 3 (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	echo 2 equal to 3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) </a:t>
              </a:r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else (</a:t>
              </a:r>
            </a:p>
            <a:p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	echo 2 not equal to 3</a:t>
              </a:r>
            </a:p>
            <a:p>
              <a:r>
                <a:rPr lang="en-US" sz="1600" dirty="0">
                  <a:solidFill>
                    <a:schemeClr val="bg2">
                      <a:lumMod val="90000"/>
                    </a:schemeClr>
                  </a:solidFill>
                </a:rPr>
                <a:t>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syntax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4" name="Rectangular Callout 3"/>
          <p:cNvSpPr/>
          <p:nvPr/>
        </p:nvSpPr>
        <p:spPr>
          <a:xfrm>
            <a:off x="2312176" y="1393332"/>
            <a:ext cx="2642314" cy="729649"/>
          </a:xfrm>
          <a:prstGeom prst="wedgeRectCallout">
            <a:avLst>
              <a:gd name="adj1" fmla="val -21646"/>
              <a:gd name="adj2" fmla="val 884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600" dirty="0" smtClean="0">
                <a:solidFill>
                  <a:schemeClr val="tx1"/>
                </a:solidFill>
              </a:rPr>
              <a:t>สัญลักษณ์ มากกว่า น้อยกว่า เท่ากับ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(“==“ “EQU” “LSS” “NEQ”)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r>
              <a:rPr lang="th-TH" dirty="0" smtClean="0"/>
              <a:t> </a:t>
            </a:r>
            <a:r>
              <a:rPr lang="en-US" dirty="0" smtClean="0"/>
              <a:t>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ตัวอย่างนี้จะแสดงวิธีการวัดค่าตัวแปร</a:t>
            </a:r>
            <a:r>
              <a:rPr lang="en-US" sz="2000" dirty="0" smtClean="0">
                <a:solidFill>
                  <a:srgbClr val="0070C0"/>
                </a:solidFill>
              </a:rPr>
              <a:t> c </a:t>
            </a:r>
            <a:r>
              <a:rPr lang="th-TH" sz="2000" dirty="0" smtClean="0">
                <a:solidFill>
                  <a:srgbClr val="0070C0"/>
                </a:solidFill>
              </a:rPr>
              <a:t>ว่ามีค่าเท่าใดและพิมพ์ประโยคที่ตรงกับการวัดค่า 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if </a:t>
            </a:r>
            <a:r>
              <a:rPr lang="th-TH" sz="2000" dirty="0" smtClean="0">
                <a:solidFill>
                  <a:srgbClr val="0070C0"/>
                </a:solidFill>
              </a:rPr>
              <a:t>แรกจะตรวจสอบว่าตัวแปร</a:t>
            </a:r>
            <a:r>
              <a:rPr lang="en-US" sz="2000" dirty="0" smtClean="0">
                <a:solidFill>
                  <a:srgbClr val="0070C0"/>
                </a:solidFill>
              </a:rPr>
              <a:t> c </a:t>
            </a:r>
            <a:r>
              <a:rPr lang="th-TH" sz="2000" dirty="0" smtClean="0">
                <a:solidFill>
                  <a:srgbClr val="0070C0"/>
                </a:solidFill>
              </a:rPr>
              <a:t>มีค่า 15 หรือไม่ และพิมพ์ไปประโยคไปยังหน้าต่างคำสั่ง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000" dirty="0" smtClean="0">
                <a:solidFill>
                  <a:srgbClr val="0070C0"/>
                </a:solidFill>
              </a:rPr>
              <a:t>แต่ใน</a:t>
            </a:r>
            <a:r>
              <a:rPr lang="en-US" sz="2000" dirty="0" smtClean="0">
                <a:solidFill>
                  <a:srgbClr val="0070C0"/>
                </a:solidFill>
              </a:rPr>
              <a:t> if </a:t>
            </a:r>
            <a:r>
              <a:rPr lang="th-TH" sz="2000" dirty="0" smtClean="0">
                <a:solidFill>
                  <a:srgbClr val="0070C0"/>
                </a:solidFill>
              </a:rPr>
              <a:t>ที่สองจะตรวจสอบว่าตัวแปร </a:t>
            </a:r>
            <a:r>
              <a:rPr lang="en-US" sz="2000" dirty="0" smtClean="0">
                <a:solidFill>
                  <a:srgbClr val="0070C0"/>
                </a:solidFill>
              </a:rPr>
              <a:t>c </a:t>
            </a:r>
            <a:r>
              <a:rPr lang="th-TH" sz="2000" dirty="0" smtClean="0">
                <a:solidFill>
                  <a:srgbClr val="0070C0"/>
                </a:solidFill>
              </a:rPr>
              <a:t>มีค่า 10 หรือไม่ ซึ่ง</a:t>
            </a:r>
            <a:r>
              <a:rPr lang="en-US" sz="2000" dirty="0" smtClean="0">
                <a:solidFill>
                  <a:srgbClr val="0070C0"/>
                </a:solidFill>
              </a:rPr>
              <a:t> c</a:t>
            </a:r>
            <a:r>
              <a:rPr lang="th-TH" sz="2000" dirty="0" smtClean="0">
                <a:solidFill>
                  <a:srgbClr val="0070C0"/>
                </a:solidFill>
              </a:rPr>
              <a:t> มีค่า 15 ทำให้จะไม่พิมพ์ประโยค </a:t>
            </a:r>
            <a:r>
              <a:rPr lang="en-US" sz="2000" dirty="0">
                <a:latin typeface="Eras Light ITC" panose="020B0402030504020804" pitchFamily="34" charset="0"/>
              </a:rPr>
              <a:t>The value of variable c is 10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200" y="1825625"/>
            <a:ext cx="10035074" cy="1831270"/>
            <a:chOff x="1078463" y="3889020"/>
            <a:chExt cx="10035074" cy="1831270"/>
          </a:xfrm>
          <a:solidFill>
            <a:schemeClr val="bg1">
              <a:lumMod val="9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1078463" y="4150630"/>
              <a:ext cx="10035074" cy="156966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/A a=5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/A b=10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/A c=%a% + %b%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%c%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15</a:t>
              </a:r>
              <a:r>
                <a:rPr lang="en-US" sz="1600" dirty="0" smtClean="0">
                  <a:latin typeface="Eras Light ITC" panose="020B0402030504020804" pitchFamily="34" charset="0"/>
                </a:rPr>
                <a:t> echo "The value of variable c is 15"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%c%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10</a:t>
              </a:r>
              <a:r>
                <a:rPr lang="en-US" sz="1600" dirty="0" smtClean="0">
                  <a:latin typeface="Eras Light ITC" panose="020B0402030504020804" pitchFamily="34" charset="0"/>
                </a:rPr>
                <a:t> echo "The value of variable c is 10"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Math 1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77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ทั่วไปแล้วเราจะใช้ </a:t>
            </a:r>
            <a:r>
              <a:rPr lang="en-US" dirty="0" smtClean="0">
                <a:solidFill>
                  <a:srgbClr val="0070C0"/>
                </a:solidFill>
              </a:rPr>
              <a:t>[&gt;] [&lt;] [&gt;=] [&lt;=] [!=] [==] </a:t>
            </a:r>
            <a:r>
              <a:rPr lang="th-TH" dirty="0" smtClean="0">
                <a:solidFill>
                  <a:srgbClr val="0070C0"/>
                </a:solidFill>
              </a:rPr>
              <a:t>สำหรับเทียบค่าสมการ แต่เนื่องจากทาง</a:t>
            </a:r>
            <a:r>
              <a:rPr lang="en-US" dirty="0" smtClean="0">
                <a:solidFill>
                  <a:srgbClr val="0070C0"/>
                </a:solidFill>
              </a:rPr>
              <a:t> Batch </a:t>
            </a:r>
            <a:r>
              <a:rPr lang="th-TH" dirty="0" smtClean="0">
                <a:solidFill>
                  <a:srgbClr val="0070C0"/>
                </a:solidFill>
              </a:rPr>
              <a:t>ใช้</a:t>
            </a:r>
            <a:r>
              <a:rPr lang="en-US" dirty="0" smtClean="0">
                <a:solidFill>
                  <a:srgbClr val="0070C0"/>
                </a:solidFill>
              </a:rPr>
              <a:t> [&gt;] and [&lt;] </a:t>
            </a:r>
            <a:r>
              <a:rPr lang="th-TH" dirty="0" smtClean="0">
                <a:solidFill>
                  <a:srgbClr val="0070C0"/>
                </a:solidFill>
              </a:rPr>
              <a:t>สำหรับรับและส่งค่าบนคำสั่ง ทำให้สัญลักษณ์เบื้องต้นไม่สามารถใช้บน</a:t>
            </a:r>
            <a:r>
              <a:rPr lang="en-US" dirty="0" smtClean="0">
                <a:solidFill>
                  <a:srgbClr val="0070C0"/>
                </a:solidFill>
              </a:rPr>
              <a:t> Batch </a:t>
            </a:r>
            <a:r>
              <a:rPr lang="th-TH" dirty="0" smtClean="0">
                <a:solidFill>
                  <a:srgbClr val="0070C0"/>
                </a:solidFill>
              </a:rPr>
              <a:t>ได้</a:t>
            </a: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ด้วยสาเหตุนี้ เราจึงต้องใช้ตัวย่อข้างล่างแทนสัญลักษณ์ในการเทียบค่าสมการ</a:t>
            </a:r>
          </a:p>
          <a:p>
            <a:pPr marL="0" indent="0">
              <a:buNone/>
            </a:pPr>
            <a:r>
              <a:rPr lang="th-TH" dirty="0" smtClean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EQU : Equal</a:t>
            </a:r>
            <a:r>
              <a:rPr lang="th-TH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เท่ากัน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h-TH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>
                <a:solidFill>
                  <a:srgbClr val="0070C0"/>
                </a:solidFill>
              </a:rPr>
              <a:t>	</a:t>
            </a:r>
            <a:r>
              <a:rPr lang="th-TH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NEQ </a:t>
            </a:r>
            <a:r>
              <a:rPr lang="en-US" dirty="0">
                <a:solidFill>
                  <a:srgbClr val="00B050"/>
                </a:solidFill>
              </a:rPr>
              <a:t>: Not </a:t>
            </a:r>
            <a:r>
              <a:rPr lang="en-US" dirty="0" smtClean="0">
                <a:solidFill>
                  <a:srgbClr val="00B050"/>
                </a:solidFill>
              </a:rPr>
              <a:t>equal</a:t>
            </a:r>
            <a:r>
              <a:rPr lang="th-TH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ไม่เท่ากัน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LSS </a:t>
            </a:r>
            <a:r>
              <a:rPr lang="en-US" dirty="0">
                <a:solidFill>
                  <a:srgbClr val="00B050"/>
                </a:solidFill>
              </a:rPr>
              <a:t>: Less than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น้อยกว่า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LEQ </a:t>
            </a:r>
            <a:r>
              <a:rPr lang="en-US" dirty="0">
                <a:solidFill>
                  <a:srgbClr val="00B050"/>
                </a:solidFill>
              </a:rPr>
              <a:t>: Less than or Equal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th-TH" dirty="0">
                <a:solidFill>
                  <a:srgbClr val="0070C0"/>
                </a:solidFill>
              </a:rPr>
              <a:t>น้อย</a:t>
            </a:r>
            <a:r>
              <a:rPr lang="th-TH" dirty="0" smtClean="0">
                <a:solidFill>
                  <a:srgbClr val="0070C0"/>
                </a:solidFill>
              </a:rPr>
              <a:t>กว่าหรือเท่ากัน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GTR </a:t>
            </a:r>
            <a:r>
              <a:rPr lang="en-US" dirty="0">
                <a:solidFill>
                  <a:srgbClr val="00B050"/>
                </a:solidFill>
              </a:rPr>
              <a:t>: Greater </a:t>
            </a:r>
            <a:r>
              <a:rPr lang="en-US" dirty="0" smtClean="0">
                <a:solidFill>
                  <a:srgbClr val="00B050"/>
                </a:solidFill>
              </a:rPr>
              <a:t>than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มากกว่า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th-TH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		</a:t>
            </a:r>
            <a:r>
              <a:rPr lang="en-US" dirty="0" smtClean="0">
                <a:solidFill>
                  <a:srgbClr val="00B050"/>
                </a:solidFill>
              </a:rPr>
              <a:t>GEQ </a:t>
            </a:r>
            <a:r>
              <a:rPr lang="en-US" dirty="0">
                <a:solidFill>
                  <a:srgbClr val="00B050"/>
                </a:solidFill>
              </a:rPr>
              <a:t>: Greater than or </a:t>
            </a:r>
            <a:r>
              <a:rPr lang="en-US" dirty="0" smtClean="0">
                <a:solidFill>
                  <a:srgbClr val="00B050"/>
                </a:solidFill>
              </a:rPr>
              <a:t>equal</a:t>
            </a:r>
            <a:r>
              <a:rPr lang="th-TH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th-TH" dirty="0" smtClean="0">
                <a:solidFill>
                  <a:srgbClr val="0070C0"/>
                </a:solidFill>
              </a:rPr>
              <a:t>มากกว่าหรือเท่ากัน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r>
              <a:rPr lang="th-TH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675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</a:t>
            </a:r>
            <a:r>
              <a:rPr lang="th-TH" dirty="0" smtClean="0"/>
              <a:t> </a:t>
            </a:r>
            <a:r>
              <a:rPr lang="en-US" dirty="0" smtClean="0"/>
              <a:t>: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th-TH" sz="1400" dirty="0"/>
          </a:p>
          <a:p>
            <a:pPr marL="0" indent="0">
              <a:buNone/>
            </a:pPr>
            <a:endParaRPr lang="th-TH" sz="1400" dirty="0" smtClean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19430" y="1534839"/>
            <a:ext cx="10035074" cy="3554819"/>
            <a:chOff x="1078463" y="3889020"/>
            <a:chExt cx="10035074" cy="355481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329320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ras Light ITC" panose="020B0402030504020804" pitchFamily="34" charset="0"/>
                </a:rPr>
                <a:t>SET /A </a:t>
              </a:r>
              <a:r>
                <a:rPr lang="en-US" sz="1600" dirty="0" err="1">
                  <a:latin typeface="Eras Light ITC" panose="020B0402030504020804" pitchFamily="34" charset="0"/>
                </a:rPr>
                <a:t>var</a:t>
              </a:r>
              <a:r>
                <a:rPr lang="en-US" sz="1600" dirty="0">
                  <a:latin typeface="Eras Light ITC" panose="020B0402030504020804" pitchFamily="34" charset="0"/>
                </a:rPr>
                <a:t>=1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EQU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ECHO equality with 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NEQ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0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ECHO inequality with </a:t>
              </a:r>
              <a:r>
                <a:rPr lang="en-US" sz="1600" dirty="0" smtClean="0">
                  <a:latin typeface="Eras Light ITC" panose="020B0402030504020804" pitchFamily="34" charset="0"/>
                </a:rPr>
                <a:t>0</a:t>
              </a:r>
            </a:p>
            <a:p>
              <a:endParaRPr lang="en-US" sz="1600" dirty="0" smtClean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GTR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ECHO greater </a:t>
              </a:r>
              <a:r>
                <a:rPr lang="en-US" sz="1600" dirty="0" smtClean="0">
                  <a:latin typeface="Eras Light ITC" panose="020B0402030504020804" pitchFamily="34" charset="0"/>
                </a:rPr>
                <a:t>than 1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GEQ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ECHO greater than or equal to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1</a:t>
              </a: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LSS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ECHO </a:t>
              </a:r>
              <a:r>
                <a:rPr lang="en-US" sz="1600" dirty="0" smtClean="0">
                  <a:latin typeface="Eras Light ITC" panose="020B0402030504020804" pitchFamily="34" charset="0"/>
                </a:rPr>
                <a:t>less than 1</a:t>
              </a:r>
              <a:endParaRPr lang="en-US" sz="1600" dirty="0">
                <a:latin typeface="Eras Light ITC" panose="020B0402030504020804" pitchFamily="34" charset="0"/>
              </a:endParaRPr>
            </a:p>
            <a:p>
              <a:endParaRPr lang="en-US" sz="1600" dirty="0">
                <a:latin typeface="Eras Light ITC" panose="020B0402030504020804" pitchFamily="34" charset="0"/>
              </a:endParaRP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</a:t>
              </a:r>
              <a:r>
                <a:rPr lang="en-US" sz="1600" dirty="0" err="1">
                  <a:solidFill>
                    <a:srgbClr val="0070C0"/>
                  </a:solidFill>
                  <a:latin typeface="Eras Light ITC" panose="020B0402030504020804" pitchFamily="34" charset="0"/>
                </a:rPr>
                <a:t>var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% </a:t>
              </a:r>
              <a:r>
                <a:rPr lang="en-US" sz="1600" dirty="0">
                  <a:solidFill>
                    <a:srgbClr val="FF0000"/>
                  </a:solidFill>
                  <a:latin typeface="Eras Light ITC" panose="020B0402030504020804" pitchFamily="34" charset="0"/>
                </a:rPr>
                <a:t>LEQ</a:t>
              </a:r>
              <a:r>
                <a:rPr lang="en-US" sz="1600" dirty="0">
                  <a:latin typeface="Eras Light ITC" panose="020B0402030504020804" pitchFamily="34" charset="0"/>
                </a:rPr>
                <a:t>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1</a:t>
              </a:r>
              <a:r>
                <a:rPr lang="en-US" sz="1600" dirty="0" smtClean="0">
                  <a:latin typeface="Eras Light ITC" panose="020B0402030504020804" pitchFamily="34" charset="0"/>
                </a:rPr>
                <a:t> </a:t>
              </a:r>
              <a:r>
                <a:rPr lang="en-US" sz="1600" dirty="0">
                  <a:latin typeface="Eras Light ITC" panose="020B0402030504020804" pitchFamily="34" charset="0"/>
                </a:rPr>
                <a:t>ECHO less than or equal to 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Math 2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80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: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th-TH" sz="2300" dirty="0">
                <a:solidFill>
                  <a:srgbClr val="0070C0"/>
                </a:solidFill>
              </a:rPr>
              <a:t>ตัวอย่างนี้จะแสดงวิธีการวัดค่าตัว</a:t>
            </a:r>
            <a:r>
              <a:rPr lang="th-TH" sz="2300" dirty="0" smtClean="0">
                <a:solidFill>
                  <a:srgbClr val="0070C0"/>
                </a:solidFill>
              </a:rPr>
              <a:t>แปรสตริงว่า</a:t>
            </a:r>
            <a:r>
              <a:rPr lang="th-TH" sz="2300" dirty="0">
                <a:solidFill>
                  <a:srgbClr val="0070C0"/>
                </a:solidFill>
              </a:rPr>
              <a:t>มีค่าเท่าใดและพิมพ์ประโยคที่ตรงกับการวัดค่า 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</a:rPr>
              <a:t>if </a:t>
            </a:r>
            <a:r>
              <a:rPr lang="th-TH" sz="2300" dirty="0">
                <a:solidFill>
                  <a:srgbClr val="0070C0"/>
                </a:solidFill>
              </a:rPr>
              <a:t>แรกจะตรวจสอบว่าตัวแปร </a:t>
            </a: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str1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th-TH" sz="2300" dirty="0">
                <a:solidFill>
                  <a:srgbClr val="0070C0"/>
                </a:solidFill>
              </a:rPr>
              <a:t>มีค่า </a:t>
            </a:r>
            <a:r>
              <a:rPr lang="en-US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String1</a:t>
            </a:r>
            <a:r>
              <a:rPr lang="th-TH" sz="2300" dirty="0" smtClean="0">
                <a:solidFill>
                  <a:srgbClr val="0070C0"/>
                </a:solidFill>
              </a:rPr>
              <a:t> หรือไม่ และพิมพ์ไปประโยคไปยังหน้าต่างคำสั่ง</a:t>
            </a:r>
            <a:endParaRPr lang="th-TH" sz="23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sz="2300" dirty="0">
                <a:solidFill>
                  <a:srgbClr val="0070C0"/>
                </a:solidFill>
              </a:rPr>
              <a:t>แต่ใน </a:t>
            </a:r>
            <a:r>
              <a:rPr lang="en-US" sz="2300" dirty="0">
                <a:solidFill>
                  <a:srgbClr val="0070C0"/>
                </a:solidFill>
              </a:rPr>
              <a:t>if </a:t>
            </a:r>
            <a:r>
              <a:rPr lang="th-TH" sz="2300" dirty="0">
                <a:solidFill>
                  <a:srgbClr val="0070C0"/>
                </a:solidFill>
              </a:rPr>
              <a:t>ที่สองจะตรวจสอบว่าตัวแปร </a:t>
            </a:r>
            <a:r>
              <a:rPr lang="en-US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str2</a:t>
            </a:r>
            <a:r>
              <a:rPr lang="en-US" sz="2300" dirty="0" smtClean="0">
                <a:solidFill>
                  <a:srgbClr val="0070C0"/>
                </a:solidFill>
              </a:rPr>
              <a:t> </a:t>
            </a:r>
            <a:r>
              <a:rPr lang="th-TH" sz="2300" dirty="0">
                <a:solidFill>
                  <a:srgbClr val="0070C0"/>
                </a:solidFill>
              </a:rPr>
              <a:t>มีค่า </a:t>
            </a:r>
            <a:r>
              <a:rPr lang="en-US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String3</a:t>
            </a:r>
            <a:r>
              <a:rPr lang="th-TH" sz="2300" dirty="0" smtClean="0">
                <a:solidFill>
                  <a:srgbClr val="0070C0"/>
                </a:solidFill>
              </a:rPr>
              <a:t> </a:t>
            </a:r>
            <a:r>
              <a:rPr lang="th-TH" sz="2300" dirty="0">
                <a:solidFill>
                  <a:srgbClr val="0070C0"/>
                </a:solidFill>
              </a:rPr>
              <a:t>หรือไม่ </a:t>
            </a:r>
            <a:r>
              <a:rPr lang="th-TH" sz="2300" dirty="0" smtClean="0">
                <a:solidFill>
                  <a:srgbClr val="0070C0"/>
                </a:solidFill>
              </a:rPr>
              <a:t>ซึ่ง</a:t>
            </a:r>
            <a:r>
              <a:rPr lang="en-US" sz="2000" dirty="0">
                <a:solidFill>
                  <a:srgbClr val="0070C0"/>
                </a:solidFill>
                <a:latin typeface="Eras Light ITC" panose="020B0402030504020804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str2 </a:t>
            </a:r>
            <a:r>
              <a:rPr lang="th-TH" sz="2300" dirty="0" smtClean="0">
                <a:solidFill>
                  <a:srgbClr val="0070C0"/>
                </a:solidFill>
              </a:rPr>
              <a:t>มี</a:t>
            </a:r>
            <a:r>
              <a:rPr lang="th-TH" sz="2300" dirty="0">
                <a:solidFill>
                  <a:srgbClr val="0070C0"/>
                </a:solidFill>
              </a:rPr>
              <a:t>ค่า </a:t>
            </a: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String3</a:t>
            </a:r>
            <a:r>
              <a:rPr lang="th-TH" sz="2300" dirty="0" smtClean="0">
                <a:solidFill>
                  <a:srgbClr val="0070C0"/>
                </a:solidFill>
              </a:rPr>
              <a:t> </a:t>
            </a:r>
            <a:r>
              <a:rPr lang="th-TH" sz="2300" dirty="0">
                <a:solidFill>
                  <a:srgbClr val="0070C0"/>
                </a:solidFill>
              </a:rPr>
              <a:t>ทำให้จะไม่พิมพ์ประโยค </a:t>
            </a:r>
            <a:endParaRPr lang="en-US" sz="23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Eras Light ITC" panose="020B0402030504020804" pitchFamily="34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Eras Light ITC" panose="020B0402030504020804" pitchFamily="34" charset="0"/>
              </a:rPr>
              <a:t>value of variable c is String3</a:t>
            </a:r>
            <a:endParaRPr lang="en-US" sz="23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1585049"/>
            <a:chOff x="1078463" y="3889020"/>
            <a:chExt cx="10035074" cy="1585049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323439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str1=String1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SET str2=String2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“%str1%”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“String1”</a:t>
              </a:r>
              <a:r>
                <a:rPr lang="en-US" sz="1600" dirty="0" smtClean="0">
                  <a:latin typeface="Eras Light ITC" panose="020B0402030504020804" pitchFamily="34" charset="0"/>
                </a:rPr>
                <a:t> echo "The value of variable String1"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“%str2%”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==</a:t>
              </a:r>
              <a:r>
                <a:rPr lang="en-US" sz="1600" dirty="0" smtClean="0">
                  <a:solidFill>
                    <a:srgbClr val="0070C0"/>
                  </a:solidFill>
                  <a:latin typeface="Eras Light ITC" panose="020B0402030504020804" pitchFamily="34" charset="0"/>
                </a:rPr>
                <a:t>“String3”</a:t>
              </a:r>
              <a:r>
                <a:rPr lang="en-US" sz="1600" dirty="0" smtClean="0">
                  <a:latin typeface="Eras Light ITC" panose="020B0402030504020804" pitchFamily="34" charset="0"/>
                </a:rPr>
                <a:t> echo "The value of variable c is String3"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</a:t>
              </a:r>
              <a:r>
                <a:rPr lang="en-US" sz="1100" i="1" dirty="0" smtClean="0">
                  <a:solidFill>
                    <a:srgbClr val="0070C0"/>
                  </a:solidFill>
                </a:rPr>
                <a:t>String</a:t>
              </a:r>
              <a:endParaRPr lang="en-US" sz="1100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14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If/Else :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h-TH" dirty="0" smtClean="0">
                <a:solidFill>
                  <a:srgbClr val="0070C0"/>
                </a:solidFill>
              </a:rPr>
              <a:t>ตัวอย่าง</a:t>
            </a:r>
            <a:r>
              <a:rPr lang="th-TH" dirty="0">
                <a:solidFill>
                  <a:srgbClr val="0070C0"/>
                </a:solidFill>
              </a:rPr>
              <a:t>นี้จะแสดง</a:t>
            </a:r>
            <a:r>
              <a:rPr lang="th-TH" dirty="0" smtClean="0">
                <a:solidFill>
                  <a:srgbClr val="0070C0"/>
                </a:solidFill>
              </a:rPr>
              <a:t>วิธีการตรวจสอบข้อมูลขาเข้า ว่าข้อมูลขาเข้า 1 มีค่าตรงกับ 1 หรือไม่และพิมพ์ผลลัพธ์ไปหากมีค่าตรง และข้อมูลขาเข้าที่ 2 กับ 3 ก็ทำคล้าย ๆ กัน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dirty="0" smtClean="0"/>
          </a:p>
          <a:p>
            <a:pPr marL="0" indent="0">
              <a:buNone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1825625"/>
            <a:ext cx="10035074" cy="2077492"/>
            <a:chOff x="1078463" y="3889020"/>
            <a:chExt cx="10035074" cy="2077492"/>
          </a:xfrm>
          <a:solidFill>
            <a:schemeClr val="bg1">
              <a:lumMod val="9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078463" y="4150630"/>
              <a:ext cx="10035074" cy="1815882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Eras Light ITC" panose="020B0402030504020804" pitchFamily="34" charset="0"/>
                </a:rPr>
                <a:t>@echo off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%1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%2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echo %3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%1</a:t>
              </a:r>
              <a:r>
                <a:rPr lang="en-US" sz="1600" dirty="0" smtClean="0">
                  <a:latin typeface="Eras Light ITC" panose="020B0402030504020804" pitchFamily="34" charset="0"/>
                </a:rPr>
                <a:t>==1 echo "The value is 1"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%2</a:t>
              </a:r>
              <a:r>
                <a:rPr lang="en-US" sz="1600" dirty="0" smtClean="0">
                  <a:latin typeface="Eras Light ITC" panose="020B0402030504020804" pitchFamily="34" charset="0"/>
                </a:rPr>
                <a:t>==2 echo "The value is 2" </a:t>
              </a:r>
            </a:p>
            <a:p>
              <a:r>
                <a:rPr lang="en-US" sz="1600" dirty="0" smtClean="0">
                  <a:latin typeface="Eras Light ITC" panose="020B0402030504020804" pitchFamily="34" charset="0"/>
                </a:rPr>
                <a:t>if </a:t>
              </a:r>
              <a:r>
                <a:rPr lang="en-US" sz="1600" dirty="0" smtClean="0">
                  <a:solidFill>
                    <a:srgbClr val="FF0000"/>
                  </a:solidFill>
                  <a:latin typeface="Eras Light ITC" panose="020B0402030504020804" pitchFamily="34" charset="0"/>
                </a:rPr>
                <a:t>%3</a:t>
              </a:r>
              <a:r>
                <a:rPr lang="en-US" sz="1600" dirty="0" smtClean="0">
                  <a:latin typeface="Eras Light ITC" panose="020B0402030504020804" pitchFamily="34" charset="0"/>
                </a:rPr>
                <a:t>==3 echo "The value is 3"</a:t>
              </a:r>
              <a:endParaRPr lang="en-US" sz="1600" dirty="0">
                <a:latin typeface="Eras Light ITC" panose="020B04020305040208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91391" y="3889020"/>
              <a:ext cx="1311625" cy="26161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solidFill>
                    <a:srgbClr val="0070C0"/>
                  </a:solidFill>
                </a:rPr>
                <a:t>Example Batch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2214</Words>
  <Application>Microsoft Office PowerPoint</Application>
  <PresentationFormat>Widescreen</PresentationFormat>
  <Paragraphs>432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Angsana New</vt:lpstr>
      <vt:lpstr>Arial</vt:lpstr>
      <vt:lpstr>Calibri</vt:lpstr>
      <vt:lpstr>Calibri Light</vt:lpstr>
      <vt:lpstr>Cordia New</vt:lpstr>
      <vt:lpstr>Eras Light ITC</vt:lpstr>
      <vt:lpstr>Wingdings</vt:lpstr>
      <vt:lpstr>Office Theme</vt:lpstr>
      <vt:lpstr>Batch Lesson 3</vt:lpstr>
      <vt:lpstr>If/Else</vt:lpstr>
      <vt:lpstr>If/Else</vt:lpstr>
      <vt:lpstr>If/Else syntax</vt:lpstr>
      <vt:lpstr>If/Else : Math</vt:lpstr>
      <vt:lpstr>If/Else : Math</vt:lpstr>
      <vt:lpstr>If/Else : Math</vt:lpstr>
      <vt:lpstr>If/Else : String</vt:lpstr>
      <vt:lpstr>If/Else : input</vt:lpstr>
      <vt:lpstr>If /i</vt:lpstr>
      <vt:lpstr>If defined</vt:lpstr>
      <vt:lpstr>If exist</vt:lpstr>
      <vt:lpstr>If NOT</vt:lpstr>
      <vt:lpstr>(Nested) If/Else AND</vt:lpstr>
      <vt:lpstr>If/Else OR</vt:lpstr>
      <vt:lpstr>If/Else : Real Usage</vt:lpstr>
      <vt:lpstr>FOR</vt:lpstr>
      <vt:lpstr>FOR Syntax</vt:lpstr>
      <vt:lpstr>FOR </vt:lpstr>
      <vt:lpstr>FOR</vt:lpstr>
      <vt:lpstr>FOR /L </vt:lpstr>
      <vt:lpstr>FOR /L </vt:lpstr>
      <vt:lpstr>FOR /F </vt:lpstr>
      <vt:lpstr>FOR /F </vt:lpstr>
      <vt:lpstr>FOR /F </vt:lpstr>
      <vt:lpstr>FOR /F </vt:lpstr>
      <vt:lpstr>FOR /F </vt:lpstr>
      <vt:lpstr>FOR /D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Lesson 3</dc:title>
  <dc:creator>punnatorn sereeyotin</dc:creator>
  <cp:lastModifiedBy>punnatorn sereeyotin</cp:lastModifiedBy>
  <cp:revision>45</cp:revision>
  <dcterms:created xsi:type="dcterms:W3CDTF">2018-02-05T08:45:37Z</dcterms:created>
  <dcterms:modified xsi:type="dcterms:W3CDTF">2018-02-09T10:44:14Z</dcterms:modified>
</cp:coreProperties>
</file>