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6" r:id="rId5"/>
    <p:sldId id="282" r:id="rId6"/>
    <p:sldId id="287" r:id="rId7"/>
    <p:sldId id="259" r:id="rId8"/>
    <p:sldId id="260" r:id="rId9"/>
    <p:sldId id="288" r:id="rId10"/>
    <p:sldId id="262" r:id="rId11"/>
    <p:sldId id="258" r:id="rId12"/>
    <p:sldId id="263" r:id="rId13"/>
    <p:sldId id="264" r:id="rId14"/>
    <p:sldId id="265" r:id="rId15"/>
    <p:sldId id="266" r:id="rId16"/>
    <p:sldId id="267" r:id="rId17"/>
    <p:sldId id="268" r:id="rId18"/>
    <p:sldId id="279" r:id="rId19"/>
    <p:sldId id="280" r:id="rId20"/>
    <p:sldId id="289" r:id="rId21"/>
    <p:sldId id="272" r:id="rId22"/>
    <p:sldId id="273" r:id="rId23"/>
    <p:sldId id="269" r:id="rId24"/>
    <p:sldId id="270" r:id="rId25"/>
    <p:sldId id="271" r:id="rId26"/>
    <p:sldId id="275" r:id="rId27"/>
    <p:sldId id="283" r:id="rId28"/>
    <p:sldId id="276" r:id="rId29"/>
    <p:sldId id="284" r:id="rId30"/>
    <p:sldId id="27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D5EF-4896-4614-B001-F2B82B8DDE8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Lesson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Variable, Array, Programming : Math</a:t>
            </a:r>
          </a:p>
        </p:txBody>
      </p:sp>
    </p:spTree>
    <p:extLst>
      <p:ext uri="{BB962C8B-B14F-4D97-AF65-F5344CB8AC3E}">
        <p14:creationId xmlns:p14="http://schemas.microsoft.com/office/powerpoint/2010/main" val="40916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7713" y="2908687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</a:t>
              </a:r>
              <a:r>
                <a:rPr lang="en-US" sz="1600" dirty="0">
                  <a:latin typeface="Eras Light ITC" panose="020B0402030504020804" pitchFamily="34" charset="0"/>
                </a:rPr>
                <a:t>=Hi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Hi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“</a:t>
              </a:r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</a:t>
              </a:r>
              <a:r>
                <a:rPr lang="en-US" sz="1600" dirty="0">
                  <a:latin typeface="Eras Light ITC" panose="020B0402030504020804" pitchFamily="34" charset="0"/>
                </a:rPr>
                <a:t>=“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“empty”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ไม่พิมพ์ค่าใด ๆ ออกมา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(ECHO is off)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th-TH" dirty="0">
                <a:solidFill>
                  <a:srgbClr val="0070C0"/>
                </a:solidFill>
              </a:rPr>
              <a:t>ทำการตั้งตัวแปรขึ้นมาใหม่ โดยไม่มีค่ากำหนดไว้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th-TH" dirty="0">
                <a:solidFill>
                  <a:srgbClr val="0070C0"/>
                </a:solidFill>
              </a:rPr>
              <a:t>ทำการระบุตัวแปรที่มีอยู่ให้ลบค่าที่เก็บไว้ทิ้งไป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642" y="4145637"/>
            <a:ext cx="997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ผลลัพธ์</a:t>
            </a:r>
            <a:endParaRPr lang="en-US" sz="2800" b="1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41" y="4690437"/>
            <a:ext cx="475363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value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=“ 	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/p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string </a:t>
            </a:r>
            <a:r>
              <a:rPr lang="th-TH" i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พิมพ์ประโยคลงบนหน้าต่างคำสั่งและรับค่าตัวแปรจากผู้ใช้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/a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expression”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ทำสมการเลข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 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814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/p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ตั้งค่าตัวแปรโดยใช้ค่าที่ผู้ใช้ใส่ลงบนหน้าต่างคำสั่ง โดยมีการพิมพ์ประโยคใด ๆ เพื่อบอกให้ผู้ใช้ใส่ค่าตัวแปรที่ถูกต้อง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45" y="4391376"/>
            <a:ext cx="4658375" cy="101931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33616" y="2778722"/>
            <a:ext cx="10035074" cy="846385"/>
            <a:chOff x="1078463" y="388902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/p 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Please enter input value :</a:t>
              </a:r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พิมพ์ประโยค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Please enter input value :</a:t>
              </a:r>
              <a:r>
                <a:rPr lang="th-TH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และรับค่าตัวแปร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  <a:r>
                <a:rPr lang="en-US" sz="1600" dirty="0"/>
                <a:t>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พิมพ์ค่าตัวแปรที่รับจากผู้ใช้ลงบนหน้าต่างคำสั่ง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1DEC831-2E51-4003-B9DF-53AFB386F4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60" y="4768449"/>
            <a:ext cx="1596734" cy="1923699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744E24D-F9CA-4577-A9B0-D1FBF8A2C6F0}"/>
              </a:ext>
            </a:extLst>
          </p:cNvPr>
          <p:cNvSpPr/>
          <p:nvPr/>
        </p:nvSpPr>
        <p:spPr>
          <a:xfrm>
            <a:off x="7820526" y="4227095"/>
            <a:ext cx="1973179" cy="729916"/>
          </a:xfrm>
          <a:prstGeom prst="wedgeRoundRectCallout">
            <a:avLst>
              <a:gd name="adj1" fmla="val 38517"/>
              <a:gd name="adj2" fmla="val 768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</a:rPr>
              <a:t>string</a:t>
            </a:r>
            <a:r>
              <a:rPr lang="th-TH" dirty="0">
                <a:solidFill>
                  <a:schemeClr val="tx1"/>
                </a:solidFill>
              </a:rPr>
              <a:t> คือประโยคสำหรับถามผู้ใช้นะจ๊ะ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8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การใช้งานจริง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กำหนดค่าข้อมูลเริ่มต้นสำหรับโปรแกรมต่างๆ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Eras Light ITC" panose="020B0402030504020804" pitchFamily="34" charset="0"/>
              </a:rPr>
              <a:t>                     </a:t>
            </a:r>
            <a:r>
              <a:rPr lang="en-US" sz="1400" dirty="0">
                <a:latin typeface="Eras Light ITC" panose="020B0402030504020804" pitchFamily="34" charset="0"/>
              </a:rPr>
              <a:t>Program1.exe </a:t>
            </a:r>
            <a:r>
              <a:rPr lang="en-US" sz="1400" dirty="0">
                <a:solidFill>
                  <a:srgbClr val="00B050"/>
                </a:solidFill>
                <a:latin typeface="Eras Light ITC" panose="020B0402030504020804" pitchFamily="34" charset="0"/>
              </a:rPr>
              <a:t>–input C:\input.txt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--output C:\output.txt </a:t>
            </a:r>
            <a:r>
              <a:rPr lang="en-US" sz="1400" dirty="0">
                <a:solidFill>
                  <a:srgbClr val="0070C0"/>
                </a:solidFill>
                <a:latin typeface="Eras Light ITC" panose="020B0402030504020804" pitchFamily="34" charset="0"/>
              </a:rPr>
              <a:t>--log C:\log.log </a:t>
            </a:r>
            <a:r>
              <a:rPr lang="en-US" sz="1400" dirty="0">
                <a:solidFill>
                  <a:srgbClr val="FF0000"/>
                </a:solidFill>
                <a:latin typeface="Eras Light ITC" panose="020B0402030504020804" pitchFamily="34" charset="0"/>
              </a:rPr>
              <a:t>--mode </a:t>
            </a:r>
            <a:r>
              <a:rPr lang="en-US" sz="1400" dirty="0" err="1">
                <a:solidFill>
                  <a:srgbClr val="FF0000"/>
                </a:solidFill>
                <a:latin typeface="Eras Light ITC" panose="020B0402030504020804" pitchFamily="34" charset="0"/>
              </a:rPr>
              <a:t>ultraman</a:t>
            </a:r>
            <a:r>
              <a:rPr lang="en-US" sz="14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Eras Light ITC" panose="020B0402030504020804" pitchFamily="34" charset="0"/>
              </a:rPr>
              <a:t>--episode dragonball322  </a:t>
            </a:r>
            <a:r>
              <a:rPr lang="en-US" sz="1400" dirty="0">
                <a:solidFill>
                  <a:schemeClr val="accent3"/>
                </a:solidFill>
                <a:latin typeface="Eras Light ITC" panose="020B0402030504020804" pitchFamily="34" charset="0"/>
              </a:rPr>
              <a:t>--</a:t>
            </a:r>
            <a:r>
              <a:rPr lang="en-US" sz="1400" dirty="0" err="1">
                <a:solidFill>
                  <a:schemeClr val="accent3"/>
                </a:solidFill>
                <a:latin typeface="Eras Light ITC" panose="020B0402030504020804" pitchFamily="34" charset="0"/>
              </a:rPr>
              <a:t>baka</a:t>
            </a:r>
            <a:endParaRPr lang="en-US" sz="14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8463" y="3889020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/p INPUT= Please select input path : </a:t>
              </a:r>
            </a:p>
            <a:p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SET OUTPUT=C:\output.txt</a:t>
              </a:r>
            </a:p>
            <a:p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SET LOG=C:\log.log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“MODE=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ultraman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^|gold”</a:t>
              </a:r>
            </a:p>
            <a:p>
              <a:r>
                <a:rPr lang="en-US" sz="16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SET /a “EPISODE=300+22”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PROGRAM = Program1.exe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%PROGRAM%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--input %INPUT%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--output %OUTPUT%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--log %LOG%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--mode %MODE% </a:t>
              </a:r>
              <a:r>
                <a:rPr lang="en-US" sz="1600" dirty="0">
                  <a:latin typeface="Eras Light ITC" panose="020B0402030504020804" pitchFamily="34" charset="0"/>
                </a:rPr>
                <a:t>--episode %EPISODE% </a:t>
              </a:r>
              <a:r>
                <a:rPr lang="en-US" sz="1600" dirty="0">
                  <a:solidFill>
                    <a:schemeClr val="accent3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 err="1">
                  <a:solidFill>
                    <a:schemeClr val="accent3"/>
                  </a:solidFill>
                  <a:latin typeface="Eras Light ITC" panose="020B0402030504020804" pitchFamily="34" charset="0"/>
                </a:rPr>
                <a:t>baka</a:t>
              </a:r>
              <a:endParaRPr lang="en-US" sz="1600" dirty="0">
                <a:solidFill>
                  <a:schemeClr val="accent3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36516" y="3071305"/>
            <a:ext cx="7665098" cy="607264"/>
            <a:chOff x="2803849" y="2869162"/>
            <a:chExt cx="7665098" cy="607264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517432" y="-844421"/>
              <a:ext cx="237932" cy="766509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0841" y="3107094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2885894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442951" y="3442405"/>
            <a:ext cx="466531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%~0 %~1 %~2 …	</a:t>
            </a:r>
            <a:r>
              <a:rPr lang="th-TH" dirty="0"/>
              <a:t>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ตัวแปรสำหรับข้อมูลเข้าและที่อยู่เต็มของไฟล์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%~dp0		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ตัวแปรสำหรับที่อยู่ของไฟล์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%~nx0		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ตัวแปรสำหรับชื่อของไฟล์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5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r>
              <a:rPr lang="en-US" dirty="0"/>
              <a:t>: %~0  %~1  %~2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%~0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ที่อยู่เต็มของไฟล์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%~n 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ข้อมูลเข้าตัวที่</a:t>
            </a:r>
            <a:r>
              <a:rPr lang="en-US" dirty="0">
                <a:solidFill>
                  <a:srgbClr val="0070C0"/>
                </a:solidFill>
              </a:rPr>
              <a:t> n</a:t>
            </a: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Eras Light ITC" panose="020B0402030504020804" pitchFamily="34" charset="0"/>
              </a:rPr>
              <a:t>C:\abc\variable_test.bat </a:t>
            </a:r>
            <a:r>
              <a:rPr lang="en-US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“one”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“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twotwo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” </a:t>
            </a:r>
            <a:r>
              <a:rPr lang="en-US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three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04809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470" y="380135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%~0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C:\abc\variable_test.bat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third_var</a:t>
              </a:r>
              <a:r>
                <a:rPr lang="en-US" sz="1600" dirty="0">
                  <a:latin typeface="Eras Light ITC" panose="020B0402030504020804" pitchFamily="34" charset="0"/>
                </a:rPr>
                <a:t>=%~3 add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third_var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three add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%~1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one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%2 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“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twotwo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third_variable</a:t>
              </a:r>
              <a:r>
                <a:rPr lang="en-US" sz="1600" dirty="0">
                  <a:latin typeface="Eras Light ITC" panose="020B0402030504020804" pitchFamily="34" charset="0"/>
                </a:rPr>
                <a:t>% 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three add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50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r>
              <a:rPr lang="en-US" dirty="0"/>
              <a:t>: %~dp0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ตัวแปรสำหรับที่อยู่ของไฟล์ </a:t>
            </a:r>
            <a:r>
              <a:rPr lang="en-US" dirty="0">
                <a:solidFill>
                  <a:srgbClr val="0070C0"/>
                </a:solidFill>
              </a:rPr>
              <a:t>Batch</a:t>
            </a:r>
            <a:endParaRPr lang="en-US" dirty="0"/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Eras Light ITC" panose="020B0402030504020804" pitchFamily="34" charset="0"/>
                <a:cs typeface="Consolas" panose="020B0609020204030204" pitchFamily="49" charset="0"/>
              </a:rPr>
              <a:t>C:\test\batch.bat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sz="3200" dirty="0"/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95136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81323" y="3191683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directory=%~dp0 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directory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C:\test\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logFile=log.txt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logFile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log.txt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is log content &gt; %directory%\%</a:t>
              </a:r>
              <a:r>
                <a:rPr lang="en-US" sz="1600" dirty="0" err="1">
                  <a:latin typeface="Eras Light ITC" panose="020B0402030504020804" pitchFamily="34" charset="0"/>
                </a:rPr>
                <a:t>logFile</a:t>
              </a:r>
              <a:r>
                <a:rPr lang="en-US" sz="1600" dirty="0">
                  <a:latin typeface="Eras Light ITC" panose="020B0402030504020804" pitchFamily="34" charset="0"/>
                </a:rPr>
                <a:t>%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is log content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ลงบน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C:\test\log.txt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3" y="4772693"/>
            <a:ext cx="1569971" cy="16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2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r>
              <a:rPr lang="en-US" dirty="0"/>
              <a:t>: %~n0, %~nx0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ตัวแปรสำหรับชื่อไฟล์ </a:t>
            </a:r>
            <a:r>
              <a:rPr lang="en-US" dirty="0">
                <a:solidFill>
                  <a:srgbClr val="0070C0"/>
                </a:solidFill>
              </a:rPr>
              <a:t>Batch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และนามสกุลไฟล์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Eras Light ITC" panose="020B0402030504020804" pitchFamily="34" charset="0"/>
              </a:rPr>
              <a:t>C:\test\batch_name.bat</a:t>
            </a:r>
            <a:r>
              <a:rPr lang="th-TH" sz="2000" dirty="0"/>
              <a:t>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82599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09761" y="3279146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name=%~n0  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name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batch file name is %name%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batch file name is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full_name</a:t>
              </a:r>
              <a:r>
                <a:rPr lang="en-US" sz="1600" dirty="0">
                  <a:latin typeface="Eras Light ITC" panose="020B0402030504020804" pitchFamily="34" charset="0"/>
                </a:rPr>
                <a:t>=%~nx0  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full_name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batch_name.bat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batch file full name is %name%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batch file full name is batch_name.bat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81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การใช้งานจริง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สร้างไฟล์หรือโฟลเดอร์ใหม่บนที่อยู่เดียวกับไฟล์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เพื่อเก็บไฟล์หรือผลลัพธ์จาก</a:t>
            </a:r>
            <a:r>
              <a:rPr lang="en-US" dirty="0">
                <a:solidFill>
                  <a:srgbClr val="0070C0"/>
                </a:solidFill>
              </a:rPr>
              <a:t> batch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latin typeface="Eras Light ITC" panose="020B04020305040208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3374" y="2369722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ROOT=%~dp0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รับที่อยู่ของไฟล์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ใส่ในตัวแปร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ROOT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WORK=%ROOT%\work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ตั้งค่าตัวแปรใหม่ที่เก็บค่าที่อยู่ของไฟล์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และต่อกับ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\work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 err="1">
                  <a:latin typeface="Eras Light ITC" panose="020B0402030504020804" pitchFamily="34" charset="0"/>
                </a:rPr>
                <a:t>mkdir</a:t>
              </a:r>
              <a:r>
                <a:rPr lang="en-US" sz="1600" dirty="0">
                  <a:latin typeface="Eras Light ITC" panose="020B0402030504020804" pitchFamily="34" charset="0"/>
                </a:rPr>
                <a:t> %WORK%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สร้างโฟลเดอร์ใหม่ด้วยตัวแปร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WORK</a:t>
              </a:r>
              <a:endParaRPr lang="th-TH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is output result &gt; %WORK%\result.txt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is output result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ลงใน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..\work\result.txt</a:t>
              </a:r>
              <a:endParaRPr lang="th-TH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03" y="4416669"/>
            <a:ext cx="261021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9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โปรแกรมมิ่ง</a:t>
            </a:r>
            <a:r>
              <a:rPr lang="en-US" dirty="0"/>
              <a:t> :</a:t>
            </a:r>
            <a:r>
              <a:rPr lang="th-TH" dirty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Symbol for  math equation</a:t>
            </a:r>
            <a:r>
              <a:rPr lang="en-US" sz="2000" dirty="0"/>
              <a:t>	</a:t>
            </a:r>
            <a:r>
              <a:rPr lang="th-TH" sz="2000" b="1" u="sng" dirty="0">
                <a:solidFill>
                  <a:srgbClr val="0070C0"/>
                </a:solidFill>
              </a:rPr>
              <a:t>เครื่องหมายสำหรับสมการเลข</a:t>
            </a:r>
            <a:r>
              <a:rPr lang="en-US" sz="2000" b="1" dirty="0"/>
              <a:t>	</a:t>
            </a:r>
            <a:r>
              <a:rPr lang="en-US" sz="2000" b="1" u="sng" dirty="0"/>
              <a:t>Example</a:t>
            </a:r>
            <a:endParaRPr lang="th-TH" sz="2000" b="1" u="sng" dirty="0"/>
          </a:p>
          <a:p>
            <a:pPr marL="0" indent="0">
              <a:buNone/>
            </a:pPr>
            <a:r>
              <a:rPr lang="en-US" sz="2000" dirty="0"/>
              <a:t>+ 	= </a:t>
            </a:r>
            <a:r>
              <a:rPr lang="en-US" sz="2000" dirty="0">
                <a:solidFill>
                  <a:srgbClr val="00B050"/>
                </a:solidFill>
              </a:rPr>
              <a:t>plus</a:t>
            </a:r>
            <a:r>
              <a:rPr lang="en-US" sz="2000" dirty="0"/>
              <a:t> 		</a:t>
            </a:r>
            <a:r>
              <a:rPr lang="th-TH" sz="2000" dirty="0"/>
              <a:t>	</a:t>
            </a:r>
            <a:r>
              <a:rPr lang="th-TH" sz="2000" dirty="0">
                <a:solidFill>
                  <a:srgbClr val="0070C0"/>
                </a:solidFill>
              </a:rPr>
              <a:t>บวก</a:t>
            </a:r>
            <a:r>
              <a:rPr lang="en-US" sz="2000" dirty="0"/>
              <a:t>			8 = 3 + 5</a:t>
            </a:r>
          </a:p>
          <a:p>
            <a:pPr marL="0" indent="0">
              <a:buNone/>
            </a:pPr>
            <a:r>
              <a:rPr lang="en-US" sz="2000" dirty="0"/>
              <a:t>-	= </a:t>
            </a:r>
            <a:r>
              <a:rPr lang="en-US" sz="2000" dirty="0">
                <a:solidFill>
                  <a:srgbClr val="00B050"/>
                </a:solidFill>
              </a:rPr>
              <a:t>minus</a:t>
            </a:r>
            <a:r>
              <a:rPr lang="th-TH" sz="2000" dirty="0"/>
              <a:t> 	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ลบ</a:t>
            </a:r>
            <a:r>
              <a:rPr lang="en-US" sz="2000" dirty="0"/>
              <a:t>			13 = 20 - 7</a:t>
            </a:r>
          </a:p>
          <a:p>
            <a:pPr marL="0" indent="0">
              <a:buNone/>
            </a:pPr>
            <a:r>
              <a:rPr lang="en-US" sz="2000" dirty="0"/>
              <a:t>* 	= </a:t>
            </a:r>
            <a:r>
              <a:rPr lang="en-US" sz="2000" dirty="0">
                <a:solidFill>
                  <a:srgbClr val="00B050"/>
                </a:solidFill>
              </a:rPr>
              <a:t>multiple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คูณ</a:t>
            </a:r>
            <a:r>
              <a:rPr lang="en-US" sz="2000" dirty="0"/>
              <a:t>			20 = 4 * 5</a:t>
            </a:r>
          </a:p>
          <a:p>
            <a:pPr marL="0" indent="0">
              <a:buNone/>
            </a:pPr>
            <a:r>
              <a:rPr lang="en-US" sz="2000" dirty="0"/>
              <a:t>/ 	= </a:t>
            </a:r>
            <a:r>
              <a:rPr lang="en-US" sz="2000" dirty="0">
                <a:solidFill>
                  <a:srgbClr val="00B050"/>
                </a:solidFill>
              </a:rPr>
              <a:t>divide</a:t>
            </a:r>
            <a:r>
              <a:rPr lang="th-TH" sz="2000" dirty="0"/>
              <a:t> 	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หาร</a:t>
            </a:r>
            <a:r>
              <a:rPr lang="en-US" sz="2000" dirty="0"/>
              <a:t>			3   = 18 / 6</a:t>
            </a:r>
          </a:p>
          <a:p>
            <a:pPr marL="0" indent="0">
              <a:buNone/>
            </a:pPr>
            <a:r>
              <a:rPr lang="en-US" sz="2000" dirty="0"/>
              <a:t>% 	= </a:t>
            </a:r>
            <a:r>
              <a:rPr lang="en-US" sz="2000" dirty="0">
                <a:solidFill>
                  <a:srgbClr val="00B050"/>
                </a:solidFill>
              </a:rPr>
              <a:t>modulo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เศษ</a:t>
            </a:r>
            <a:r>
              <a:rPr lang="en-US" sz="2000" dirty="0"/>
              <a:t>			1   = 21 % 5</a:t>
            </a:r>
          </a:p>
          <a:p>
            <a:pPr marL="0" indent="0">
              <a:buNone/>
            </a:pPr>
            <a:r>
              <a:rPr lang="en-US" sz="2000" dirty="0"/>
              <a:t>() 	= </a:t>
            </a:r>
            <a:r>
              <a:rPr lang="en-US" sz="2000" dirty="0">
                <a:solidFill>
                  <a:srgbClr val="00B050"/>
                </a:solidFill>
              </a:rPr>
              <a:t>bracket</a:t>
            </a:r>
            <a:r>
              <a:rPr lang="en-US" sz="2000" dirty="0"/>
              <a:t>		</a:t>
            </a:r>
            <a:r>
              <a:rPr lang="th-TH" sz="2000" dirty="0">
                <a:solidFill>
                  <a:srgbClr val="0070C0"/>
                </a:solidFill>
              </a:rPr>
              <a:t>วงเล็บ</a:t>
            </a:r>
            <a:r>
              <a:rPr lang="en-US" sz="2000" dirty="0"/>
              <a:t>			20 = (2+3) * (2+2)</a:t>
            </a:r>
          </a:p>
        </p:txBody>
      </p:sp>
    </p:spTree>
    <p:extLst>
      <p:ext uri="{BB962C8B-B14F-4D97-AF65-F5344CB8AC3E}">
        <p14:creationId xmlns:p14="http://schemas.microsoft.com/office/powerpoint/2010/main" val="227005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68" y="1825625"/>
            <a:ext cx="7022432" cy="4351338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ในหลาย ๆ โอกาส เราจำเป็นต้องเก็บชื่อไฟล์หรือชื่อข้อมูลเข้าไว้หลาย ๆ ชื่อไว้ในไฟล์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เพื่อเรียกใช้โปรแกรม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หากเรามีความจำเป็นต้องแก้ไขการทำงานของไฟล์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บางทีเราก็อาจจะลืมได้ว่าข้อมูลเข้าในมีหน้าที่อะไร หรือได้ใช้งานชื่อไฟล์ไว้ในบรรทัดไหนบ้าง ทำให้เราต้องหาวิธีเพื่อให้การจดจำชื่อนั้นง่ายขึ้น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sz="2000" dirty="0">
              <a:latin typeface="Eras Light ITC" panose="020B04020305040208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6A67B6-9CF4-4553-BFD8-E63F1C537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3" y="1825625"/>
            <a:ext cx="3971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value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=“ 	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/p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string </a:t>
            </a:r>
            <a:r>
              <a:rPr lang="th-TH" i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พิมพ์ประโยคลงบนหน้าต่างคำสั่งและรับค่าตัวแปรจากผู้ใช้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/a </a:t>
            </a:r>
            <a:r>
              <a:rPr lang="en-US" dirty="0"/>
              <a:t>“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expression</a:t>
            </a:r>
            <a:r>
              <a:rPr lang="en-US" i="1" dirty="0"/>
              <a:t>”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ทำสมการเลข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 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22527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โปรแกรมมิ่ง</a:t>
            </a:r>
            <a:r>
              <a:rPr lang="en-US" dirty="0"/>
              <a:t> :</a:t>
            </a:r>
            <a:r>
              <a:rPr lang="th-TH" dirty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 /a “</a:t>
            </a:r>
            <a:r>
              <a:rPr lang="en-US" sz="2000" i="1" dirty="0"/>
              <a:t>name</a:t>
            </a:r>
            <a:r>
              <a:rPr lang="en-US" sz="2000" dirty="0"/>
              <a:t>=</a:t>
            </a:r>
            <a:r>
              <a:rPr lang="en-US" sz="2000" i="1" dirty="0"/>
              <a:t>expression”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th-TH" sz="2000" dirty="0">
                <a:solidFill>
                  <a:srgbClr val="0070C0"/>
                </a:solidFill>
              </a:rPr>
              <a:t>ทำสมการเลข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3131" y="2718001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=2-4”				(A=-2)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%+5“			(A=3)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+=5“				(A=8)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=(2+3)*5“			(B=25)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/=5”				(B=5)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%*10”		(A=50)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A=%_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% B=%_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60" y="5306452"/>
            <a:ext cx="431542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3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โปรแกรมมิ่ง</a:t>
            </a:r>
            <a:r>
              <a:rPr lang="en-US" dirty="0"/>
              <a:t> :</a:t>
            </a:r>
            <a:r>
              <a:rPr lang="th-TH" dirty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โจทย์ 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th-TH" sz="2400" dirty="0">
                <a:solidFill>
                  <a:srgbClr val="0070C0"/>
                </a:solidFill>
              </a:rPr>
              <a:t>สร้างโปรแกรมที่รับข้อมูลเข้า 3 ค่า</a:t>
            </a:r>
            <a:r>
              <a:rPr lang="en-US" sz="2400" dirty="0">
                <a:solidFill>
                  <a:srgbClr val="0070C0"/>
                </a:solidFill>
              </a:rPr>
              <a:t> (A,B,C) </a:t>
            </a:r>
            <a:r>
              <a:rPr lang="th-TH" sz="2400" dirty="0">
                <a:solidFill>
                  <a:srgbClr val="0070C0"/>
                </a:solidFill>
              </a:rPr>
              <a:t>และพิมพ์ผลลัพธ์ของ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(a*a)+((b-c)*b)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7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ในบางครั้ง เราต้องการที่จะพิมพ์รายชื่อสมาชิกดังตัวอย่างข้างล่าง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เราจำเป็นต้องสร้างตัวแปรขึ้นมาเป็นจำนวนมาก</a:t>
            </a:r>
            <a:r>
              <a:rPr lang="en-US" dirty="0">
                <a:solidFill>
                  <a:srgbClr val="0070C0"/>
                </a:solidFill>
              </a:rPr>
              <a:t>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7716" y="2340973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first_member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Warmy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first_member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sec_member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Punny</a:t>
              </a:r>
              <a:r>
                <a:rPr lang="en-US" sz="1600" dirty="0">
                  <a:latin typeface="Eras Light ITC" panose="020B0402030504020804" pitchFamily="34" charset="0"/>
                </a:rPr>
                <a:t>			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sec_member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third_member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=Masuda-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sanny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third_member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56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>
                <a:solidFill>
                  <a:srgbClr val="0070C0"/>
                </a:solidFill>
              </a:rPr>
              <a:t>ด้วยอาเรย์เราสามารถรวมตัวแปรหลาย ๆ ค่ามาไว้ในอาเรย์อันเดียวได้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th-TH" sz="2000" dirty="0"/>
          </a:p>
          <a:p>
            <a:pPr marL="0" lvl="0" indent="0">
              <a:buNone/>
            </a:pPr>
            <a:r>
              <a:rPr lang="th-TH" sz="2000" dirty="0">
                <a:solidFill>
                  <a:srgbClr val="0070C0"/>
                </a:solidFill>
              </a:rPr>
              <a:t>เราสามารถพิมพ์ชื่อสมาชิกได้ง่ายขึ้นโดยใช้คำสั่งน้อยลงถึงครึ่งหนึ่ง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70402" y="2217327"/>
            <a:ext cx="10035074" cy="2077492"/>
            <a:chOff x="1091392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mem[0]=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Warmy</a:t>
              </a:r>
              <a:endParaRPr lang="en-US" sz="1600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mem[1]=</a:t>
              </a:r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Punny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mem[2]=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Masuda-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sanny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mem[3]=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Eras Light ITC" panose="020B0402030504020804" pitchFamily="34" charset="0"/>
                </a:rPr>
                <a:t>Ninny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 /l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%%n </a:t>
              </a:r>
              <a:r>
                <a:rPr lang="pt-BR" sz="1600" dirty="0">
                  <a:latin typeface="Eras Light ITC" panose="020B0402030504020804" pitchFamily="34" charset="0"/>
                </a:rPr>
                <a:t>in (0,1,3) do (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   echo !mem[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%%n</a:t>
              </a:r>
              <a:r>
                <a:rPr lang="pt-BR" sz="1600" dirty="0">
                  <a:latin typeface="Eras Light ITC" panose="020B0402030504020804" pitchFamily="34" charset="0"/>
                </a:rPr>
                <a:t>]!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)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07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แก้ไขค่าใน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เราสามารถแก้ไขค่าในอาเรย์ได้ด้วยการใส่ตัวเลขบอกตำแหน่งระหว่าง</a:t>
            </a:r>
            <a:r>
              <a:rPr lang="en-US" dirty="0">
                <a:solidFill>
                  <a:srgbClr val="0070C0"/>
                </a:solidFill>
              </a:rPr>
              <a:t> [] </a:t>
            </a:r>
            <a:r>
              <a:rPr lang="th-TH" dirty="0">
                <a:solidFill>
                  <a:srgbClr val="0070C0"/>
                </a:solidFill>
              </a:rPr>
              <a:t>และใส่ค่าใหม่ลงไปตามรูปแบบปกติของคำสั่ง</a:t>
            </a:r>
            <a:r>
              <a:rPr lang="en-US" dirty="0">
                <a:solidFill>
                  <a:srgbClr val="0070C0"/>
                </a:solidFill>
              </a:rPr>
              <a:t>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78353" y="2686456"/>
            <a:ext cx="10035074" cy="2816155"/>
            <a:chOff x="1091392" y="3889020"/>
            <a:chExt cx="10035074" cy="281615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91392" y="4150630"/>
              <a:ext cx="10035074" cy="255454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mem[0]=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Warmy</a:t>
              </a:r>
              <a:endParaRPr lang="en-US" sz="1600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mem[1]=</a:t>
              </a:r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Punny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mem[2]=</a:t>
              </a:r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Masuda-</a:t>
              </a:r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  <a:latin typeface="Eras Light ITC" panose="020B0402030504020804" pitchFamily="34" charset="0"/>
                </a:rPr>
                <a:t>sanny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mem[3]=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Eras Light ITC" panose="020B0402030504020804" pitchFamily="34" charset="0"/>
                </a:rPr>
                <a:t>Ninny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 /l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%%n </a:t>
              </a:r>
              <a:r>
                <a:rPr lang="pt-BR" sz="1600" dirty="0">
                  <a:latin typeface="Eras Light ITC" panose="020B0402030504020804" pitchFamily="34" charset="0"/>
                </a:rPr>
                <a:t>in (0,1,3) do (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   echo !mem[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%%n</a:t>
              </a:r>
              <a:r>
                <a:rPr lang="pt-BR" sz="1600" dirty="0">
                  <a:latin typeface="Eras Light ITC" panose="020B0402030504020804" pitchFamily="34" charset="0"/>
                </a:rPr>
                <a:t>]!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 [0]=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Warmer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first member of this list is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member_list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[0]%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75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3741" y="1521197"/>
            <a:ext cx="11112843" cy="4047262"/>
            <a:chOff x="1091392" y="3889020"/>
            <a:chExt cx="10035074" cy="404726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37856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Argument Setup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BINROOTDIR=\\PRODENG\share\</a:t>
              </a:r>
              <a:r>
                <a:rPr lang="en-US" sz="1600" dirty="0" err="1">
                  <a:latin typeface="Eras Light ITC" panose="020B0402030504020804" pitchFamily="34" charset="0"/>
                </a:rPr>
                <a:t>release_data</a:t>
              </a:r>
              <a:r>
                <a:rPr lang="en-US" sz="1600" dirty="0">
                  <a:latin typeface="Eras Light ITC" panose="020B0402030504020804" pitchFamily="34" charset="0"/>
                </a:rPr>
                <a:t>\tools\</a:t>
              </a:r>
              <a:r>
                <a:rPr lang="en-US" sz="1600" dirty="0" err="1">
                  <a:latin typeface="Eras Light ITC" panose="020B0402030504020804" pitchFamily="34" charset="0"/>
                </a:rPr>
                <a:t>SiNDY</a:t>
              </a:r>
              <a:r>
                <a:rPr lang="en-US" sz="1600" dirty="0">
                  <a:latin typeface="Eras Light ITC" panose="020B0402030504020804" pitchFamily="34" charset="0"/>
                </a:rPr>
                <a:t>-u\common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BAT_NAME=%~nx0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①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BAT_NAME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Main Process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WORK=%~dp0	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②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WORK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%BINROOTDIR%\CreateAnnotation\CreateAnnotation.exe  %WORK%\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create.json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③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จงบอกที่อยู่ไฟล์ของ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CreateAnnotation.exe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(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รวมชื่อด้วย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)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④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จงบอกค่าของข้อมูลขาเข้าของ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CreateAnnotation.exe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%BINROOTDIR%\</a:t>
              </a:r>
              <a:r>
                <a:rPr lang="en-US" sz="1600" dirty="0" err="1">
                  <a:latin typeface="Eras Light ITC" panose="020B0402030504020804" pitchFamily="34" charset="0"/>
                </a:rPr>
                <a:t>ThinOutAnnotation</a:t>
              </a:r>
              <a:r>
                <a:rPr lang="en-US" sz="1600" dirty="0">
                  <a:latin typeface="Eras Light ITC" panose="020B0402030504020804" pitchFamily="34" charset="0"/>
                </a:rPr>
                <a:t>\ThinOutAnnotation.exe %WORK%\</a:t>
              </a:r>
              <a:r>
                <a:rPr lang="en-US" sz="1600" dirty="0" err="1">
                  <a:latin typeface="Eras Light ITC" panose="020B0402030504020804" pitchFamily="34" charset="0"/>
                </a:rPr>
                <a:t>thin.json</a:t>
              </a:r>
              <a:r>
                <a:rPr lang="en-US" sz="1600" dirty="0">
                  <a:latin typeface="Eras Light ITC" panose="020B0402030504020804" pitchFamily="34" charset="0"/>
                </a:rPr>
                <a:t>  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&gt;%WORK%\thin_dat.log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⑤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จงระบุว่าผลลัพธ์ของ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ThinOutAnnotation.exe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จะถูกพิมพ์ลงบนที่ใด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2098748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\\marlin\tools\make_anno_01.bat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31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①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BAT_NAME 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make_anno_01.bat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②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WORK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/>
              <a:t>Ans : \\marlin\tools\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จงบอกที่อยู่ไฟล์ของ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CreateAnnotation.exe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(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รวมชื่อด้วย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\\PRODENG\share\release_data\tools\SiNDY-u\commonCreateAnnotation\CreateAnnotation.exe</a:t>
            </a:r>
            <a:endParaRPr lang="en-US" altLang="ja-JP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④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จงบอกค่าของข้อมูลขาเข้าของ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CreateAnnotation.exe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\\marlin\tools\create.json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⑤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จงระบุว่าผลลัพธ์ของ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ThinOutAnnotation.exe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จะถูกพิมพ์ลงบนที่ใด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\\marlin\tools\thin_dat.log</a:t>
            </a:r>
          </a:p>
        </p:txBody>
      </p:sp>
    </p:spTree>
    <p:extLst>
      <p:ext uri="{BB962C8B-B14F-4D97-AF65-F5344CB8AC3E}">
        <p14:creationId xmlns:p14="http://schemas.microsoft.com/office/powerpoint/2010/main" val="3358653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mk_sea_01.bat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@echo off</a:t>
            </a:r>
          </a:p>
          <a:p>
            <a:pPr marL="0" indent="0">
              <a:buNone/>
            </a:pPr>
            <a:r>
              <a:rPr lang="en-US" dirty="0"/>
              <a:t>rem Argument Setup</a:t>
            </a:r>
          </a:p>
          <a:p>
            <a:pPr marL="0" indent="0">
              <a:buNone/>
            </a:pPr>
            <a:r>
              <a:rPr lang="en-US" dirty="0"/>
              <a:t>set BAT_NAME=%~n0</a:t>
            </a:r>
          </a:p>
          <a:p>
            <a:pPr marL="0" indent="0">
              <a:buNone/>
            </a:pPr>
            <a:r>
              <a:rPr lang="en-US" dirty="0"/>
              <a:t>set NUMBER=%BAT_NAME:~-2%</a:t>
            </a:r>
          </a:p>
          <a:p>
            <a:pPr marL="0" indent="0">
              <a:buNone/>
            </a:pPr>
            <a:r>
              <a:rPr lang="en-US" dirty="0"/>
              <a:t>echo %NUMBER%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 Directory which contains the binaries</a:t>
            </a:r>
          </a:p>
          <a:p>
            <a:pPr marL="0" indent="0">
              <a:buNone/>
            </a:pPr>
            <a:r>
              <a:rPr lang="en-US" dirty="0"/>
              <a:t>set WORK=%~dp0</a:t>
            </a:r>
          </a:p>
          <a:p>
            <a:pPr marL="0" indent="0">
              <a:buNone/>
            </a:pPr>
            <a:r>
              <a:rPr lang="en-US" dirty="0"/>
              <a:t>set BINDIR=\\PRODENG\share\</a:t>
            </a:r>
            <a:r>
              <a:rPr lang="en-US" dirty="0" err="1"/>
              <a:t>release_data</a:t>
            </a:r>
            <a:r>
              <a:rPr lang="en-US" dirty="0"/>
              <a:t>\tools\</a:t>
            </a:r>
            <a:r>
              <a:rPr lang="en-US" dirty="0" err="1"/>
              <a:t>SiNDY</a:t>
            </a:r>
            <a:r>
              <a:rPr lang="en-US" dirty="0"/>
              <a:t>-u\common</a:t>
            </a:r>
          </a:p>
          <a:p>
            <a:pPr marL="0" indent="0">
              <a:buNone/>
            </a:pPr>
            <a:r>
              <a:rPr lang="en-US" dirty="0"/>
              <a:t>set BIN=</a:t>
            </a:r>
            <a:r>
              <a:rPr lang="en-US" dirty="0" err="1"/>
              <a:t>CreateSeaPolygon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SDE_LIST=%WORK%sdelist.txt</a:t>
            </a:r>
          </a:p>
          <a:p>
            <a:pPr marL="0" indent="0">
              <a:buNone/>
            </a:pPr>
            <a:r>
              <a:rPr lang="en-US" dirty="0"/>
              <a:t>set MESH_LIST=%WORK%meshlist.txt</a:t>
            </a:r>
          </a:p>
          <a:p>
            <a:pPr marL="0" indent="0">
              <a:buNone/>
            </a:pPr>
            <a:r>
              <a:rPr lang="en-US" dirty="0"/>
              <a:t>set RUNLOG=%</a:t>
            </a:r>
            <a:r>
              <a:rPr lang="en-US" dirty="0" err="1"/>
              <a:t>WORK%log</a:t>
            </a:r>
            <a:r>
              <a:rPr lang="en-US" dirty="0"/>
              <a:t>\runlog_%NUMBER%.txt</a:t>
            </a:r>
          </a:p>
          <a:p>
            <a:pPr marL="0" indent="0">
              <a:buNone/>
            </a:pPr>
            <a:r>
              <a:rPr lang="en-US" dirty="0"/>
              <a:t>set ERRLOG=%</a:t>
            </a:r>
            <a:r>
              <a:rPr lang="en-US" dirty="0" err="1"/>
              <a:t>WORK%log</a:t>
            </a:r>
            <a:r>
              <a:rPr lang="en-US" dirty="0"/>
              <a:t>\errlog_%NUMBER%.txt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%BINDIR%\%BIN%\%BIN%.exe --mode mesh --</a:t>
            </a:r>
            <a:r>
              <a:rPr lang="en-US" dirty="0" err="1"/>
              <a:t>sdelist</a:t>
            </a:r>
            <a:r>
              <a:rPr lang="en-US" dirty="0"/>
              <a:t> %SDE_LIST% --</a:t>
            </a:r>
            <a:r>
              <a:rPr lang="en-US" dirty="0" err="1"/>
              <a:t>meshlist</a:t>
            </a:r>
            <a:r>
              <a:rPr lang="en-US" dirty="0"/>
              <a:t> %MESH_LIST% --</a:t>
            </a:r>
            <a:r>
              <a:rPr lang="en-US" dirty="0" err="1"/>
              <a:t>runlog</a:t>
            </a:r>
            <a:r>
              <a:rPr lang="en-US" dirty="0"/>
              <a:t> %RUNLOG% --</a:t>
            </a:r>
            <a:r>
              <a:rPr lang="en-US" dirty="0" err="1"/>
              <a:t>errlog</a:t>
            </a:r>
            <a:r>
              <a:rPr lang="en-US" dirty="0"/>
              <a:t> %ERRLOG%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3741" y="1521197"/>
            <a:ext cx="11112843" cy="5278368"/>
            <a:chOff x="1091392" y="3889020"/>
            <a:chExt cx="10035074" cy="527836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501675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Argument Setup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BAT_NAME=%~n0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BAT_NAME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mk_sea_01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(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ไม่รวมนามสกุล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.bat)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NUMBER=%BAT_NAME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:~-2%	rem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รับค่าตัวอักษร 2 ตัวสุดท้ายของ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BAT_NAME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และใส่ลงใน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NUMBER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%NUMBER%	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01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Directory which contains the binaries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WORK=%~dp0			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①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WORK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BINDIR=\\PRODENG\share\</a:t>
              </a:r>
              <a:r>
                <a:rPr lang="en-US" sz="1600" dirty="0" err="1">
                  <a:latin typeface="Eras Light ITC" panose="020B0402030504020804" pitchFamily="34" charset="0"/>
                </a:rPr>
                <a:t>release_data</a:t>
              </a:r>
              <a:r>
                <a:rPr lang="en-US" sz="1600" dirty="0">
                  <a:latin typeface="Eras Light ITC" panose="020B0402030504020804" pitchFamily="34" charset="0"/>
                </a:rPr>
                <a:t>\tools\</a:t>
              </a:r>
              <a:r>
                <a:rPr lang="en-US" sz="1600" dirty="0" err="1">
                  <a:latin typeface="Eras Light ITC" panose="020B0402030504020804" pitchFamily="34" charset="0"/>
                </a:rPr>
                <a:t>SiNDY</a:t>
              </a:r>
              <a:r>
                <a:rPr lang="en-US" sz="1600" dirty="0">
                  <a:latin typeface="Eras Light ITC" panose="020B0402030504020804" pitchFamily="34" charset="0"/>
                </a:rPr>
                <a:t>-u\common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BIN=</a:t>
              </a:r>
              <a:r>
                <a:rPr lang="en-US" sz="1600" dirty="0" err="1">
                  <a:latin typeface="Eras Light ITC" panose="020B0402030504020804" pitchFamily="34" charset="0"/>
                </a:rPr>
                <a:t>CreateSeaPolygon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SDE_LIST=%WORK%sdelist.txt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MESH_LIST=%WORK%meshlist.txt	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SDE_LIST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และ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MESH_LIST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RUNLOG=%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WORK%log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\runlog_%NUMBER%.txt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ERRLOG=%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WORK%log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\errlog_%NUMBER%.txt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③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จงบอกค่าของ 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RUN_LOG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และ</a:t>
              </a:r>
              <a:r>
                <a:rPr lang="en-US" altLang="ja-JP" sz="1600" b="1" i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ERR_LOG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%BINDIR%\%BIN%\%BIN%.exe --mode mesh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sdelist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%SDE_LIST%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meshlist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%MESH_LIST%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runlog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%RUNLOG% --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errlog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%ERRLOG%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④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จงบอกที่อยู่ของไฟล์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exe (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รวมชื่อไฟล์ด้วย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)</a:t>
              </a:r>
            </a:p>
            <a:p>
              <a:r>
                <a:rPr lang="ja-JP" alt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⑤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จงระบุจำนวนข้อมูลขาเข้าที่ไฟล์</a:t>
              </a:r>
              <a:r>
                <a:rPr lang="en-US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exe </a:t>
              </a:r>
              <a:r>
                <a:rPr lang="th-TH" altLang="ja-JP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ต้องการ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9249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C:\adbd\cron\mk_sea_01.bat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73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ฝึกอ่านไฟล์</a:t>
            </a:r>
            <a:r>
              <a:rPr lang="en-US" dirty="0"/>
              <a:t>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①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WORK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C:\adbd\cron\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②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SDE_LIST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และ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 MESH_LIST</a:t>
            </a: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C:\adbd\cron\sdelist.txt and C:\adbd\cron\meshlist.txt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จงบอกค่าของ 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RUN_LOG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และ</a:t>
            </a:r>
            <a:r>
              <a:rPr lang="en-US" altLang="ja-JP" sz="2000" b="1" i="1" dirty="0">
                <a:solidFill>
                  <a:srgbClr val="FF0000"/>
                </a:solidFill>
                <a:latin typeface="Eras Light ITC" panose="020B0402030504020804" pitchFamily="34" charset="0"/>
              </a:rPr>
              <a:t> ERR_LOG</a:t>
            </a: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C:\adbd\cron\log\runlog_01.txt and C:\adbd\cron\log\errlog_01.txt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④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จงบอกที่อยู่ของไฟล์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exe (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รวมชื่อไฟล์ด้วย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\\PRODENG\share\release_data\tools\SiNDY-u\common\CreateSeaPolygon\CreateSeaPolygon.exe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⑤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จงระบุจำนวนข้อมูลขาเข้าที่ไฟล์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exe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ต้องการ</a:t>
            </a: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5</a:t>
            </a:r>
          </a:p>
        </p:txBody>
      </p:sp>
    </p:spTree>
    <p:extLst>
      <p:ext uri="{BB962C8B-B14F-4D97-AF65-F5344CB8AC3E}">
        <p14:creationId xmlns:p14="http://schemas.microsoft.com/office/powerpoint/2010/main" val="264729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ความสำคัญของตัวแปร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ให้ลองคิดกรณีที่เราจำเป็นต้องทำคำสั่งกับไฟล์เดียวบนหลาย ๆ คำสั่ง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หากเราต้องการเปลี่ยนชื่อไฟล์ เราก็จะต้องแก้ไขถึง 4 บรรทัดด้วยกัน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1128" y="2290315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Hi! &gt; C:\abcdefghiklmnop.txt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C:\abcdefghiklmnop.txt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C:\abcdefghiklmnop.txt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 C:\abcdefghiklmnop.txt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4212350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Hi! &gt;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C:\this_one_is_so_long.txt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92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・</a:t>
            </a:r>
            <a:r>
              <a:rPr lang="en-US" altLang="ja-JP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rgbClr val="00B050"/>
                </a:solidFill>
              </a:rPr>
              <a:t>hange input information(target file path, etc.)	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ja-JP" altLang="en-US" dirty="0"/>
              <a:t>・</a:t>
            </a:r>
            <a:r>
              <a:rPr lang="en-US" altLang="ja-JP" dirty="0">
                <a:solidFill>
                  <a:srgbClr val="00B050"/>
                </a:solidFill>
              </a:rPr>
              <a:t>Change tool presetting </a:t>
            </a:r>
            <a:endParaRPr lang="th-TH" altLang="ja-JP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71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altLang="ja-JP" dirty="0"/>
              <a:t>ให้ไฟล์ </a:t>
            </a:r>
            <a:r>
              <a:rPr lang="en-US" altLang="ja-JP" dirty="0"/>
              <a:t>Batch </a:t>
            </a:r>
            <a:r>
              <a:rPr lang="th-TH" altLang="ja-JP" dirty="0"/>
              <a:t>ทำงานตามเวลาที่กำหนด</a:t>
            </a:r>
            <a:endParaRPr lang="th-TH" altLang="ja-JP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229" y="2217738"/>
            <a:ext cx="1876687" cy="91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73" y="1825625"/>
            <a:ext cx="171473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เป็นคีย์เวิร์ด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หรือกุญแจ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ที่ใช้ในการเก็บหรือบันทึกค่าใด ๆ เพื่อไปใช้กับบรรทัดคำสั่ง ซึ่งช่วยให้โปรแกรมเขียนและจัดการง่ายขึ้น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ผลลัพธ์</a:t>
            </a:r>
            <a:endParaRPr lang="en-US" b="1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70" y="4468053"/>
            <a:ext cx="4220164" cy="5715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8200" y="2690112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latin typeface="Eras Light ITC" panose="020B0402030504020804" pitchFamily="34" charset="0"/>
                </a:rPr>
                <a:t>ikemen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-san is %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91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ความสำคัญของตัวแปร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แต่ถ้าเราใช้ตัวแปรในการเก็บค่าชื่อไฟล์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th-TH" dirty="0">
                <a:solidFill>
                  <a:srgbClr val="0070C0"/>
                </a:solidFill>
              </a:rPr>
              <a:t>เราเพียงแค่ต้องแก้ไข 1 บรรทัดหากจะเปลี่ยนชื่อไฟล์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5862" y="236407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file= C:\abcdefghiklmnop.txt</a:t>
              </a:r>
              <a:endParaRPr lang="th-TH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Hi! &gt;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5862" y="4225963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file=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C:\this_one_is_short.txt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Hi! &gt;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%file%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8C927-1787-42E9-8F14-C605BE58CA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31" y="5811012"/>
            <a:ext cx="898466" cy="1088166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D073F35-BC98-42A2-BF40-27660D08D625}"/>
              </a:ext>
            </a:extLst>
          </p:cNvPr>
          <p:cNvSpPr/>
          <p:nvPr/>
        </p:nvSpPr>
        <p:spPr>
          <a:xfrm>
            <a:off x="9120797" y="5811012"/>
            <a:ext cx="1723666" cy="500888"/>
          </a:xfrm>
          <a:prstGeom prst="wedgeRectCallout">
            <a:avLst>
              <a:gd name="adj1" fmla="val -58061"/>
              <a:gd name="adj2" fmla="val 2246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แก้ง่ายขึ้นเยอะ</a:t>
            </a:r>
            <a:r>
              <a:rPr lang="en-US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746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value</a:t>
            </a:r>
            <a:r>
              <a:rPr lang="th-TH" dirty="0"/>
              <a:t>	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=“ 	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/p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string </a:t>
            </a:r>
            <a:r>
              <a:rPr lang="th-TH" i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พิมพ์ประโยคลงบนหน้าต่างคำสั่งและรับค่าตัวแปรจากผู้ใช้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/a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expression”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ทำสมการเลข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 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38076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value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สร้างตัวแปรขึ้นมาใหม่และตั้งค่าให้กับตัวแปร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ผลลัพธ์</a:t>
            </a:r>
            <a:endParaRPr lang="en-US" b="1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4" y="4309719"/>
            <a:ext cx="1960606" cy="186724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7714" y="2537451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C:\abc.txt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 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</a:t>
              </a:r>
              <a:r>
                <a:rPr lang="th-TH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ลงบนหน้าต่างคำสั่ง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Hello! World &gt; %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พิมพ์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Hello! World 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ลงบนไฟล์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%</a:t>
              </a:r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พิมพ์เนื้อหาบน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</a:t>
              </a:r>
              <a:r>
                <a:rPr lang="th-TH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ลงบนหน้าต่างคำสั่ง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29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rgbClr val="7030A0"/>
                </a:solidFill>
              </a:rPr>
              <a:t>value</a:t>
            </a:r>
            <a:r>
              <a:rPr lang="en-US" dirty="0"/>
              <a:t>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หากเราใส่ตัวอักษรพิเศษที่ใช้ใน</a:t>
            </a:r>
            <a:r>
              <a:rPr lang="en-US" dirty="0">
                <a:solidFill>
                  <a:srgbClr val="0070C0"/>
                </a:solidFill>
              </a:rPr>
              <a:t> redirection </a:t>
            </a:r>
            <a:r>
              <a:rPr lang="th-TH" dirty="0">
                <a:solidFill>
                  <a:srgbClr val="0070C0"/>
                </a:solidFill>
              </a:rPr>
              <a:t>เช่น </a:t>
            </a:r>
            <a:r>
              <a:rPr lang="en-US" dirty="0">
                <a:solidFill>
                  <a:srgbClr val="0070C0"/>
                </a:solidFill>
              </a:rPr>
              <a:t>&amp; | ^ &gt; &lt;</a:t>
            </a:r>
            <a:r>
              <a:rPr lang="th-TH" dirty="0">
                <a:solidFill>
                  <a:srgbClr val="0070C0"/>
                </a:solidFill>
              </a:rPr>
              <a:t> ลงไปในค่าตัวแปร คำสั่งจะทำการอ่านค่าผิดพลาด เพื่อไม่ให้เป็นเช่นนั้นเราจึงต้องครอบ</a:t>
            </a:r>
            <a:r>
              <a:rPr lang="en-US" dirty="0">
                <a:solidFill>
                  <a:srgbClr val="0070C0"/>
                </a:solidFill>
              </a:rPr>
              <a:t> name=value </a:t>
            </a:r>
            <a:r>
              <a:rPr lang="th-TH" dirty="0">
                <a:solidFill>
                  <a:srgbClr val="0070C0"/>
                </a:solidFill>
              </a:rPr>
              <a:t>ด้วย</a:t>
            </a:r>
            <a:r>
              <a:rPr lang="en-US" dirty="0">
                <a:solidFill>
                  <a:srgbClr val="0070C0"/>
                </a:solidFill>
              </a:rPr>
              <a:t> “” </a:t>
            </a:r>
            <a:r>
              <a:rPr lang="th-TH" dirty="0">
                <a:solidFill>
                  <a:srgbClr val="0070C0"/>
                </a:solidFill>
              </a:rPr>
              <a:t>และใส่ตัวอักษร</a:t>
            </a:r>
            <a:r>
              <a:rPr lang="en-US" dirty="0">
                <a:solidFill>
                  <a:srgbClr val="0070C0"/>
                </a:solidFill>
              </a:rPr>
              <a:t> ^</a:t>
            </a:r>
            <a:r>
              <a:rPr lang="th-TH" dirty="0">
                <a:solidFill>
                  <a:srgbClr val="0070C0"/>
                </a:solidFill>
              </a:rPr>
              <a:t> ก่อนหน้าตัวอักษรพิเศษทุกตัว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3130" y="339892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text=</a:t>
              </a:r>
              <a:r>
                <a:rPr lang="en-US" sz="1600" dirty="0" err="1">
                  <a:latin typeface="Eras Light ITC" panose="020B0402030504020804" pitchFamily="34" charset="0"/>
                </a:rPr>
                <a:t>You&amp;Me</a:t>
              </a:r>
              <a:r>
                <a:rPr lang="en-US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ไฟล์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Batch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จะพิมพ์ว่าคำสั่งผิดพลาด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“text=You^&amp;Me”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ตั้งค่าตัวแปร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th-TH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ให้เป็น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You&amp;Me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%text%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rem print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You&amp;Me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7317659-A149-40A8-AA41-B3F513D65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05" y="4079501"/>
            <a:ext cx="2778499" cy="27784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F53C9A4-4C24-4ECA-A0E1-C67437426899}"/>
              </a:ext>
            </a:extLst>
          </p:cNvPr>
          <p:cNvSpPr/>
          <p:nvPr/>
        </p:nvSpPr>
        <p:spPr>
          <a:xfrm>
            <a:off x="8341895" y="4291263"/>
            <a:ext cx="1130968" cy="11951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300" dirty="0">
                <a:solidFill>
                  <a:schemeClr val="tx1"/>
                </a:solidFill>
              </a:rPr>
              <a:t>ครอบด้วย </a:t>
            </a:r>
            <a:r>
              <a:rPr lang="th-TH" sz="1300" dirty="0">
                <a:solidFill>
                  <a:srgbClr val="FF0000"/>
                </a:solidFill>
              </a:rPr>
              <a:t>“”</a:t>
            </a:r>
            <a:r>
              <a:rPr lang="th-TH" sz="1300" dirty="0">
                <a:solidFill>
                  <a:schemeClr val="tx1"/>
                </a:solidFill>
              </a:rPr>
              <a:t> และยัด </a:t>
            </a:r>
            <a:r>
              <a:rPr lang="th-TH" sz="1300" b="1" dirty="0">
                <a:solidFill>
                  <a:srgbClr val="FF0000"/>
                </a:solidFill>
              </a:rPr>
              <a:t>^</a:t>
            </a:r>
            <a:r>
              <a:rPr lang="th-TH" sz="1300" dirty="0">
                <a:solidFill>
                  <a:schemeClr val="tx1"/>
                </a:solidFill>
              </a:rPr>
              <a:t> หน้าตัวอักษรพิเศษ</a:t>
            </a:r>
          </a:p>
        </p:txBody>
      </p:sp>
    </p:spTree>
    <p:extLst>
      <p:ext uri="{BB962C8B-B14F-4D97-AF65-F5344CB8AC3E}">
        <p14:creationId xmlns:p14="http://schemas.microsoft.com/office/powerpoint/2010/main" val="247253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value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=“ 	</a:t>
            </a:r>
            <a:r>
              <a:rPr lang="th-TH" dirty="0"/>
              <a:t>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/p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string </a:t>
            </a:r>
            <a:r>
              <a:rPr lang="th-TH" i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พิมพ์ประโยคลงบนหน้าต่างคำสั่งและรับค่าตัวแปรจากผู้ใช้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 /a “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expression”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ทำสมการเลข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 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55435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1641</Words>
  <Application>Microsoft Office PowerPoint</Application>
  <PresentationFormat>Widescreen</PresentationFormat>
  <Paragraphs>336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Angsana New</vt:lpstr>
      <vt:lpstr>Arial</vt:lpstr>
      <vt:lpstr>Calibri</vt:lpstr>
      <vt:lpstr>Calibri Light</vt:lpstr>
      <vt:lpstr>Consolas</vt:lpstr>
      <vt:lpstr>Cordia New</vt:lpstr>
      <vt:lpstr>Eras Light ITC</vt:lpstr>
      <vt:lpstr>Office Theme</vt:lpstr>
      <vt:lpstr>Batch Lesson 2</vt:lpstr>
      <vt:lpstr>ตัวแปร</vt:lpstr>
      <vt:lpstr>ความสำคัญของตัวแปร</vt:lpstr>
      <vt:lpstr>ตัวแปร</vt:lpstr>
      <vt:lpstr>ความสำคัญของตัวแปร</vt:lpstr>
      <vt:lpstr>วิธีการสร้างตัวแปร</vt:lpstr>
      <vt:lpstr>SET name=value</vt:lpstr>
      <vt:lpstr>SET “name=value” </vt:lpstr>
      <vt:lpstr>วิธีการสร้างตัวแปร</vt:lpstr>
      <vt:lpstr>SET “name=” </vt:lpstr>
      <vt:lpstr>วิธีการสร้างตัวแปร</vt:lpstr>
      <vt:lpstr>SET /p name=string</vt:lpstr>
      <vt:lpstr>การใช้งานจริง</vt:lpstr>
      <vt:lpstr>ตัวแปรในรูปแบบอื่น</vt:lpstr>
      <vt:lpstr>ตัวแปรในรูปแบบอื่น: %~0  %~1  %~2 …</vt:lpstr>
      <vt:lpstr>ตัวแปรในรูปแบบอื่น: %~dp0</vt:lpstr>
      <vt:lpstr>ตัวแปรในรูปแบบอื่น: %~n0, %~nx0</vt:lpstr>
      <vt:lpstr>การใช้งานจริง</vt:lpstr>
      <vt:lpstr>โปรแกรมมิ่ง : เลข</vt:lpstr>
      <vt:lpstr>วิธีการสร้างตัวแปร</vt:lpstr>
      <vt:lpstr>โปรแกรมมิ่ง : เลข</vt:lpstr>
      <vt:lpstr>โปรแกรมมิ่ง : เลข</vt:lpstr>
      <vt:lpstr>Array</vt:lpstr>
      <vt:lpstr>Array</vt:lpstr>
      <vt:lpstr>แก้ไขค่าใน Array</vt:lpstr>
      <vt:lpstr>ฝึกอ่านไฟล์ Batch</vt:lpstr>
      <vt:lpstr>ฝึกอ่านไฟล์ Batch</vt:lpstr>
      <vt:lpstr>ฝึกอ่านไฟล์ Batch</vt:lpstr>
      <vt:lpstr>ฝึกอ่านไฟล์ Batch</vt:lpstr>
      <vt:lpstr>・Change input information(target file path, etc.)  ・Change tool presetting </vt:lpstr>
      <vt:lpstr>ให้ไฟล์ Batch ทำงานตามเวลาที่กำหนด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Lesson 2</dc:title>
  <dc:creator>punnatorn sereeyotin</dc:creator>
  <cp:lastModifiedBy>Serene</cp:lastModifiedBy>
  <cp:revision>89</cp:revision>
  <dcterms:created xsi:type="dcterms:W3CDTF">2018-01-29T04:15:16Z</dcterms:created>
  <dcterms:modified xsi:type="dcterms:W3CDTF">2018-02-18T12:57:27Z</dcterms:modified>
</cp:coreProperties>
</file>