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9" r:id="rId4"/>
    <p:sldId id="283" r:id="rId5"/>
    <p:sldId id="258" r:id="rId6"/>
    <p:sldId id="284" r:id="rId7"/>
    <p:sldId id="285" r:id="rId8"/>
    <p:sldId id="260" r:id="rId9"/>
    <p:sldId id="261" r:id="rId10"/>
    <p:sldId id="270" r:id="rId11"/>
    <p:sldId id="263" r:id="rId12"/>
    <p:sldId id="265" r:id="rId13"/>
    <p:sldId id="266" r:id="rId14"/>
    <p:sldId id="269" r:id="rId15"/>
    <p:sldId id="271" r:id="rId16"/>
    <p:sldId id="286" r:id="rId17"/>
    <p:sldId id="272" r:id="rId18"/>
    <p:sldId id="288" r:id="rId19"/>
    <p:sldId id="273" r:id="rId20"/>
    <p:sldId id="274" r:id="rId21"/>
    <p:sldId id="275" r:id="rId22"/>
    <p:sldId id="287" r:id="rId23"/>
    <p:sldId id="276" r:id="rId24"/>
    <p:sldId id="280" r:id="rId25"/>
    <p:sldId id="289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469B-4DB4-4DA8-B656-CC1EB97B7DE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Lesson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If/Else, For</a:t>
            </a:r>
          </a:p>
        </p:txBody>
      </p:sp>
    </p:spTree>
    <p:extLst>
      <p:ext uri="{BB962C8B-B14F-4D97-AF65-F5344CB8AC3E}">
        <p14:creationId xmlns:p14="http://schemas.microsoft.com/office/powerpoint/2010/main" val="159152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/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หนึ่งเดียวของ</a:t>
            </a:r>
            <a:r>
              <a:rPr lang="en-US" dirty="0">
                <a:solidFill>
                  <a:srgbClr val="0070C0"/>
                </a:solidFill>
              </a:rPr>
              <a:t> If </a:t>
            </a:r>
            <a:r>
              <a:rPr lang="th-TH" dirty="0">
                <a:solidFill>
                  <a:srgbClr val="0070C0"/>
                </a:solidFill>
              </a:rPr>
              <a:t>ที่ใช้วัดค่าสตริงแบบไม่สนใจกรณีตัวอักษรใหญ่-เล็ก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ถึงแม้ว่า</a:t>
            </a:r>
            <a:r>
              <a:rPr lang="en-US" sz="2400" dirty="0">
                <a:solidFill>
                  <a:srgbClr val="0070C0"/>
                </a:solidFill>
              </a:rPr>
              <a:t> if </a:t>
            </a:r>
            <a:r>
              <a:rPr lang="th-TH" sz="2400" dirty="0">
                <a:solidFill>
                  <a:srgbClr val="0070C0"/>
                </a:solidFill>
              </a:rPr>
              <a:t>แรกจะมีการสะกดที่ตรงกัน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แต่เนื่องจากว่าตัวอักษร</a:t>
            </a:r>
            <a:r>
              <a:rPr lang="en-US" sz="2400" dirty="0">
                <a:solidFill>
                  <a:srgbClr val="0070C0"/>
                </a:solidFill>
              </a:rPr>
              <a:t> H </a:t>
            </a:r>
            <a:r>
              <a:rPr lang="th-TH" sz="2400" dirty="0">
                <a:solidFill>
                  <a:srgbClr val="0070C0"/>
                </a:solidFill>
              </a:rPr>
              <a:t>และ </a:t>
            </a:r>
            <a:r>
              <a:rPr lang="en-US" sz="2400" dirty="0">
                <a:solidFill>
                  <a:srgbClr val="0070C0"/>
                </a:solidFill>
              </a:rPr>
              <a:t>W </a:t>
            </a:r>
            <a:r>
              <a:rPr lang="th-TH" sz="2400" dirty="0">
                <a:solidFill>
                  <a:srgbClr val="0070C0"/>
                </a:solidFill>
              </a:rPr>
              <a:t>มีความใหญ่เล็กไม่เหมือนกันจึงไม่ผ่านการวัดค่า แต่ในกรณีที่ 2 เราใส่</a:t>
            </a:r>
            <a:r>
              <a:rPr lang="en-US" sz="2400" dirty="0">
                <a:solidFill>
                  <a:srgbClr val="0070C0"/>
                </a:solidFill>
              </a:rPr>
              <a:t> option /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เพื่อวัดค่าสตริงแบบไม่สนใจตัวอักษรใหญ่-เล็ก โปรแกรมจึงพิมพ์ค่า </a:t>
            </a:r>
            <a:endParaRPr lang="en-US" sz="2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found by second if</a:t>
            </a:r>
            <a:r>
              <a:rPr lang="th-TH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ออกมาในตอนจบ</a:t>
            </a:r>
            <a:endParaRPr lang="en-US" sz="16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385311"/>
            <a:ext cx="10035074" cy="2323713"/>
            <a:chOff x="1078463" y="3889020"/>
            <a:chExt cx="10035074" cy="2323713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206210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=Hello, World!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"%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%"==“hello, world!"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 ECHO found by first if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/I </a:t>
              </a:r>
              <a:r>
                <a:rPr lang="en-US" sz="1600" dirty="0">
                  <a:latin typeface="Eras Light ITC" panose="020B0402030504020804" pitchFamily="34" charset="0"/>
                </a:rPr>
                <a:t>"%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%"=="hello, world!"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 ECHO found by second if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56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สำหรับวัดค่าตัวแปร เพื่อหาว่าตัวแปรได้ถูกสร้างและตั้งค่าไว้แล้วหรือไม่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ตัวอย่างนี้จะตรวจสอบว่าตัวแปร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latin typeface="Eras Light ITC" panose="020B0402030504020804" pitchFamily="34" charset="0"/>
              </a:rPr>
              <a:t>str1 </a:t>
            </a:r>
            <a:r>
              <a:rPr lang="th-TH" sz="2400" dirty="0">
                <a:solidFill>
                  <a:srgbClr val="0070C0"/>
                </a:solidFill>
              </a:rPr>
              <a:t>ได้ถูกสร้างและตั้งค่าแล้ว จึงพิมพ์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"Variable str1 is defined“</a:t>
            </a:r>
            <a:r>
              <a:rPr lang="th-TH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ออกทางหน้าต่างคำสั่ง</a:t>
            </a:r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แต่ </a:t>
            </a:r>
            <a:r>
              <a:rPr lang="en-US" sz="2400" dirty="0">
                <a:latin typeface="Eras Light ITC" panose="020B0402030504020804" pitchFamily="34" charset="0"/>
              </a:rPr>
              <a:t>str3 </a:t>
            </a:r>
            <a:r>
              <a:rPr lang="th-TH" sz="2400" dirty="0">
                <a:solidFill>
                  <a:srgbClr val="0070C0"/>
                </a:solidFill>
              </a:rPr>
              <a:t>ยังไม่ถูกสร้างขึ้นมา จึงเลือกคำสั่ง</a:t>
            </a:r>
            <a:r>
              <a:rPr lang="en-US" sz="2400" dirty="0">
                <a:solidFill>
                  <a:srgbClr val="0070C0"/>
                </a:solidFill>
              </a:rPr>
              <a:t> else </a:t>
            </a:r>
            <a:r>
              <a:rPr lang="th-TH" sz="2400" dirty="0">
                <a:solidFill>
                  <a:srgbClr val="0070C0"/>
                </a:solidFill>
              </a:rPr>
              <a:t>แทนและพิมพ์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"Variable str3 is not defined"</a:t>
            </a:r>
            <a:endParaRPr lang="th-TH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286458"/>
            <a:ext cx="10035074" cy="1831270"/>
            <a:chOff x="1078463" y="3889020"/>
            <a:chExt cx="10035074" cy="1831270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56966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str1 echo "Variable str1 is defined"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str3 (echo "Variable str3 is defined") else (echo "Variable str3 is not defined")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3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สำหรับวัดค่าไฟล์หรือโฟลเดอร์ เพื่อหาว่าไฟล์หรือโฟลเดอร์นั้นมีอยู่จริงหรือไม่</a:t>
            </a:r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สมมุติว่าเรามีไฟล์</a:t>
            </a:r>
            <a:r>
              <a:rPr lang="en-US" sz="2400" dirty="0">
                <a:solidFill>
                  <a:srgbClr val="0070C0"/>
                </a:solidFill>
              </a:rPr>
              <a:t> C:\set2.txt </a:t>
            </a:r>
            <a:r>
              <a:rPr lang="th-TH" sz="2400" dirty="0">
                <a:solidFill>
                  <a:srgbClr val="0070C0"/>
                </a:solidFill>
              </a:rPr>
              <a:t>แต่ไม่มีโฟลเดอร์ </a:t>
            </a:r>
            <a:r>
              <a:rPr lang="en-US" sz="2400" dirty="0">
                <a:solidFill>
                  <a:srgbClr val="0070C0"/>
                </a:solidFill>
              </a:rPr>
              <a:t>C:\abc</a:t>
            </a:r>
            <a:endParaRPr lang="th-TH" sz="2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เมื่อเรารันไฟล์</a:t>
            </a:r>
            <a:r>
              <a:rPr lang="en-US" sz="2400" dirty="0">
                <a:solidFill>
                  <a:srgbClr val="0070C0"/>
                </a:solidFill>
              </a:rPr>
              <a:t> Batch </a:t>
            </a:r>
            <a:r>
              <a:rPr lang="th-TH" sz="2400" dirty="0">
                <a:solidFill>
                  <a:srgbClr val="0070C0"/>
                </a:solidFill>
              </a:rPr>
              <a:t>นี้โปรแกรมจะพิมพ์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"File exists" </a:t>
            </a:r>
            <a:r>
              <a:rPr lang="th-TH" sz="2400" dirty="0">
                <a:solidFill>
                  <a:srgbClr val="0070C0"/>
                </a:solidFill>
              </a:rPr>
              <a:t> และ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"Folder does not exist"</a:t>
            </a:r>
            <a:endParaRPr lang="th-TH" sz="2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จะเห็นได้ว่า</a:t>
            </a:r>
            <a:r>
              <a:rPr lang="en-US" sz="2400" dirty="0">
                <a:solidFill>
                  <a:srgbClr val="0070C0"/>
                </a:solidFill>
              </a:rPr>
              <a:t> exist </a:t>
            </a:r>
            <a:r>
              <a:rPr lang="th-TH" sz="2400" dirty="0">
                <a:solidFill>
                  <a:srgbClr val="0070C0"/>
                </a:solidFill>
              </a:rPr>
              <a:t>มีการทำงานเหมือนกัน</a:t>
            </a:r>
            <a:r>
              <a:rPr lang="en-US" sz="2400" dirty="0">
                <a:solidFill>
                  <a:srgbClr val="0070C0"/>
                </a:solidFill>
              </a:rPr>
              <a:t> define </a:t>
            </a:r>
            <a:r>
              <a:rPr lang="th-TH" sz="2400" dirty="0">
                <a:solidFill>
                  <a:srgbClr val="0070C0"/>
                </a:solidFill>
              </a:rPr>
              <a:t>แต่ต่างกันแค่ชนิดของข้อมูลที่ทำด้วยเท่านั้น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37707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</a:t>
              </a:r>
              <a:r>
                <a:rPr lang="en-US" sz="1600" dirty="0">
                  <a:latin typeface="Eras Light ITC" panose="020B0402030504020804" pitchFamily="34" charset="0"/>
                </a:rPr>
                <a:t> C:\set2.txt echo "File exists"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</a:t>
              </a:r>
              <a:r>
                <a:rPr lang="en-US" sz="1600" dirty="0">
                  <a:latin typeface="Eras Light ITC" panose="020B0402030504020804" pitchFamily="34" charset="0"/>
                </a:rPr>
                <a:t> C:\abc (echo "Folder exists") else (echo "Folder does not exist")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79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ที่กลับผลลัพธ์จากจริงเป็นเท็จ จากเท็จเป็นจริง สามารถใช้ร่วมกับ</a:t>
            </a:r>
            <a:r>
              <a:rPr lang="en-US" dirty="0">
                <a:solidFill>
                  <a:srgbClr val="0070C0"/>
                </a:solidFill>
              </a:rPr>
              <a:t> define </a:t>
            </a:r>
            <a:r>
              <a:rPr lang="th-TH" dirty="0">
                <a:solidFill>
                  <a:srgbClr val="0070C0"/>
                </a:solidFill>
              </a:rPr>
              <a:t>และ</a:t>
            </a:r>
            <a:r>
              <a:rPr lang="en-US" dirty="0">
                <a:solidFill>
                  <a:srgbClr val="0070C0"/>
                </a:solidFill>
              </a:rPr>
              <a:t> exist </a:t>
            </a:r>
            <a:r>
              <a:rPr lang="th-TH" dirty="0">
                <a:solidFill>
                  <a:srgbClr val="0070C0"/>
                </a:solidFill>
              </a:rPr>
              <a:t>ได้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เราสามารถลดจำนวนคำสั่ง</a:t>
            </a:r>
            <a:r>
              <a:rPr lang="en-US" sz="2400" dirty="0">
                <a:solidFill>
                  <a:srgbClr val="0070C0"/>
                </a:solidFill>
              </a:rPr>
              <a:t> if/else</a:t>
            </a:r>
            <a:r>
              <a:rPr lang="th-TH" sz="2400" dirty="0">
                <a:solidFill>
                  <a:srgbClr val="0070C0"/>
                </a:solidFill>
              </a:rPr>
              <a:t> ได้เพียงแค่ใส่ </a:t>
            </a:r>
            <a:r>
              <a:rPr lang="en-US" sz="2400" dirty="0">
                <a:solidFill>
                  <a:srgbClr val="0070C0"/>
                </a:solidFill>
              </a:rPr>
              <a:t>not </a:t>
            </a:r>
            <a:r>
              <a:rPr lang="th-TH" sz="2400" dirty="0">
                <a:solidFill>
                  <a:srgbClr val="0070C0"/>
                </a:solidFill>
              </a:rPr>
              <a:t>เพื่อทำคำสั่งที่ต้องการ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02849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str1 echo "Variable str1 is defined"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not defined </a:t>
              </a:r>
              <a:r>
                <a:rPr lang="en-US" sz="1600" dirty="0">
                  <a:latin typeface="Eras Light ITC" panose="020B0402030504020804" pitchFamily="34" charset="0"/>
                </a:rPr>
                <a:t>str3 echo "Variable str3 is not defined”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" y="413769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 </a:t>
              </a:r>
              <a:r>
                <a:rPr lang="en-US" sz="1600" dirty="0">
                  <a:latin typeface="Eras Light ITC" panose="020B0402030504020804" pitchFamily="34" charset="0"/>
                </a:rPr>
                <a:t>C:\set2.txt echo "File exists"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NOT exist </a:t>
              </a:r>
              <a:r>
                <a:rPr lang="en-US" sz="1600" dirty="0">
                  <a:latin typeface="Eras Light ITC" panose="020B0402030504020804" pitchFamily="34" charset="0"/>
                </a:rPr>
                <a:t>C:\abc echo "Folder does not exist"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62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(Nested) If/Else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ในบางกรณีเราต้องการตรวจสอบค่าตั้งแต่ 2 ค่าขึ้นไปเพื่อให้ผ่านเงื่อนไขการทำงาน เราสามารถ</a:t>
            </a:r>
            <a:r>
              <a:rPr lang="en-US" dirty="0">
                <a:solidFill>
                  <a:srgbClr val="0070C0"/>
                </a:solidFill>
              </a:rPr>
              <a:t> if </a:t>
            </a:r>
            <a:r>
              <a:rPr lang="th-TH" dirty="0">
                <a:solidFill>
                  <a:srgbClr val="0070C0"/>
                </a:solidFill>
              </a:rPr>
              <a:t>ซ้อนกันได้จนกว่าจะได้ผลที่พอใจ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lv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จะในตัวอย่างเบื้องต้นเราทำการวัดค่า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  <a:r>
              <a:rPr lang="th-TH" sz="2400" dirty="0">
                <a:solidFill>
                  <a:srgbClr val="0070C0"/>
                </a:solidFill>
              </a:rPr>
              <a:t>และ</a:t>
            </a:r>
            <a:r>
              <a:rPr lang="en-US" sz="2400" dirty="0">
                <a:solidFill>
                  <a:srgbClr val="0070C0"/>
                </a:solidFill>
              </a:rPr>
              <a:t> b </a:t>
            </a:r>
            <a:r>
              <a:rPr lang="th-TH" sz="2400" dirty="0">
                <a:solidFill>
                  <a:srgbClr val="0070C0"/>
                </a:solidFill>
              </a:rPr>
              <a:t>ว่ามีค่าตรงกับ 5 และ 10 ตามลำดับหรือไม่ หากมีค่าใดค่าหนึ่งไม่ตรงก็ถือว่าไม่ผ่านการตรวจโดย</a:t>
            </a:r>
            <a:r>
              <a:rPr lang="en-US" sz="2400" dirty="0">
                <a:solidFill>
                  <a:srgbClr val="0070C0"/>
                </a:solidFill>
              </a:rPr>
              <a:t> if</a:t>
            </a: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665399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a=5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b=10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%a%==5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if %b%==10 </a:t>
              </a:r>
              <a:r>
                <a:rPr lang="en-US" sz="1600" dirty="0">
                  <a:latin typeface="Eras Light ITC" panose="020B0402030504020804" pitchFamily="34" charset="0"/>
                </a:rPr>
                <a:t>echo "The value of the variables are correct"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23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ในกรณีที่เราต้องการเพียงแค่กรณีเดียวผ่านจากหลาย ๆ กรณีในการตัดสินใจให้โปรแกรมรันคำสั่งใด ๆ เราสามารถตั้งตัวแปรตัวหนึ่งเพื่อตรวจสอบว่ามีกรณีใดผ่านแล้วหรือไม่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ในตัวอย่างข้างบนเราสร้างตัวแปร</a:t>
            </a:r>
            <a:r>
              <a:rPr lang="en-US" sz="2400" dirty="0">
                <a:solidFill>
                  <a:srgbClr val="0070C0"/>
                </a:solidFill>
              </a:rPr>
              <a:t> _</a:t>
            </a:r>
            <a:r>
              <a:rPr lang="en-US" sz="2400" dirty="0" err="1">
                <a:solidFill>
                  <a:srgbClr val="0070C0"/>
                </a:solidFill>
              </a:rPr>
              <a:t>tempvar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เพื่อเก็บผลการตรวจในทุกกรณี หากมีกรณีใด ๆ ผ่านก็จะตั้งค่า</a:t>
            </a:r>
            <a:r>
              <a:rPr lang="en-US" sz="2400" dirty="0">
                <a:solidFill>
                  <a:srgbClr val="0070C0"/>
                </a:solidFill>
              </a:rPr>
              <a:t> _</a:t>
            </a:r>
            <a:r>
              <a:rPr lang="en-US" sz="2400" dirty="0" err="1">
                <a:solidFill>
                  <a:srgbClr val="0070C0"/>
                </a:solidFill>
              </a:rPr>
              <a:t>tempvar</a:t>
            </a:r>
            <a:r>
              <a:rPr lang="en-US" sz="2400" dirty="0">
                <a:solidFill>
                  <a:srgbClr val="0070C0"/>
                </a:solidFill>
              </a:rPr>
              <a:t> = 1 </a:t>
            </a:r>
            <a:r>
              <a:rPr lang="th-TH" sz="2400" dirty="0">
                <a:solidFill>
                  <a:srgbClr val="0070C0"/>
                </a:solidFill>
              </a:rPr>
              <a:t>และส่งผลให้</a:t>
            </a:r>
            <a:r>
              <a:rPr lang="en-US" sz="2400" dirty="0">
                <a:solidFill>
                  <a:srgbClr val="0070C0"/>
                </a:solidFill>
              </a:rPr>
              <a:t> if </a:t>
            </a:r>
            <a:r>
              <a:rPr lang="th-TH" sz="2400" dirty="0">
                <a:solidFill>
                  <a:srgbClr val="0070C0"/>
                </a:solidFill>
              </a:rPr>
              <a:t>สุดท้ายพิมพ์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at least 1 of 2 case pass the checking!</a:t>
            </a:r>
          </a:p>
          <a:p>
            <a:pPr marL="0" lvl="0" indent="0">
              <a:buNone/>
            </a:pP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662466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"_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="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1==2 Set _</a:t>
              </a:r>
              <a:r>
                <a:rPr lang="en-US" sz="1600" dirty="0" err="1"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2==2 Set _</a:t>
              </a:r>
              <a:r>
                <a:rPr lang="en-US" sz="1600" dirty="0" err="1"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%_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 EQU 1 </a:t>
              </a:r>
              <a:r>
                <a:rPr lang="en-US" sz="1600" dirty="0">
                  <a:latin typeface="Eras Light ITC" panose="020B0402030504020804" pitchFamily="34" charset="0"/>
                </a:rPr>
                <a:t>echo at least 1 of 2 case pass the checking!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76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Real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12560" y="1538404"/>
            <a:ext cx="10035074" cy="4539704"/>
            <a:chOff x="1078463" y="3889020"/>
            <a:chExt cx="10035074" cy="453970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427809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"%MODE%" == "REF"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INPUTLIST=%COMMONDIR%\REF_tables.txt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if "%MODE%" == "TOP"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if "%3" == "MGR"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INPUTLIST=%COMMONDIR%\TOP_tables_MGR.txt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INPUTLIST=%COMMONDIR%\TOP_tables.txt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if "%MODE%" == "COM"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if "%3" == "MGR"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INPUTLIST=%COMMONDIR%\COM_tables_MGR.txt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INPUTLIST=%COMMONDIR%\COM_tables.txt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INPUTLIST=%COMMONDIR%\MAIN_tables.txt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Batch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3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ถ้าหากเราต้องการ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อ่านทุกบรรทัดของไฟล์ข้อมูลและพิมพ์หรือนำไปใช้ต่อ </a:t>
            </a:r>
            <a:r>
              <a:rPr lang="en-US" dirty="0">
                <a:solidFill>
                  <a:srgbClr val="0070C0"/>
                </a:solidFill>
              </a:rPr>
              <a:t>(ex. </a:t>
            </a:r>
            <a:r>
              <a:rPr lang="th-TH" dirty="0">
                <a:solidFill>
                  <a:srgbClr val="0070C0"/>
                </a:solidFill>
              </a:rPr>
              <a:t>ไฟล์รายชื่อสมาชิก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th-TH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อ่านทุกบรรทัดของ </a:t>
            </a:r>
            <a:r>
              <a:rPr lang="en-US" dirty="0" err="1">
                <a:solidFill>
                  <a:srgbClr val="0070C0"/>
                </a:solidFill>
              </a:rPr>
              <a:t>meshlist</a:t>
            </a:r>
            <a:r>
              <a:rPr lang="th-TH" dirty="0">
                <a:solidFill>
                  <a:srgbClr val="0070C0"/>
                </a:solidFill>
              </a:rPr>
              <a:t> และนำไปใช้ใน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FreeStyleLogUpdater</a:t>
            </a:r>
            <a:endParaRPr lang="th-TH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</a:t>
            </a:r>
            <a:r>
              <a:rPr lang="en-US" dirty="0">
                <a:solidFill>
                  <a:srgbClr val="0070C0"/>
                </a:solidFill>
              </a:rPr>
              <a:t> log </a:t>
            </a:r>
            <a:r>
              <a:rPr lang="th-TH" dirty="0">
                <a:solidFill>
                  <a:srgbClr val="0070C0"/>
                </a:solidFill>
              </a:rPr>
              <a:t>และเลือกเฉพาะส่วนท่อนที่ต้องการเพื่อนำไปสร้างไฟล์ใหม่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สร้างไฟล์หรือโฟลเดอร์ใหม่ที่มีชื่อเรียงตามตัวเลข</a:t>
            </a:r>
            <a:r>
              <a:rPr lang="en-US" dirty="0">
                <a:solidFill>
                  <a:srgbClr val="0070C0"/>
                </a:solidFill>
              </a:rPr>
              <a:t> (new1, new2, new3)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อ่านรายชื่อโฟลเดอร์จาก</a:t>
            </a:r>
            <a:r>
              <a:rPr lang="en-US" dirty="0">
                <a:solidFill>
                  <a:srgbClr val="0070C0"/>
                </a:solidFill>
              </a:rPr>
              <a:t> input file </a:t>
            </a:r>
            <a:r>
              <a:rPr lang="th-TH" dirty="0">
                <a:solidFill>
                  <a:srgbClr val="0070C0"/>
                </a:solidFill>
              </a:rPr>
              <a:t>แล้วสร้างโฟลเดอร์ใหม่</a:t>
            </a:r>
          </a:p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เราต้องใช้</a:t>
            </a:r>
            <a:r>
              <a:rPr lang="en-US" b="1" dirty="0">
                <a:solidFill>
                  <a:srgbClr val="0070C0"/>
                </a:solidFill>
              </a:rPr>
              <a:t> FOR!</a:t>
            </a:r>
            <a:endParaRPr lang="th-TH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0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ดึงค่าจากชุด </a:t>
            </a:r>
            <a:r>
              <a:rPr lang="en-US" sz="2400" dirty="0">
                <a:solidFill>
                  <a:srgbClr val="0070C0"/>
                </a:solidFill>
              </a:rPr>
              <a:t>set command, file, folder name, </a:t>
            </a:r>
            <a:r>
              <a:rPr lang="th-TH" sz="2400" dirty="0">
                <a:solidFill>
                  <a:srgbClr val="0070C0"/>
                </a:solidFill>
              </a:rPr>
              <a:t>มาไว้บน </a:t>
            </a:r>
            <a:r>
              <a:rPr lang="en-US" sz="2400" dirty="0">
                <a:solidFill>
                  <a:srgbClr val="0070C0"/>
                </a:solidFill>
              </a:rPr>
              <a:t>%%parameter </a:t>
            </a:r>
            <a:r>
              <a:rPr lang="th-TH" sz="2400" dirty="0">
                <a:solidFill>
                  <a:srgbClr val="0070C0"/>
                </a:solidFill>
              </a:rPr>
              <a:t>แบบที่ละหนึ่งชิ้น วนไปเรื่อย ๆ จนกว่าข้อมูลจากเซ็ตจะหมด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1128" y="2089672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%%parameter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list</a:t>
              </a:r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command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1128" y="3076577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%%a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 </a:t>
              </a:r>
              <a:r>
                <a:rPr lang="pt-BR" sz="1600" dirty="0">
                  <a:latin typeface="Eras Light ITC" panose="020B0402030504020804" pitchFamily="34" charset="0"/>
                </a:rPr>
                <a:t>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C:\abc\*.txt</a:t>
              </a:r>
              <a:r>
                <a:rPr lang="pt-BR" sz="1600" dirty="0">
                  <a:latin typeface="Eras Light ITC" panose="020B0402030504020804" pitchFamily="34" charset="0"/>
                </a:rPr>
                <a:t>)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%%a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use of FOR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9F74C-DEF1-4F82-9024-EAF9169AF41E}"/>
              </a:ext>
            </a:extLst>
          </p:cNvPr>
          <p:cNvGrpSpPr/>
          <p:nvPr/>
        </p:nvGrpSpPr>
        <p:grpSpPr>
          <a:xfrm>
            <a:off x="3627120" y="4457700"/>
            <a:ext cx="911126" cy="1095792"/>
            <a:chOff x="3733800" y="4617720"/>
            <a:chExt cx="911126" cy="10957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B8D01C-CC6C-4953-A947-216E20AFD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4671FD-98C4-4377-8E89-3DBE2AC8AAF6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1.txt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FC2B0-D3F7-4A0D-87CC-E9E29F001274}"/>
              </a:ext>
            </a:extLst>
          </p:cNvPr>
          <p:cNvGrpSpPr/>
          <p:nvPr/>
        </p:nvGrpSpPr>
        <p:grpSpPr>
          <a:xfrm>
            <a:off x="4386901" y="4457700"/>
            <a:ext cx="911126" cy="1095792"/>
            <a:chOff x="3733800" y="4617720"/>
            <a:chExt cx="911126" cy="109579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B6ACF6-5205-4D92-B916-2EAD5EE53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C487F7-B0FF-40A8-A7D6-28BC0679F515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2.txt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03C09C-44D8-4A39-9BE2-9B0B4459CD8C}"/>
              </a:ext>
            </a:extLst>
          </p:cNvPr>
          <p:cNvGrpSpPr/>
          <p:nvPr/>
        </p:nvGrpSpPr>
        <p:grpSpPr>
          <a:xfrm>
            <a:off x="5146682" y="4457700"/>
            <a:ext cx="911126" cy="1095792"/>
            <a:chOff x="3733800" y="4617720"/>
            <a:chExt cx="911126" cy="10957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B9EF-C32E-440E-998A-F2A335C9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7AF813-63D5-4BF1-8574-41718F7EEE7D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3.txt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C32E7D-FF58-4C19-87D6-02C0367E05B3}"/>
              </a:ext>
            </a:extLst>
          </p:cNvPr>
          <p:cNvGrpSpPr/>
          <p:nvPr/>
        </p:nvGrpSpPr>
        <p:grpSpPr>
          <a:xfrm>
            <a:off x="5906463" y="4457700"/>
            <a:ext cx="911126" cy="1095792"/>
            <a:chOff x="3733800" y="4617720"/>
            <a:chExt cx="911126" cy="109579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4F36A1-A024-480D-A159-DB9C1007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D8CBAA-BB05-46F7-9997-3C2879AA4AD5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4.txt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0C1A96-5FDD-4F52-8311-ED2816C7CFDD}"/>
              </a:ext>
            </a:extLst>
          </p:cNvPr>
          <p:cNvGrpSpPr/>
          <p:nvPr/>
        </p:nvGrpSpPr>
        <p:grpSpPr>
          <a:xfrm>
            <a:off x="6666244" y="4457700"/>
            <a:ext cx="911126" cy="1095792"/>
            <a:chOff x="3733800" y="4617720"/>
            <a:chExt cx="911126" cy="109579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111A95-63AE-4FB8-AECE-2EC339E2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7AF6ED-EB8D-4E5D-BA29-715838DDE63E}"/>
                </a:ext>
              </a:extLst>
            </p:cNvPr>
            <p:cNvSpPr/>
            <p:nvPr/>
          </p:nvSpPr>
          <p:spPr>
            <a:xfrm>
              <a:off x="3885145" y="5344180"/>
              <a:ext cx="664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….txt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BBDF359-94C8-4BA4-B46D-28EB9FF00C48}"/>
              </a:ext>
            </a:extLst>
          </p:cNvPr>
          <p:cNvSpPr/>
          <p:nvPr/>
        </p:nvSpPr>
        <p:spPr>
          <a:xfrm>
            <a:off x="4386901" y="4869428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17602D-3D6A-4382-ABDF-970F9C034913}"/>
              </a:ext>
            </a:extLst>
          </p:cNvPr>
          <p:cNvSpPr/>
          <p:nvPr/>
        </p:nvSpPr>
        <p:spPr>
          <a:xfrm>
            <a:off x="5146682" y="4869427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BA0B5EB-4325-416F-BD21-BEFA15FBB771}"/>
              </a:ext>
            </a:extLst>
          </p:cNvPr>
          <p:cNvSpPr/>
          <p:nvPr/>
        </p:nvSpPr>
        <p:spPr>
          <a:xfrm>
            <a:off x="5905690" y="4869427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06C434A-D4D4-45D6-A110-E8BD4A00C68B}"/>
              </a:ext>
            </a:extLst>
          </p:cNvPr>
          <p:cNvSpPr/>
          <p:nvPr/>
        </p:nvSpPr>
        <p:spPr>
          <a:xfrm>
            <a:off x="6664698" y="4869426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6480D-B83F-492B-BF11-02D339834929}"/>
              </a:ext>
            </a:extLst>
          </p:cNvPr>
          <p:cNvSpPr/>
          <p:nvPr/>
        </p:nvSpPr>
        <p:spPr>
          <a:xfrm>
            <a:off x="2862046" y="4808391"/>
            <a:ext cx="57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234C88-0757-4E05-A87C-CB57C77C2865}"/>
              </a:ext>
            </a:extLst>
          </p:cNvPr>
          <p:cNvSpPr/>
          <p:nvPr/>
        </p:nvSpPr>
        <p:spPr>
          <a:xfrm>
            <a:off x="4829472" y="5843150"/>
            <a:ext cx="155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%%parameter 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3B0C654-3427-4BC7-983C-635CA23A2F5F}"/>
              </a:ext>
            </a:extLst>
          </p:cNvPr>
          <p:cNvSpPr/>
          <p:nvPr/>
        </p:nvSpPr>
        <p:spPr>
          <a:xfrm rot="5400000">
            <a:off x="5446192" y="5507366"/>
            <a:ext cx="307970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CBF35A3-F5D6-4F83-9DEF-132787C6D3D8}"/>
              </a:ext>
            </a:extLst>
          </p:cNvPr>
          <p:cNvSpPr/>
          <p:nvPr/>
        </p:nvSpPr>
        <p:spPr>
          <a:xfrm rot="2700000">
            <a:off x="4693996" y="5516801"/>
            <a:ext cx="307970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703F15F-5D2D-413F-8636-A44A7811321A}"/>
              </a:ext>
            </a:extLst>
          </p:cNvPr>
          <p:cNvSpPr/>
          <p:nvPr/>
        </p:nvSpPr>
        <p:spPr>
          <a:xfrm rot="8100000">
            <a:off x="6208041" y="5516802"/>
            <a:ext cx="307970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 </a:t>
            </a:r>
            <a:r>
              <a:rPr lang="th-TH" dirty="0">
                <a:solidFill>
                  <a:srgbClr val="0070C0"/>
                </a:solidFill>
              </a:rPr>
              <a:t>จะมีหน้าที่เหมือนตัวแปร และเก็บค่าที่ได้จาก</a:t>
            </a:r>
            <a:r>
              <a:rPr lang="en-US" dirty="0">
                <a:solidFill>
                  <a:srgbClr val="0070C0"/>
                </a:solidFill>
              </a:rPr>
              <a:t> list</a:t>
            </a:r>
            <a:r>
              <a:rPr lang="th-TH" dirty="0">
                <a:solidFill>
                  <a:srgbClr val="0070C0"/>
                </a:solidFill>
              </a:rPr>
              <a:t> แต่ชื่อต้องเป็นตัวอักษร 1 ตัวเท่านั้น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%%a %%b … %%z</a:t>
            </a:r>
            <a:r>
              <a:rPr lang="th-TH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th-TH" dirty="0">
                <a:solidFill>
                  <a:srgbClr val="0070C0"/>
                </a:solidFill>
              </a:rPr>
              <a:t>หรือ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%%A %%B … %%Z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1128" y="2089672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%%parameter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list</a:t>
              </a:r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command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1128" y="3076577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%%a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 </a:t>
              </a:r>
              <a:r>
                <a:rPr lang="pt-BR" sz="1600" dirty="0">
                  <a:latin typeface="Eras Light ITC" panose="020B0402030504020804" pitchFamily="34" charset="0"/>
                </a:rPr>
                <a:t>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C:\abc\*.txt</a:t>
              </a:r>
              <a:r>
                <a:rPr lang="pt-BR" sz="1600" dirty="0">
                  <a:latin typeface="Eras Light ITC" panose="020B0402030504020804" pitchFamily="34" charset="0"/>
                </a:rPr>
                <a:t>)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%%a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use of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8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เป็นตัวช่วยในการตัดสินใจรันบรรทัดคำสั่งต่าง ๆ เนื่องจาก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ที่เราเรียนกันมานั้นมีการทำงานเป็นเส้นตรง หากเราต้องการโปรแกรมที่รับรองการทำงานได้ในหลายกรณี และสามารถตอบสนองต่อข้อมูลขาเข้าที่ต่างได้ </a:t>
            </a:r>
            <a:r>
              <a:rPr lang="en-US" dirty="0">
                <a:solidFill>
                  <a:srgbClr val="0070C0"/>
                </a:solidFill>
              </a:rPr>
              <a:t>If/Else </a:t>
            </a:r>
            <a:r>
              <a:rPr lang="th-TH" dirty="0">
                <a:solidFill>
                  <a:srgbClr val="0070C0"/>
                </a:solidFill>
              </a:rPr>
              <a:t>นั้นเป็นคำสั่งที่ช่วยเหลือเราโดยตรง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441099"/>
            <a:ext cx="3181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th-TH" dirty="0">
                <a:solidFill>
                  <a:srgbClr val="0070C0"/>
                </a:solidFill>
              </a:rPr>
              <a:t>แบบไม่มีออปชั่นนั้นถูกใช้กันน้อยมาก เพราะดึงได้แค่ชื่อไฟล์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ในงานจริง รูปแบบใหญ่ ๆ ที่ใช้กันมีอยู่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th-TH" dirty="0">
                <a:solidFill>
                  <a:srgbClr val="0070C0"/>
                </a:solidFill>
              </a:rPr>
              <a:t> แบบ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สาเหตุที่ต้องใช้ออปชั่นนั้น เนื่องจาก</a:t>
            </a:r>
            <a:r>
              <a:rPr lang="en-US" sz="2400" dirty="0">
                <a:solidFill>
                  <a:srgbClr val="0070C0"/>
                </a:solidFill>
              </a:rPr>
              <a:t> FOR </a:t>
            </a:r>
            <a:r>
              <a:rPr lang="th-TH" sz="2400" dirty="0">
                <a:solidFill>
                  <a:srgbClr val="0070C0"/>
                </a:solidFill>
              </a:rPr>
              <a:t>นั้นรองรับการจัดการกับข้อมูลหลายชนิด ทั้งการนับเลข การอ่านชื่อโฟลเดอร์หรือไฟล์ และการอ่านข้อมูลในไฟล์ แต่เนื่องจากข้อมูลแต่ละชนิดมีการกำหนดเงื่อนไขต่างกัน จึงต้องมีการกำหนดออปชั่นเพิ่มมาเป็น</a:t>
            </a:r>
            <a:r>
              <a:rPr lang="en-US" sz="2400" dirty="0">
                <a:solidFill>
                  <a:srgbClr val="0070C0"/>
                </a:solidFill>
              </a:rPr>
              <a:t> /F /L</a:t>
            </a: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822137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start,step,end</a:t>
              </a:r>
              <a:r>
                <a:rPr lang="en-US" sz="1600" dirty="0">
                  <a:latin typeface="Eras Light ITC" panose="020B0402030504020804" pitchFamily="34" charset="0"/>
                </a:rPr>
                <a:t>) DO command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["options"]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file text command</a:t>
              </a:r>
              <a:r>
                <a:rPr lang="en-US" sz="1600" dirty="0">
                  <a:latin typeface="Eras Light ITC" panose="020B0402030504020804" pitchFamily="34" charset="0"/>
                </a:rPr>
                <a:t>) DO command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FOR</a:t>
              </a:r>
              <a:r>
                <a:rPr lang="th-TH" sz="1100" i="1" dirty="0">
                  <a:solidFill>
                    <a:srgbClr val="0070C0"/>
                  </a:solidFill>
                </a:rPr>
                <a:t> </a:t>
              </a:r>
              <a:r>
                <a:rPr lang="en-US" sz="1100" i="1" dirty="0">
                  <a:solidFill>
                    <a:srgbClr val="0070C0"/>
                  </a:solidFill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3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ใช้ในการดึงค่าตัวแปรทุกตัวในอาเรย์ หรือ ตั้งชื่อไฟล์แบบเรียงลำดับเลข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2412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pt-BR" sz="1600" dirty="0">
                  <a:latin typeface="Eras Light ITC" panose="020B0402030504020804" pitchFamily="34" charset="0"/>
                </a:rPr>
                <a:t>) DO echo %%a		#</a:t>
              </a:r>
              <a:r>
                <a:rPr lang="th-TH" sz="1600" dirty="0">
                  <a:latin typeface="Eras Light ITC" panose="020B0402030504020804" pitchFamily="34" charset="0"/>
                </a:rPr>
                <a:t>พิมพ์ 0 1 2 3 4 5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  <a:r>
                <a:rPr lang="th-TH" sz="1600" dirty="0">
                  <a:latin typeface="Eras Light ITC" panose="020B0402030504020804" pitchFamily="34" charset="0"/>
                </a:rPr>
                <a:t>เริ่มที่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th-TH" sz="1600" dirty="0">
                  <a:latin typeface="Eras Light ITC" panose="020B0402030504020804" pitchFamily="34" charset="0"/>
                </a:rPr>
                <a:t> จบที่ </a:t>
              </a:r>
              <a:r>
                <a:rPr lang="th-TH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  <a:endParaRPr lang="pt-BR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pt-BR" sz="1600" dirty="0">
                  <a:latin typeface="Eras Light ITC" panose="020B0402030504020804" pitchFamily="34" charset="0"/>
                </a:rPr>
                <a:t>) DO echo %%a</a:t>
              </a:r>
              <a:r>
                <a:rPr lang="th-TH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latin typeface="Eras Light ITC" panose="020B0402030504020804" pitchFamily="34" charset="0"/>
                </a:rPr>
                <a:t>#</a:t>
              </a:r>
              <a:r>
                <a:rPr lang="th-TH" sz="1600" dirty="0">
                  <a:latin typeface="Eras Light ITC" panose="020B0402030504020804" pitchFamily="34" charset="0"/>
                </a:rPr>
                <a:t>พิมพ์ 0 2 4 6 8 (เริ่มที่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th-TH" sz="1600" dirty="0">
                  <a:latin typeface="Eras Light ITC" panose="020B0402030504020804" pitchFamily="34" charset="0"/>
                </a:rPr>
                <a:t> จบที่ </a:t>
              </a:r>
              <a:r>
                <a:rPr lang="th-TH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th-TH" sz="1600" dirty="0">
                  <a:latin typeface="Eras Light ITC" panose="020B0402030504020804" pitchFamily="34" charset="0"/>
                </a:rPr>
                <a:t>)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pt-BR" sz="1600" dirty="0">
                  <a:latin typeface="Eras Light ITC" panose="020B0402030504020804" pitchFamily="34" charset="0"/>
                </a:rPr>
                <a:t>) DO echo p’tae lor mak</a:t>
              </a:r>
              <a:r>
                <a:rPr lang="th-TH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latin typeface="Eras Light ITC" panose="020B0402030504020804" pitchFamily="34" charset="0"/>
                </a:rPr>
                <a:t>#</a:t>
              </a:r>
              <a:r>
                <a:rPr lang="th-TH" sz="1600" dirty="0">
                  <a:latin typeface="Eras Light ITC" panose="020B0402030504020804" pitchFamily="34" charset="0"/>
                </a:rPr>
                <a:t>พิมพ์ </a:t>
              </a:r>
              <a:r>
                <a:rPr lang="en-US" sz="1600" i="1" dirty="0" err="1">
                  <a:latin typeface="Eras Light ITC" panose="020B0402030504020804" pitchFamily="34" charset="0"/>
                </a:rPr>
                <a:t>p’tae</a:t>
              </a:r>
              <a:r>
                <a:rPr lang="en-US" sz="1600" i="1" dirty="0">
                  <a:latin typeface="Eras Light ITC" panose="020B0402030504020804" pitchFamily="34" charset="0"/>
                </a:rPr>
                <a:t> </a:t>
              </a:r>
              <a:r>
                <a:rPr lang="en-US" sz="1600" i="1" dirty="0" err="1">
                  <a:latin typeface="Eras Light ITC" panose="020B0402030504020804" pitchFamily="34" charset="0"/>
                </a:rPr>
                <a:t>lor</a:t>
              </a:r>
              <a:r>
                <a:rPr lang="en-US" sz="1600" i="1" dirty="0">
                  <a:latin typeface="Eras Light ITC" panose="020B0402030504020804" pitchFamily="34" charset="0"/>
                </a:rPr>
                <a:t> </a:t>
              </a:r>
              <a:r>
                <a:rPr lang="en-US" sz="1600" i="1" dirty="0" err="1">
                  <a:latin typeface="Eras Light ITC" panose="020B0402030504020804" pitchFamily="34" charset="0"/>
                </a:rPr>
                <a:t>mak</a:t>
              </a:r>
              <a:r>
                <a:rPr lang="en-US" sz="1600" i="1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5 </a:t>
              </a:r>
              <a:r>
                <a:rPr lang="th-TH" sz="1600" dirty="0">
                  <a:latin typeface="Eras Light ITC" panose="020B0402030504020804" pitchFamily="34" charset="0"/>
                </a:rPr>
                <a:t>ครั้ง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FOR</a:t>
              </a:r>
              <a:r>
                <a:rPr lang="th-TH" sz="1100" i="1" dirty="0">
                  <a:solidFill>
                    <a:srgbClr val="0070C0"/>
                  </a:solidFill>
                </a:rPr>
                <a:t> </a:t>
              </a:r>
              <a:r>
                <a:rPr lang="en-US" sz="1100" i="1" dirty="0">
                  <a:solidFill>
                    <a:srgbClr val="0070C0"/>
                  </a:solidFill>
                </a:rPr>
                <a:t>/L</a:t>
              </a:r>
            </a:p>
          </p:txBody>
        </p:sp>
      </p:grpSp>
      <p:cxnSp>
        <p:nvCxnSpPr>
          <p:cNvPr id="13" name="Curved Connector 12"/>
          <p:cNvCxnSpPr>
            <a:cxnSpLocks/>
          </p:cNvCxnSpPr>
          <p:nvPr/>
        </p:nvCxnSpPr>
        <p:spPr>
          <a:xfrm rot="5400000" flipH="1" flipV="1">
            <a:off x="1506598" y="3438163"/>
            <a:ext cx="887628" cy="869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334" y="4316628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00B050"/>
                </a:solidFill>
              </a:rPr>
              <a:t>เลขเริ่มต้นที่จะเก็บใน</a:t>
            </a:r>
            <a:r>
              <a:rPr lang="en-US" dirty="0">
                <a:solidFill>
                  <a:srgbClr val="00B050"/>
                </a:solidFill>
              </a:rPr>
              <a:t> a</a:t>
            </a:r>
          </a:p>
        </p:txBody>
      </p:sp>
      <p:cxnSp>
        <p:nvCxnSpPr>
          <p:cNvPr id="9" name="Curved Connector 12">
            <a:extLst>
              <a:ext uri="{FF2B5EF4-FFF2-40B4-BE49-F238E27FC236}">
                <a16:creationId xmlns:a16="http://schemas.microsoft.com/office/drawing/2014/main" id="{DA807900-F57D-4CB6-8FC1-2ABCFBFCF2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96171" y="4060655"/>
            <a:ext cx="126331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B2C21-B482-4836-9246-2A2FCD8DFEA1}"/>
              </a:ext>
            </a:extLst>
          </p:cNvPr>
          <p:cNvSpPr/>
          <p:nvPr/>
        </p:nvSpPr>
        <p:spPr>
          <a:xfrm>
            <a:off x="1391136" y="468596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chemeClr val="accent4">
                    <a:lumMod val="75000"/>
                  </a:schemeClr>
                </a:solidFill>
              </a:rPr>
              <a:t>เลขที่จะบวกกับ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</a:rPr>
              <a:t>ทุกครั้งที่วนลูป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Curved Connector 12">
            <a:extLst>
              <a:ext uri="{FF2B5EF4-FFF2-40B4-BE49-F238E27FC236}">
                <a16:creationId xmlns:a16="http://schemas.microsoft.com/office/drawing/2014/main" id="{0F032969-20C1-4409-826A-4906B54D30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75052" y="3457778"/>
            <a:ext cx="881278" cy="8364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50C7A-39F6-4BB9-B7D5-301200638CC3}"/>
              </a:ext>
            </a:extLst>
          </p:cNvPr>
          <p:cNvSpPr/>
          <p:nvPr/>
        </p:nvSpPr>
        <p:spPr>
          <a:xfrm>
            <a:off x="2500835" y="4316628"/>
            <a:ext cx="215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0070C0"/>
                </a:solidFill>
              </a:rPr>
              <a:t>ค่าสุดท้ายของ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th-TH" dirty="0">
                <a:solidFill>
                  <a:srgbClr val="0070C0"/>
                </a:solidFill>
              </a:rPr>
              <a:t>ที่จะหยุด</a:t>
            </a:r>
            <a:r>
              <a:rPr lang="en-US" dirty="0">
                <a:solidFill>
                  <a:srgbClr val="0070C0"/>
                </a:solidFill>
              </a:rPr>
              <a:t> for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2845C1-76E1-4BFF-AF3E-623C1F37074B}"/>
              </a:ext>
            </a:extLst>
          </p:cNvPr>
          <p:cNvSpPr/>
          <p:nvPr/>
        </p:nvSpPr>
        <p:spPr>
          <a:xfrm>
            <a:off x="5722774" y="4001082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  </a:t>
            </a:r>
            <a:r>
              <a:rPr lang="en-US" sz="2400" dirty="0"/>
              <a:t>1   2   3   4  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E708CF-67D5-4D70-AE9B-5090FAD2777C}"/>
              </a:ext>
            </a:extLst>
          </p:cNvPr>
          <p:cNvSpPr/>
          <p:nvPr/>
        </p:nvSpPr>
        <p:spPr>
          <a:xfrm>
            <a:off x="5722774" y="4460473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 </a:t>
            </a:r>
            <a:r>
              <a:rPr lang="en-US" sz="2400" dirty="0"/>
              <a:t> 2   4   6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Arrow: Circular 32">
            <a:extLst>
              <a:ext uri="{FF2B5EF4-FFF2-40B4-BE49-F238E27FC236}">
                <a16:creationId xmlns:a16="http://schemas.microsoft.com/office/drawing/2014/main" id="{798061D7-2F12-4332-8F21-4DCF7F1C0972}"/>
              </a:ext>
            </a:extLst>
          </p:cNvPr>
          <p:cNvSpPr/>
          <p:nvPr/>
        </p:nvSpPr>
        <p:spPr>
          <a:xfrm>
            <a:off x="5946775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A3B900-E6B0-4D78-87A1-EA87BA176BB7}"/>
              </a:ext>
            </a:extLst>
          </p:cNvPr>
          <p:cNvSpPr/>
          <p:nvPr/>
        </p:nvSpPr>
        <p:spPr>
          <a:xfrm>
            <a:off x="5932991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93B51C98-224E-4680-AE65-57193E1F1E7A}"/>
              </a:ext>
            </a:extLst>
          </p:cNvPr>
          <p:cNvSpPr/>
          <p:nvPr/>
        </p:nvSpPr>
        <p:spPr>
          <a:xfrm>
            <a:off x="6319427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517C5A-5E71-4A3F-A138-BFC24F28750B}"/>
              </a:ext>
            </a:extLst>
          </p:cNvPr>
          <p:cNvSpPr/>
          <p:nvPr/>
        </p:nvSpPr>
        <p:spPr>
          <a:xfrm>
            <a:off x="6305643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127CB23D-2052-4729-8671-1DB506C5337F}"/>
              </a:ext>
            </a:extLst>
          </p:cNvPr>
          <p:cNvSpPr/>
          <p:nvPr/>
        </p:nvSpPr>
        <p:spPr>
          <a:xfrm>
            <a:off x="6688348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3A56BE-565E-4D52-B4E5-9B109F3D24C8}"/>
              </a:ext>
            </a:extLst>
          </p:cNvPr>
          <p:cNvSpPr/>
          <p:nvPr/>
        </p:nvSpPr>
        <p:spPr>
          <a:xfrm>
            <a:off x="6674564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A7881F12-4564-4A75-9C3C-D153D488A1A7}"/>
              </a:ext>
            </a:extLst>
          </p:cNvPr>
          <p:cNvSpPr/>
          <p:nvPr/>
        </p:nvSpPr>
        <p:spPr>
          <a:xfrm>
            <a:off x="7052548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A90DA3-EE02-4594-A002-0DB59715F183}"/>
              </a:ext>
            </a:extLst>
          </p:cNvPr>
          <p:cNvSpPr/>
          <p:nvPr/>
        </p:nvSpPr>
        <p:spPr>
          <a:xfrm>
            <a:off x="7038764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Arrow: Circular 41">
            <a:extLst>
              <a:ext uri="{FF2B5EF4-FFF2-40B4-BE49-F238E27FC236}">
                <a16:creationId xmlns:a16="http://schemas.microsoft.com/office/drawing/2014/main" id="{20F56E15-591F-471A-AEF8-42882D703704}"/>
              </a:ext>
            </a:extLst>
          </p:cNvPr>
          <p:cNvSpPr/>
          <p:nvPr/>
        </p:nvSpPr>
        <p:spPr>
          <a:xfrm>
            <a:off x="5946775" y="4007948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87BED0-55DC-4D19-BACD-F93C8EF02348}"/>
              </a:ext>
            </a:extLst>
          </p:cNvPr>
          <p:cNvSpPr/>
          <p:nvPr/>
        </p:nvSpPr>
        <p:spPr>
          <a:xfrm>
            <a:off x="5932991" y="3821977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D2D92038-7B5E-4CF9-8479-35C038FE1C3D}"/>
              </a:ext>
            </a:extLst>
          </p:cNvPr>
          <p:cNvSpPr/>
          <p:nvPr/>
        </p:nvSpPr>
        <p:spPr>
          <a:xfrm>
            <a:off x="6319427" y="4011675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6FAEF7-AD3E-4264-A2AC-B3A0086BEFEF}"/>
              </a:ext>
            </a:extLst>
          </p:cNvPr>
          <p:cNvSpPr/>
          <p:nvPr/>
        </p:nvSpPr>
        <p:spPr>
          <a:xfrm>
            <a:off x="6305643" y="382570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3F98FAC3-EEDD-4680-B757-D314ABC95F56}"/>
              </a:ext>
            </a:extLst>
          </p:cNvPr>
          <p:cNvSpPr/>
          <p:nvPr/>
        </p:nvSpPr>
        <p:spPr>
          <a:xfrm>
            <a:off x="6684617" y="4007948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9E1AFA-16AB-41EC-8BCC-FFA1F9AA2478}"/>
              </a:ext>
            </a:extLst>
          </p:cNvPr>
          <p:cNvSpPr/>
          <p:nvPr/>
        </p:nvSpPr>
        <p:spPr>
          <a:xfrm>
            <a:off x="6670833" y="3821977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28D55B73-9A0E-4409-9CB1-65AECC2B404C}"/>
              </a:ext>
            </a:extLst>
          </p:cNvPr>
          <p:cNvSpPr/>
          <p:nvPr/>
        </p:nvSpPr>
        <p:spPr>
          <a:xfrm>
            <a:off x="7044481" y="4015283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89B20B-FCF4-48A6-823A-6871A87CA875}"/>
              </a:ext>
            </a:extLst>
          </p:cNvPr>
          <p:cNvSpPr/>
          <p:nvPr/>
        </p:nvSpPr>
        <p:spPr>
          <a:xfrm>
            <a:off x="7030697" y="3829312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Arrow: Circular 49">
            <a:extLst>
              <a:ext uri="{FF2B5EF4-FFF2-40B4-BE49-F238E27FC236}">
                <a16:creationId xmlns:a16="http://schemas.microsoft.com/office/drawing/2014/main" id="{E47217E9-3D73-4ABF-8CA1-F179DCF5AA8C}"/>
              </a:ext>
            </a:extLst>
          </p:cNvPr>
          <p:cNvSpPr/>
          <p:nvPr/>
        </p:nvSpPr>
        <p:spPr>
          <a:xfrm>
            <a:off x="7404345" y="401424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09E70-AA4E-4E20-A199-0652BD70A30D}"/>
              </a:ext>
            </a:extLst>
          </p:cNvPr>
          <p:cNvSpPr/>
          <p:nvPr/>
        </p:nvSpPr>
        <p:spPr>
          <a:xfrm>
            <a:off x="7390561" y="382827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60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ในการใช้งานจริงมักจะใช้คู่กับอาเรย์ เพื่อวนเลขบอกตำแหน่งในอาเรย์และดึงค่าออกมา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371774"/>
            <a:ext cx="10035074" cy="3062377"/>
            <a:chOff x="1078463" y="3889020"/>
            <a:chExt cx="10035074" cy="3062377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280076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Eras Light ITC" panose="020B0402030504020804" pitchFamily="34" charset="0"/>
                </a:rPr>
                <a:t>setlocal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err="1">
                  <a:latin typeface="Eras Light ITC" panose="020B0402030504020804" pitchFamily="34" charset="0"/>
                </a:rPr>
                <a:t>enabledelayedexpansion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topic[0]=comments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topic[1]=variables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topic[2]=Arrays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topic[3]=Decision making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topic[4]=Time and date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topic[5]=Operators 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/l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%%n</a:t>
              </a:r>
              <a:r>
                <a:rPr lang="en-US" sz="1600" dirty="0">
                  <a:latin typeface="Eras Light ITC" panose="020B0402030504020804" pitchFamily="34" charset="0"/>
                </a:rPr>
                <a:t>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en-US" sz="1600" dirty="0">
                  <a:latin typeface="Eras Light ITC" panose="020B0402030504020804" pitchFamily="34" charset="0"/>
                </a:rPr>
                <a:t>,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,</a:t>
              </a:r>
              <a:r>
                <a:rPr lang="en-US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>
                  <a:latin typeface="Eras Light ITC" panose="020B0402030504020804" pitchFamily="34" charset="0"/>
                </a:rPr>
                <a:t>) do (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echo !topic[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%%n</a:t>
              </a:r>
              <a:r>
                <a:rPr lang="en-US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Usage FOR</a:t>
              </a:r>
              <a:r>
                <a:rPr lang="th-TH" sz="1100" i="1" dirty="0">
                  <a:solidFill>
                    <a:srgbClr val="0070C0"/>
                  </a:solidFill>
                </a:rPr>
                <a:t> </a:t>
              </a:r>
              <a:r>
                <a:rPr lang="en-US" sz="1100" i="1" dirty="0">
                  <a:solidFill>
                    <a:srgbClr val="0070C0"/>
                  </a:solidFill>
                </a:rPr>
                <a:t>/L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81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ใช้ในการดึงข้อมูลทีละบรรทัดจากไฟล์</a:t>
            </a:r>
            <a:r>
              <a:rPr lang="en-US" dirty="0">
                <a:solidFill>
                  <a:srgbClr val="0070C0"/>
                </a:solidFill>
              </a:rPr>
              <a:t> text </a:t>
            </a:r>
            <a:r>
              <a:rPr lang="th-TH" dirty="0">
                <a:solidFill>
                  <a:srgbClr val="0070C0"/>
                </a:solidFill>
              </a:rPr>
              <a:t>หรือบรรทัดคำสั่ง มาไว้ใน</a:t>
            </a:r>
            <a:r>
              <a:rPr lang="en-US" dirty="0">
                <a:solidFill>
                  <a:srgbClr val="0070C0"/>
                </a:solidFill>
              </a:rPr>
              <a:t> parameter</a:t>
            </a:r>
            <a:r>
              <a:rPr lang="th-TH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สำคัญมาก </a:t>
            </a:r>
            <a:r>
              <a:rPr lang="th-TH" dirty="0">
                <a:solidFill>
                  <a:srgbClr val="0070C0"/>
                </a:solidFill>
              </a:rPr>
              <a:t>เพราะใช้บ่อยในงานจริง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r>
              <a:rPr lang="th-TH" dirty="0">
                <a:solidFill>
                  <a:srgbClr val="0070C0"/>
                </a:solidFill>
              </a:rPr>
              <a:t> สร้างไฟล์ใหม่ตามชื่อที่เก็บไว้ใน</a:t>
            </a:r>
            <a:r>
              <a:rPr lang="en-US" dirty="0">
                <a:solidFill>
                  <a:srgbClr val="0070C0"/>
                </a:solidFill>
              </a:rPr>
              <a:t> weather.txt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DAE79A-49C5-4956-AA96-9CF086C43E97}"/>
              </a:ext>
            </a:extLst>
          </p:cNvPr>
          <p:cNvGrpSpPr/>
          <p:nvPr/>
        </p:nvGrpSpPr>
        <p:grpSpPr>
          <a:xfrm>
            <a:off x="838200" y="3362756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8E77BD-D0D4-4421-BE24-5C3D31EE2191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thailand.txt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japan.txt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uganda.txt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5EB291-3534-4BF1-B0F7-797238E0F827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EA2939-CF55-4243-872A-213F1C7ACD0E}"/>
              </a:ext>
            </a:extLst>
          </p:cNvPr>
          <p:cNvGrpSpPr/>
          <p:nvPr/>
        </p:nvGrpSpPr>
        <p:grpSpPr>
          <a:xfrm>
            <a:off x="838200" y="4716973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B3BAB7-FFC2-4D4F-8B98-62B2D92909EA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%%a </a:t>
              </a:r>
              <a:r>
                <a:rPr lang="en-US" sz="1600" dirty="0">
                  <a:latin typeface="Eras Light ITC" panose="020B0402030504020804" pitchFamily="34" charset="0"/>
                </a:rPr>
                <a:t>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weather.txt</a:t>
              </a:r>
              <a:r>
                <a:rPr lang="en-US" sz="1600" dirty="0">
                  <a:latin typeface="Eras Light ITC" panose="020B0402030504020804" pitchFamily="34" charset="0"/>
                </a:rPr>
                <a:t>) DO echo new file &gt;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%%a </a:t>
              </a:r>
              <a:endParaRPr lang="th-TH" sz="10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C5DEA9-F850-4698-9DAC-27A5FCA1B881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605AC-8C01-49C8-B38A-B053454409DF}"/>
              </a:ext>
            </a:extLst>
          </p:cNvPr>
          <p:cNvSpPr/>
          <p:nvPr/>
        </p:nvSpPr>
        <p:spPr>
          <a:xfrm>
            <a:off x="795580" y="5588308"/>
            <a:ext cx="2734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new file &gt; </a:t>
            </a:r>
            <a:r>
              <a:rPr lang="en-US" dirty="0">
                <a:solidFill>
                  <a:srgbClr val="0070C0"/>
                </a:solidFill>
              </a:rPr>
              <a:t>thailand.txt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74AD4-0B89-4477-AF44-827E6781045E}"/>
              </a:ext>
            </a:extLst>
          </p:cNvPr>
          <p:cNvSpPr/>
          <p:nvPr/>
        </p:nvSpPr>
        <p:spPr>
          <a:xfrm>
            <a:off x="3529925" y="5588308"/>
            <a:ext cx="2734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new file &gt; </a:t>
            </a:r>
            <a:r>
              <a:rPr lang="en-US" dirty="0">
                <a:solidFill>
                  <a:srgbClr val="0070C0"/>
                </a:solidFill>
              </a:rPr>
              <a:t>japan.txt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69893-2060-4FB7-8EB8-3AC2B9010A99}"/>
              </a:ext>
            </a:extLst>
          </p:cNvPr>
          <p:cNvSpPr/>
          <p:nvPr/>
        </p:nvSpPr>
        <p:spPr>
          <a:xfrm>
            <a:off x="6074689" y="5588308"/>
            <a:ext cx="2734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new file &gt; </a:t>
            </a:r>
            <a:r>
              <a:rPr lang="en-US" dirty="0">
                <a:solidFill>
                  <a:srgbClr val="0070C0"/>
                </a:solidFill>
              </a:rPr>
              <a:t>uganda.txt</a:t>
            </a:r>
          </a:p>
        </p:txBody>
      </p:sp>
    </p:spTree>
    <p:extLst>
      <p:ext uri="{BB962C8B-B14F-4D97-AF65-F5344CB8AC3E}">
        <p14:creationId xmlns:p14="http://schemas.microsoft.com/office/powerpoint/2010/main" val="337877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ตัวอย่าง2</a:t>
            </a:r>
            <a:r>
              <a:rPr lang="th-TH" dirty="0">
                <a:solidFill>
                  <a:srgbClr val="0070C0"/>
                </a:solidFill>
              </a:rPr>
              <a:t> ย้ายไฟล์ที่อยู่ในรายชื่อบน</a:t>
            </a:r>
            <a:r>
              <a:rPr lang="en-US" dirty="0">
                <a:solidFill>
                  <a:srgbClr val="0070C0"/>
                </a:solidFill>
              </a:rPr>
              <a:t> files.txt </a:t>
            </a:r>
            <a:r>
              <a:rPr lang="th-TH" dirty="0">
                <a:solidFill>
                  <a:srgbClr val="0070C0"/>
                </a:solidFill>
              </a:rPr>
              <a:t>จากโฟลเดอร์ 1 ไปโฟลเดอร์ 2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E78DAE-85DF-4241-AE04-30302467E3DB}"/>
              </a:ext>
            </a:extLst>
          </p:cNvPr>
          <p:cNvGrpSpPr/>
          <p:nvPr/>
        </p:nvGrpSpPr>
        <p:grpSpPr>
          <a:xfrm>
            <a:off x="838200" y="233639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02D0E4-03B2-4CED-AEB7-D4A40FA35D10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thailand.txt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japan.txt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uganda.txt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17008E-3660-4B7F-8686-AE75E85B3360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files.txt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02661-A0FE-45D3-A8EF-030CA3100702}"/>
              </a:ext>
            </a:extLst>
          </p:cNvPr>
          <p:cNvGrpSpPr/>
          <p:nvPr/>
        </p:nvGrpSpPr>
        <p:grpSpPr>
          <a:xfrm>
            <a:off x="838200" y="3690610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811063-70CE-45AD-827E-039164E55297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latin typeface="Eras Light ITC" panose="020B0402030504020804" pitchFamily="34" charset="0"/>
                </a:rPr>
                <a:t>%%G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files.txt</a:t>
              </a:r>
              <a:r>
                <a:rPr lang="en-US" sz="1600" dirty="0">
                  <a:latin typeface="Eras Light ITC" panose="020B0402030504020804" pitchFamily="34" charset="0"/>
                </a:rPr>
                <a:t>) DO copy "\\source\folder\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%%G</a:t>
              </a:r>
              <a:r>
                <a:rPr lang="en-US" sz="1600" dirty="0">
                  <a:latin typeface="Eras Light ITC" panose="020B0402030504020804" pitchFamily="34" charset="0"/>
                </a:rPr>
                <a:t>" "H:\destination\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%%G</a:t>
              </a:r>
              <a:r>
                <a:rPr lang="en-US" sz="1600" dirty="0">
                  <a:latin typeface="Eras Light ITC" panose="020B0402030504020804" pitchFamily="34" charset="0"/>
                </a:rPr>
                <a:t>"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DDB6B0-D9A1-4FDF-8E8A-8B350AD87D32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42043-659E-4140-A11D-C34DD3F7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53" y="4813994"/>
            <a:ext cx="1331297" cy="1331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6BD0F-3B1F-4BCB-8F61-294BA39A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54" y="4813994"/>
            <a:ext cx="1331297" cy="133129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44ED0-1D38-4E42-B51A-860B77427ECC}"/>
              </a:ext>
            </a:extLst>
          </p:cNvPr>
          <p:cNvGrpSpPr/>
          <p:nvPr/>
        </p:nvGrpSpPr>
        <p:grpSpPr>
          <a:xfrm>
            <a:off x="4173481" y="4964728"/>
            <a:ext cx="1085992" cy="1095792"/>
            <a:chOff x="3558934" y="4617720"/>
            <a:chExt cx="1085992" cy="10957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3D01BB-A20D-4D82-ADD4-9E46197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EB57EC-DE35-48E3-AEFB-AAAFB22C736E}"/>
                </a:ext>
              </a:extLst>
            </p:cNvPr>
            <p:cNvSpPr/>
            <p:nvPr/>
          </p:nvSpPr>
          <p:spPr>
            <a:xfrm>
              <a:off x="3558934" y="534418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A73737-942B-4785-9517-8F6A846779D0}"/>
              </a:ext>
            </a:extLst>
          </p:cNvPr>
          <p:cNvGrpSpPr/>
          <p:nvPr/>
        </p:nvGrpSpPr>
        <p:grpSpPr>
          <a:xfrm>
            <a:off x="4365587" y="4964728"/>
            <a:ext cx="1595880" cy="1095792"/>
            <a:chOff x="3558934" y="4617720"/>
            <a:chExt cx="1595880" cy="10957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9D0D69-B18D-491C-ADD4-D4D69C054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688" y="4617720"/>
              <a:ext cx="911126" cy="91112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0A632A-818A-4F62-B77F-C6B96F8C44AD}"/>
                </a:ext>
              </a:extLst>
            </p:cNvPr>
            <p:cNvSpPr/>
            <p:nvPr/>
          </p:nvSpPr>
          <p:spPr>
            <a:xfrm>
              <a:off x="3558934" y="534418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00E66-DD61-4E45-8262-55F16907FF60}"/>
              </a:ext>
            </a:extLst>
          </p:cNvPr>
          <p:cNvGrpSpPr/>
          <p:nvPr/>
        </p:nvGrpSpPr>
        <p:grpSpPr>
          <a:xfrm>
            <a:off x="4524478" y="4964728"/>
            <a:ext cx="1085992" cy="1095792"/>
            <a:chOff x="3558934" y="4617720"/>
            <a:chExt cx="1085992" cy="1095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90FC49-F836-415C-95AA-9B6DC03D8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263184-4B68-4182-8F2F-18B7132BC7E5}"/>
                </a:ext>
              </a:extLst>
            </p:cNvPr>
            <p:cNvSpPr/>
            <p:nvPr/>
          </p:nvSpPr>
          <p:spPr>
            <a:xfrm>
              <a:off x="3558934" y="534418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7DF982EE-2650-45A9-B292-457D5AE308B6}"/>
              </a:ext>
            </a:extLst>
          </p:cNvPr>
          <p:cNvSpPr/>
          <p:nvPr/>
        </p:nvSpPr>
        <p:spPr>
          <a:xfrm>
            <a:off x="3396372" y="4429850"/>
            <a:ext cx="3545395" cy="1196684"/>
          </a:xfrm>
          <a:prstGeom prst="circularArrow">
            <a:avLst>
              <a:gd name="adj1" fmla="val 10381"/>
              <a:gd name="adj2" fmla="val 373626"/>
              <a:gd name="adj3" fmla="val 21073634"/>
              <a:gd name="adj4" fmla="val 10884885"/>
              <a:gd name="adj5" fmla="val 16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A07C10-FBED-4A9E-BA34-2C7DBE5C1F99}"/>
              </a:ext>
            </a:extLst>
          </p:cNvPr>
          <p:cNvSpPr/>
          <p:nvPr/>
        </p:nvSpPr>
        <p:spPr>
          <a:xfrm>
            <a:off x="2162753" y="6100466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ras Light ITC" panose="020B0402030504020804" pitchFamily="34" charset="0"/>
              </a:rPr>
              <a:t>\\source\folder\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B9152-DBB4-40DB-B353-A8A748E98397}"/>
              </a:ext>
            </a:extLst>
          </p:cNvPr>
          <p:cNvSpPr/>
          <p:nvPr/>
        </p:nvSpPr>
        <p:spPr>
          <a:xfrm>
            <a:off x="6556014" y="610493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ras Light ITC" panose="020B0402030504020804" pitchFamily="34" charset="0"/>
              </a:rPr>
              <a:t>H:\destination\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แต่ที่ใช้บ่อยกันคือออปชั่นเพิ่มเติมสำหรับการตัดคำ เพื่อดึงเฉพาะข้อมูลที่ต้องการออกมาจากกลุ่มคำในแต่ละบรรทัด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โจทย์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ดึงเฉพาะชื่อเดือนกับเลข 2 หลักออกมาไว้ในตัวแปร โดยตัดสภาพอากาศทิ้งไป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	  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DDE203-3BDE-49DE-96D4-1A33B6EF1FDE}"/>
              </a:ext>
            </a:extLst>
          </p:cNvPr>
          <p:cNvGrpSpPr/>
          <p:nvPr/>
        </p:nvGrpSpPr>
        <p:grpSpPr>
          <a:xfrm>
            <a:off x="922020" y="280883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2824D9-3DAC-41A3-AB30-BEDD4D222BBD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January#Snowy#02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February#Rainy#15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March#Sunny#25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0F6069-90E0-480D-9CF4-28E05A75411E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22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tokens = </a:t>
            </a:r>
            <a:r>
              <a:rPr lang="th-TH" dirty="0">
                <a:solidFill>
                  <a:srgbClr val="0070C0"/>
                </a:solidFill>
              </a:rPr>
              <a:t>เลือกท่อนหลังการตัดกลุ่มคำ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delims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th-TH" dirty="0">
                <a:solidFill>
                  <a:srgbClr val="0070C0"/>
                </a:solidFill>
              </a:rPr>
              <a:t>เลือกตัวอักษรที่ใช้เป็นตัวตัดกลุ่มคำ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ในตัวอย่าง ทำการดึงเฉพาะท่อนที่ 1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เดือน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และ 3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องศา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โดยใช้</a:t>
            </a:r>
            <a:r>
              <a:rPr lang="en-US" dirty="0">
                <a:solidFill>
                  <a:srgbClr val="0070C0"/>
                </a:solidFill>
              </a:rPr>
              <a:t> # </a:t>
            </a:r>
            <a:r>
              <a:rPr lang="th-TH" dirty="0">
                <a:solidFill>
                  <a:srgbClr val="0070C0"/>
                </a:solidFill>
              </a:rPr>
              <a:t>เป็นตัวตัดกลุ่มคำ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39645"/>
              </p:ext>
            </p:extLst>
          </p:nvPr>
        </p:nvGraphicFramePr>
        <p:xfrm>
          <a:off x="916829" y="4001294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token=1 (%%A)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token=3 (%%B)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(ignored)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DDE203-3BDE-49DE-96D4-1A33B6EF1FDE}"/>
              </a:ext>
            </a:extLst>
          </p:cNvPr>
          <p:cNvGrpSpPr/>
          <p:nvPr/>
        </p:nvGrpSpPr>
        <p:grpSpPr>
          <a:xfrm>
            <a:off x="838200" y="1591628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2824D9-3DAC-41A3-AB30-BEDD4D222BBD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tokens=1,3 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=#</a:t>
              </a:r>
              <a:r>
                <a:rPr lang="en-US" sz="1600" dirty="0">
                  <a:latin typeface="Eras Light ITC" panose="020B0402030504020804" pitchFamily="34" charset="0"/>
                </a:rPr>
                <a:t>"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%%A IN (weather.txt) DO @echo %%A %%B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0F6069-90E0-480D-9CF4-28E05A75411E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90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คำสั่งอื่น ๆ สำหรับ</a:t>
            </a:r>
            <a:r>
              <a:rPr lang="en-US" sz="2400" dirty="0">
                <a:solidFill>
                  <a:srgbClr val="0070C0"/>
                </a:solidFill>
              </a:rPr>
              <a:t> /F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eol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th-TH" sz="2400" dirty="0">
                <a:solidFill>
                  <a:srgbClr val="0070C0"/>
                </a:solidFill>
              </a:rPr>
              <a:t>บอกว่าตัวอักษรไหนที่จะเป็นตัวจบบรรทัด เพื่อที่จะได้ตัดเนื้อหาที่เหลือและเริ่มบรรทัดต่อไป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skip = </a:t>
            </a:r>
            <a:r>
              <a:rPr lang="th-TH" sz="2400" dirty="0">
                <a:solidFill>
                  <a:srgbClr val="0070C0"/>
                </a:solidFill>
              </a:rPr>
              <a:t>ข้ามบรรทัดในไฟล์ที่จะประเมินไป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th-TH" sz="2400" dirty="0">
                <a:solidFill>
                  <a:srgbClr val="0070C0"/>
                </a:solidFill>
              </a:rPr>
              <a:t>บรรทัดแรก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ตัด 3 บรรทัดแลกออกจากการเลือก และตัดคำหลังจากตัวอักษร</a:t>
            </a:r>
            <a:r>
              <a:rPr lang="en-US" sz="2400" dirty="0">
                <a:solidFill>
                  <a:srgbClr val="0070C0"/>
                </a:solidFill>
              </a:rPr>
              <a:t> ; </a:t>
            </a:r>
            <a:r>
              <a:rPr lang="th-TH" sz="2400" dirty="0">
                <a:solidFill>
                  <a:srgbClr val="0070C0"/>
                </a:solidFill>
              </a:rPr>
              <a:t>ออกไป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DB5B71-0C14-4DC3-B279-FD468954806A}"/>
              </a:ext>
            </a:extLst>
          </p:cNvPr>
          <p:cNvGrpSpPr/>
          <p:nvPr/>
        </p:nvGrpSpPr>
        <p:grpSpPr>
          <a:xfrm>
            <a:off x="769620" y="3136979"/>
            <a:ext cx="10035074" cy="1585049"/>
            <a:chOff x="100988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363C6-E329-48AC-B6CF-1357EAE46457}"/>
                </a:ext>
              </a:extLst>
            </p:cNvPr>
            <p:cNvSpPr txBox="1"/>
            <p:nvPr/>
          </p:nvSpPr>
          <p:spPr>
            <a:xfrm>
              <a:off x="100988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This first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3 lines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are just comment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Hello, World!;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comment1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 </a:t>
              </a:r>
              <a:r>
                <a:rPr lang="en-US" sz="1600" dirty="0" err="1">
                  <a:latin typeface="Eras Light ITC" panose="020B0402030504020804" pitchFamily="34" charset="0"/>
                </a:rPr>
                <a:t>hartenburg</a:t>
              </a:r>
              <a:r>
                <a:rPr lang="en-US" sz="1600" dirty="0">
                  <a:latin typeface="Eras Light ITC" panose="020B0402030504020804" pitchFamily="34" charset="0"/>
                </a:rPr>
                <a:t>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comment2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72CD3-8689-4A6A-8BCF-50C7C89D6E3E}"/>
                </a:ext>
              </a:extLst>
            </p:cNvPr>
            <p:cNvSpPr txBox="1"/>
            <p:nvPr/>
          </p:nvSpPr>
          <p:spPr>
            <a:xfrm>
              <a:off x="1009883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file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91445-9E22-4FEC-86B4-9E12DF30C49A}"/>
              </a:ext>
            </a:extLst>
          </p:cNvPr>
          <p:cNvGrpSpPr/>
          <p:nvPr/>
        </p:nvGrpSpPr>
        <p:grpSpPr>
          <a:xfrm>
            <a:off x="769619" y="4969846"/>
            <a:ext cx="10035075" cy="600164"/>
            <a:chOff x="1009882" y="3889020"/>
            <a:chExt cx="10035075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348D2-7A32-4714-9D1B-E45F60E61A05}"/>
                </a:ext>
              </a:extLst>
            </p:cNvPr>
            <p:cNvSpPr txBox="1"/>
            <p:nvPr/>
          </p:nvSpPr>
          <p:spPr>
            <a:xfrm>
              <a:off x="100988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“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skip=3 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eol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=;</a:t>
              </a:r>
              <a:r>
                <a:rPr lang="en-US" sz="1600" dirty="0">
                  <a:latin typeface="Eras Light ITC" panose="020B0402030504020804" pitchFamily="34" charset="0"/>
                </a:rPr>
                <a:t>” %%a in (commands.txt) DO %%a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9EC3D7-F16E-4E25-AA3C-7C5DE2DB951E}"/>
                </a:ext>
              </a:extLst>
            </p:cNvPr>
            <p:cNvSpPr txBox="1"/>
            <p:nvPr/>
          </p:nvSpPr>
          <p:spPr>
            <a:xfrm>
              <a:off x="1009882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9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โจทย์ </a:t>
            </a:r>
            <a:r>
              <a:rPr lang="en-US" dirty="0"/>
              <a:t>: </a:t>
            </a:r>
            <a:r>
              <a:rPr lang="th-TH" dirty="0"/>
              <a:t>หาว่ามีค่าใดที่จะถูกดึงมาไว้ในตัวแปร และโปรแกรมจะพิมพ์ค่าใดออกมา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06ACC8-2568-4878-908E-1A4FF50894BB}"/>
              </a:ext>
            </a:extLst>
          </p:cNvPr>
          <p:cNvGrpSpPr/>
          <p:nvPr/>
        </p:nvGrpSpPr>
        <p:grpSpPr>
          <a:xfrm>
            <a:off x="769620" y="2645036"/>
            <a:ext cx="10035074" cy="600164"/>
            <a:chOff x="1009883" y="285270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122D50-C1D1-43CD-8C3E-9DA41D208F18}"/>
                </a:ext>
              </a:extLst>
            </p:cNvPr>
            <p:cNvSpPr txBox="1"/>
            <p:nvPr/>
          </p:nvSpPr>
          <p:spPr>
            <a:xfrm>
              <a:off x="1009883" y="311431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"tokens=4 </a:t>
              </a:r>
              <a:r>
                <a:rPr lang="en-US" sz="1600" dirty="0" err="1"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latin typeface="Eras Light ITC" panose="020B0402030504020804" pitchFamily="34" charset="0"/>
                </a:rPr>
                <a:t>=," %%G IN ("deposit,$4500,123.4,12-AUG-09") DO echo Date paid %%G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AE58D-649C-4D9C-9E36-3507940E1081}"/>
                </a:ext>
              </a:extLst>
            </p:cNvPr>
            <p:cNvSpPr txBox="1"/>
            <p:nvPr/>
          </p:nvSpPr>
          <p:spPr>
            <a:xfrm>
              <a:off x="1009883" y="285270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00B0DA-0561-4799-9042-D0110C1361BF}"/>
              </a:ext>
            </a:extLst>
          </p:cNvPr>
          <p:cNvGrpSpPr/>
          <p:nvPr/>
        </p:nvGrpSpPr>
        <p:grpSpPr>
          <a:xfrm>
            <a:off x="769620" y="3842767"/>
            <a:ext cx="10035074" cy="846385"/>
            <a:chOff x="1009883" y="285270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4D604C-85B2-48A2-A577-76BFA560C970}"/>
                </a:ext>
              </a:extLst>
            </p:cNvPr>
            <p:cNvSpPr txBox="1"/>
            <p:nvPr/>
          </p:nvSpPr>
          <p:spPr>
            <a:xfrm>
              <a:off x="1009883" y="311431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"tokens=2-4 </a:t>
              </a:r>
              <a:r>
                <a:rPr lang="en-US" sz="1600" dirty="0" err="1"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latin typeface="Eras Light ITC" panose="020B0402030504020804" pitchFamily="34" charset="0"/>
                </a:rPr>
                <a:t>=," %%A IN (“deposit,$4500,123.4,12-AUG-09") DO echo %%A %%B %%C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09F2E-CA9E-455C-8152-EB6E61621556}"/>
                </a:ext>
              </a:extLst>
            </p:cNvPr>
            <p:cNvSpPr txBox="1"/>
            <p:nvPr/>
          </p:nvSpPr>
          <p:spPr>
            <a:xfrm>
              <a:off x="1009883" y="285270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C6FA6-CE10-48BA-AA92-AAC0E2DC9789}"/>
              </a:ext>
            </a:extLst>
          </p:cNvPr>
          <p:cNvGrpSpPr/>
          <p:nvPr/>
        </p:nvGrpSpPr>
        <p:grpSpPr>
          <a:xfrm>
            <a:off x="769620" y="5243149"/>
            <a:ext cx="10035074" cy="600164"/>
            <a:chOff x="1009883" y="285270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FF636-8872-4169-9F16-E855EBC7E580}"/>
                </a:ext>
              </a:extLst>
            </p:cNvPr>
            <p:cNvSpPr txBox="1"/>
            <p:nvPr/>
          </p:nvSpPr>
          <p:spPr>
            <a:xfrm>
              <a:off x="1009883" y="311431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"tokens=* </a:t>
              </a:r>
              <a:r>
                <a:rPr lang="en-US" sz="1600" dirty="0" err="1"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latin typeface="Eras Light ITC" panose="020B0402030504020804" pitchFamily="34" charset="0"/>
                </a:rPr>
                <a:t>=," %%G IN (“deposit,$4500,123.4,12-AUG-09") DO echo %%A %%B %%C %%D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686B9-1A61-44D5-AE67-D52569AAAE39}"/>
                </a:ext>
              </a:extLst>
            </p:cNvPr>
            <p:cNvSpPr txBox="1"/>
            <p:nvPr/>
          </p:nvSpPr>
          <p:spPr>
            <a:xfrm>
              <a:off x="1009883" y="285270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8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กรณีที่ใช้กันบ่อย ๆ ในงานจริง</a:t>
            </a:r>
          </a:p>
          <a:p>
            <a:pPr marL="514350" indent="-514350">
              <a:buAutoNum type="arabicPeriod"/>
            </a:pPr>
            <a:r>
              <a:rPr lang="th-TH" sz="2400" dirty="0">
                <a:solidFill>
                  <a:srgbClr val="0070C0"/>
                </a:solidFill>
              </a:rPr>
              <a:t>ใช้ในการวัดหรือตรวจสอบว่าค่าใด ๆ ถูกสร้างหรือตั้งขึ้นมาแล้วหรือไม่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เพื่อป้องกันโปรแกรมทำงานล้มเหลว</a:t>
            </a: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th-TH" sz="24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400" dirty="0">
                <a:solidFill>
                  <a:srgbClr val="0070C0"/>
                </a:solidFill>
              </a:rPr>
              <a:t>ตรวจสอบค่าของตัวแปรว่ามีค่าอะไร เพื่อที่จะได้ทำบรรทัดคำสั่งอันต่อไปที่เหมาะสม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1767" y="2813680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not defined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%1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“Program no input”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Line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4695" y="4240969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“%MODE%” == “SAIYAN”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set INPUTLIST=GOHAN.txt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set INPUTLIST=DORAEMON.txt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0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4695" y="2049704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[option]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item1</a:t>
              </a:r>
              <a:r>
                <a:rPr lang="en-US" sz="1600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compare-op</a:t>
              </a:r>
              <a:r>
                <a:rPr lang="en-US" sz="1600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item2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command line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else (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	command line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Syntax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7623" y="4001294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if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not</a:t>
              </a:r>
              <a:r>
                <a:rPr lang="en-US" sz="1600" dirty="0">
                  <a:solidFill>
                    <a:srgbClr val="0070C0"/>
                  </a:solidFill>
                </a:rPr>
                <a:t> 2 </a:t>
              </a:r>
              <a:r>
                <a:rPr lang="en-US" sz="1600" b="1" dirty="0">
                  <a:solidFill>
                    <a:srgbClr val="0070C0"/>
                  </a:solidFill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</a:rPr>
                <a:t> 3 (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	echo 2 equal to 3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) </a:t>
              </a:r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else (</a:t>
              </a:r>
            </a:p>
            <a:p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	echo 2 not equal to 3</a:t>
              </a:r>
            </a:p>
            <a:p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syntax</a:t>
              </a:r>
            </a:p>
          </p:txBody>
        </p:sp>
      </p:grpSp>
      <p:sp>
        <p:nvSpPr>
          <p:cNvPr id="4" name="Rectangular Callout 3"/>
          <p:cNvSpPr/>
          <p:nvPr/>
        </p:nvSpPr>
        <p:spPr>
          <a:xfrm>
            <a:off x="2312176" y="1393332"/>
            <a:ext cx="2642314" cy="729649"/>
          </a:xfrm>
          <a:prstGeom prst="wedgeRectCallout">
            <a:avLst>
              <a:gd name="adj1" fmla="val -21646"/>
              <a:gd name="adj2" fmla="val 8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</a:rPr>
              <a:t>สัญลักษณ์ มากกว่า น้อยกว่า เท่ากับ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(“==“ “EQU” “LSS” “NEQ”)</a:t>
            </a:r>
          </a:p>
        </p:txBody>
      </p:sp>
    </p:spTree>
    <p:extLst>
      <p:ext uri="{BB962C8B-B14F-4D97-AF65-F5344CB8AC3E}">
        <p14:creationId xmlns:p14="http://schemas.microsoft.com/office/powerpoint/2010/main" val="17143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  <a:r>
              <a:rPr lang="th-TH" dirty="0"/>
              <a:t> </a:t>
            </a:r>
            <a:r>
              <a:rPr lang="en-US" dirty="0"/>
              <a:t>: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ตัวอย่างนี้จะแสดงวิธีการวัดค่าตัวแปร</a:t>
            </a:r>
            <a:r>
              <a:rPr lang="en-US" sz="2000" dirty="0">
                <a:solidFill>
                  <a:srgbClr val="0070C0"/>
                </a:solidFill>
              </a:rPr>
              <a:t> c </a:t>
            </a:r>
            <a:r>
              <a:rPr lang="th-TH" sz="2000" dirty="0">
                <a:solidFill>
                  <a:srgbClr val="0070C0"/>
                </a:solidFill>
              </a:rPr>
              <a:t>ว่ามีค่าเท่าใดและพิมพ์ประโยคที่ตรงกับการวัดค่า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 </a:t>
            </a:r>
            <a:r>
              <a:rPr lang="th-TH" sz="2000" dirty="0">
                <a:solidFill>
                  <a:srgbClr val="0070C0"/>
                </a:solidFill>
              </a:rPr>
              <a:t>แรกจะตรวจสอบว่าตัวแปร</a:t>
            </a:r>
            <a:r>
              <a:rPr lang="en-US" sz="2000" dirty="0">
                <a:solidFill>
                  <a:srgbClr val="0070C0"/>
                </a:solidFill>
              </a:rPr>
              <a:t> c </a:t>
            </a:r>
            <a:r>
              <a:rPr lang="th-TH" sz="2000" dirty="0">
                <a:solidFill>
                  <a:srgbClr val="0070C0"/>
                </a:solidFill>
              </a:rPr>
              <a:t>มีค่า 15 หรือไม่ และพิมพ์ไปประโยคไปยังหน้าต่างคำสั่ง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แต่ใน</a:t>
            </a:r>
            <a:r>
              <a:rPr lang="en-US" sz="2000" dirty="0">
                <a:solidFill>
                  <a:srgbClr val="0070C0"/>
                </a:solidFill>
              </a:rPr>
              <a:t> if </a:t>
            </a:r>
            <a:r>
              <a:rPr lang="th-TH" sz="2000" dirty="0">
                <a:solidFill>
                  <a:srgbClr val="0070C0"/>
                </a:solidFill>
              </a:rPr>
              <a:t>ที่สองจะตรวจสอบว่าตัวแปร </a:t>
            </a:r>
            <a:r>
              <a:rPr lang="en-US" sz="2000" dirty="0">
                <a:solidFill>
                  <a:srgbClr val="0070C0"/>
                </a:solidFill>
              </a:rPr>
              <a:t>c </a:t>
            </a:r>
            <a:r>
              <a:rPr lang="th-TH" sz="2000" dirty="0">
                <a:solidFill>
                  <a:srgbClr val="0070C0"/>
                </a:solidFill>
              </a:rPr>
              <a:t>มีค่า 10 หรือไม่ ซึ่ง</a:t>
            </a:r>
            <a:r>
              <a:rPr lang="en-US" sz="2000" dirty="0">
                <a:solidFill>
                  <a:srgbClr val="0070C0"/>
                </a:solidFill>
              </a:rPr>
              <a:t> c</a:t>
            </a:r>
            <a:r>
              <a:rPr lang="th-TH" sz="2000" dirty="0">
                <a:solidFill>
                  <a:srgbClr val="0070C0"/>
                </a:solidFill>
              </a:rPr>
              <a:t> มีค่า 15 ทำให้จะไม่พิมพ์ประโยค </a:t>
            </a:r>
            <a:r>
              <a:rPr lang="en-US" sz="2000" dirty="0">
                <a:latin typeface="Eras Light ITC" panose="020B0402030504020804" pitchFamily="34" charset="0"/>
              </a:rPr>
              <a:t>The value of variable c is 10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1825625"/>
            <a:ext cx="10035074" cy="1831270"/>
            <a:chOff x="1078463" y="3889020"/>
            <a:chExt cx="10035074" cy="1831270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56966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a=5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b=10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c=%a% + %b%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%c%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15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c is 15"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%c%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10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c is 10"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Math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77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ทั่วไปแล้วเราจะใช้ </a:t>
            </a:r>
            <a:r>
              <a:rPr lang="en-US" dirty="0">
                <a:solidFill>
                  <a:srgbClr val="0070C0"/>
                </a:solidFill>
              </a:rPr>
              <a:t>[&gt;] [&lt;] [&gt;=] [&lt;=] [!=] [==] </a:t>
            </a:r>
            <a:r>
              <a:rPr lang="th-TH" dirty="0">
                <a:solidFill>
                  <a:srgbClr val="0070C0"/>
                </a:solidFill>
              </a:rPr>
              <a:t>สำหรับเทียบค่าสมการ แต่เนื่องจากทาง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ใช้</a:t>
            </a:r>
            <a:r>
              <a:rPr lang="en-US" dirty="0">
                <a:solidFill>
                  <a:srgbClr val="0070C0"/>
                </a:solidFill>
              </a:rPr>
              <a:t> [&gt;] and [&lt;] </a:t>
            </a:r>
            <a:r>
              <a:rPr lang="th-TH" dirty="0">
                <a:solidFill>
                  <a:srgbClr val="0070C0"/>
                </a:solidFill>
              </a:rPr>
              <a:t>สำหรับรับและส่งค่าบนคำสั่ง ทำให้สัญลักษณ์เบื้องต้นไม่สามารถใช้บน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ได้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ด้วยสาเหตุนี้ เราจึงต้องใช้ตัวย่อข้างล่างแทนสัญลักษณ์ในการเทียบค่าสมการ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EQU : Equal</a:t>
            </a: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NEQ : Not equal</a:t>
            </a: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ไม่เท่ากัน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LSS : Less than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น้อยกว่า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LEQ : Less than or Equal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น้อยกว่าหรือเท่ากัน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GTR : Greater than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มากกว่า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GEQ : Greater than or equal</a:t>
            </a: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มากกว่าหรือเท่ากัน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75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  <a:r>
              <a:rPr lang="th-TH" dirty="0"/>
              <a:t> </a:t>
            </a:r>
            <a:r>
              <a:rPr lang="en-US" dirty="0"/>
              <a:t>: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19430" y="1534839"/>
            <a:ext cx="10035074" cy="3554819"/>
            <a:chOff x="1078463" y="3889020"/>
            <a:chExt cx="10035074" cy="355481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29320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EQU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equality with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NEQ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0</a:t>
              </a:r>
              <a:r>
                <a:rPr lang="en-US" sz="1600" dirty="0">
                  <a:latin typeface="Eras Light ITC" panose="020B0402030504020804" pitchFamily="34" charset="0"/>
                </a:rPr>
                <a:t> ECHO inequality with 0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GTR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greater than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GEQ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greater than or equal to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LSS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less than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LEQ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less than or equal to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Math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80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sz="2300" dirty="0">
                <a:solidFill>
                  <a:srgbClr val="0070C0"/>
                </a:solidFill>
              </a:rPr>
              <a:t>ตัวอย่างนี้จะแสดงวิธีการวัดค่าตัวแปรสตริงว่ามีค่าเท่าใดและพิมพ์ประโยคที่ตรงกับการวัดค่า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</a:rPr>
              <a:t>if </a:t>
            </a:r>
            <a:r>
              <a:rPr lang="th-TH" sz="2300" dirty="0">
                <a:solidFill>
                  <a:srgbClr val="0070C0"/>
                </a:solidFill>
              </a:rPr>
              <a:t>แรกจะตรวจสอบว่าตัวแปร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str1</a:t>
            </a: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th-TH" sz="2300" dirty="0">
                <a:solidFill>
                  <a:srgbClr val="0070C0"/>
                </a:solidFill>
              </a:rPr>
              <a:t>มีค่า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String1</a:t>
            </a:r>
            <a:r>
              <a:rPr lang="th-TH" sz="2300" dirty="0">
                <a:solidFill>
                  <a:srgbClr val="0070C0"/>
                </a:solidFill>
              </a:rPr>
              <a:t> หรือไม่ และพิมพ์ไปประโยคไปยังหน้าต่างคำสั่ง</a:t>
            </a:r>
          </a:p>
          <a:p>
            <a:pPr marL="0" indent="0">
              <a:buNone/>
            </a:pPr>
            <a:r>
              <a:rPr lang="th-TH" sz="2300" dirty="0">
                <a:solidFill>
                  <a:srgbClr val="0070C0"/>
                </a:solidFill>
              </a:rPr>
              <a:t>แต่ใน </a:t>
            </a:r>
            <a:r>
              <a:rPr lang="en-US" sz="2300" dirty="0">
                <a:solidFill>
                  <a:srgbClr val="0070C0"/>
                </a:solidFill>
              </a:rPr>
              <a:t>if </a:t>
            </a:r>
            <a:r>
              <a:rPr lang="th-TH" sz="2300" dirty="0">
                <a:solidFill>
                  <a:srgbClr val="0070C0"/>
                </a:solidFill>
              </a:rPr>
              <a:t>ที่สองจะตรวจสอบว่าตัวแปร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str2</a:t>
            </a: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th-TH" sz="2300" dirty="0">
                <a:solidFill>
                  <a:srgbClr val="0070C0"/>
                </a:solidFill>
              </a:rPr>
              <a:t>มีค่า 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String3</a:t>
            </a:r>
            <a:r>
              <a:rPr lang="th-TH" sz="2300" dirty="0">
                <a:solidFill>
                  <a:srgbClr val="0070C0"/>
                </a:solidFill>
              </a:rPr>
              <a:t> หรือไม่ ซึ่ง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str2 </a:t>
            </a:r>
            <a:r>
              <a:rPr lang="th-TH" sz="2300" dirty="0">
                <a:solidFill>
                  <a:srgbClr val="0070C0"/>
                </a:solidFill>
              </a:rPr>
              <a:t>มีค่า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String3</a:t>
            </a:r>
            <a:r>
              <a:rPr lang="th-TH" sz="2300" dirty="0">
                <a:solidFill>
                  <a:srgbClr val="0070C0"/>
                </a:solidFill>
              </a:rPr>
              <a:t> ทำให้จะไม่พิมพ์ประโยค 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The value of variable c is String3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“%str1%”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“String1”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String1"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“%str2%”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“String3”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c is String3"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14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ตัวอย่างนี้จะแสดงวิธีการตรวจสอบข้อมูลขาเข้า ว่าข้อมูลขาเข้า 1 มีค่าตรงกับ 1 หรือไม่และพิมพ์ผลลัพธ์ไปหากมีค่าตรง และข้อมูลขาเข้าที่ 2 กับ 3 ก็ทำคล้าย ๆ กัน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%3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%1</a:t>
              </a:r>
              <a:r>
                <a:rPr lang="en-US" sz="1600" dirty="0">
                  <a:latin typeface="Eras Light ITC" panose="020B0402030504020804" pitchFamily="34" charset="0"/>
                </a:rPr>
                <a:t>==1 echo "The value is 1"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%2</a:t>
              </a:r>
              <a:r>
                <a:rPr lang="en-US" sz="1600" dirty="0">
                  <a:latin typeface="Eras Light ITC" panose="020B0402030504020804" pitchFamily="34" charset="0"/>
                </a:rPr>
                <a:t>==2 echo "The value is 2"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%3</a:t>
              </a:r>
              <a:r>
                <a:rPr lang="en-US" sz="1600" dirty="0">
                  <a:latin typeface="Eras Light ITC" panose="020B0402030504020804" pitchFamily="34" charset="0"/>
                </a:rPr>
                <a:t>==3 echo "The value is 3"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2463</Words>
  <Application>Microsoft Office PowerPoint</Application>
  <PresentationFormat>Widescreen</PresentationFormat>
  <Paragraphs>471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Angsana New</vt:lpstr>
      <vt:lpstr>Arial</vt:lpstr>
      <vt:lpstr>Calibri</vt:lpstr>
      <vt:lpstr>Calibri Light</vt:lpstr>
      <vt:lpstr>Cordia New</vt:lpstr>
      <vt:lpstr>Eras Light ITC</vt:lpstr>
      <vt:lpstr>Wingdings</vt:lpstr>
      <vt:lpstr>Office Theme</vt:lpstr>
      <vt:lpstr>Batch Lesson 3</vt:lpstr>
      <vt:lpstr>If/Else</vt:lpstr>
      <vt:lpstr>If/Else</vt:lpstr>
      <vt:lpstr>If/Else syntax</vt:lpstr>
      <vt:lpstr>If/Else : Math</vt:lpstr>
      <vt:lpstr>If/Else : Math</vt:lpstr>
      <vt:lpstr>If/Else : Math</vt:lpstr>
      <vt:lpstr>If/Else : String</vt:lpstr>
      <vt:lpstr>If/Else : input</vt:lpstr>
      <vt:lpstr>If /i</vt:lpstr>
      <vt:lpstr>If defined</vt:lpstr>
      <vt:lpstr>If exist</vt:lpstr>
      <vt:lpstr>If NOT</vt:lpstr>
      <vt:lpstr>(Nested) If/Else AND</vt:lpstr>
      <vt:lpstr>If/Else OR</vt:lpstr>
      <vt:lpstr>If/Else : Real Usage</vt:lpstr>
      <vt:lpstr>FOR</vt:lpstr>
      <vt:lpstr>FOR </vt:lpstr>
      <vt:lpstr>FOR Syntax</vt:lpstr>
      <vt:lpstr>FOR</vt:lpstr>
      <vt:lpstr>FOR /L </vt:lpstr>
      <vt:lpstr>FOR /L </vt:lpstr>
      <vt:lpstr>FOR /F </vt:lpstr>
      <vt:lpstr>FOR /F </vt:lpstr>
      <vt:lpstr>FOR /F </vt:lpstr>
      <vt:lpstr>FOR /F </vt:lpstr>
      <vt:lpstr>FOR /F </vt:lpstr>
      <vt:lpstr>FOR /F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3</dc:title>
  <dc:creator>punnatorn sereeyotin</dc:creator>
  <cp:lastModifiedBy>Serene</cp:lastModifiedBy>
  <cp:revision>57</cp:revision>
  <dcterms:created xsi:type="dcterms:W3CDTF">2018-02-05T08:45:37Z</dcterms:created>
  <dcterms:modified xsi:type="dcterms:W3CDTF">2018-02-11T14:20:34Z</dcterms:modified>
</cp:coreProperties>
</file>