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8" r:id="rId3"/>
  </p:sldMasterIdLst>
  <p:notesMasterIdLst>
    <p:notesMasterId r:id="rId43"/>
  </p:notesMasterIdLst>
  <p:sldIdLst>
    <p:sldId id="261" r:id="rId4"/>
    <p:sldId id="269" r:id="rId5"/>
    <p:sldId id="324" r:id="rId6"/>
    <p:sldId id="259" r:id="rId7"/>
    <p:sldId id="325" r:id="rId8"/>
    <p:sldId id="307" r:id="rId9"/>
    <p:sldId id="291" r:id="rId10"/>
    <p:sldId id="311" r:id="rId11"/>
    <p:sldId id="329" r:id="rId12"/>
    <p:sldId id="293" r:id="rId13"/>
    <p:sldId id="341" r:id="rId14"/>
    <p:sldId id="297" r:id="rId15"/>
    <p:sldId id="299" r:id="rId16"/>
    <p:sldId id="316" r:id="rId17"/>
    <p:sldId id="319" r:id="rId18"/>
    <p:sldId id="320" r:id="rId19"/>
    <p:sldId id="342" r:id="rId20"/>
    <p:sldId id="330" r:id="rId21"/>
    <p:sldId id="331" r:id="rId22"/>
    <p:sldId id="332" r:id="rId23"/>
    <p:sldId id="301" r:id="rId24"/>
    <p:sldId id="326" r:id="rId25"/>
    <p:sldId id="336" r:id="rId26"/>
    <p:sldId id="309" r:id="rId27"/>
    <p:sldId id="284" r:id="rId28"/>
    <p:sldId id="339" r:id="rId29"/>
    <p:sldId id="308" r:id="rId30"/>
    <p:sldId id="340" r:id="rId31"/>
    <p:sldId id="285" r:id="rId32"/>
    <p:sldId id="343" r:id="rId33"/>
    <p:sldId id="306" r:id="rId34"/>
    <p:sldId id="327" r:id="rId35"/>
    <p:sldId id="315" r:id="rId36"/>
    <p:sldId id="334" r:id="rId37"/>
    <p:sldId id="328" r:id="rId38"/>
    <p:sldId id="335" r:id="rId39"/>
    <p:sldId id="322" r:id="rId40"/>
    <p:sldId id="338" r:id="rId41"/>
    <p:sldId id="260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5A78AD"/>
    <a:srgbClr val="0563C1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66" autoAdjust="0"/>
  </p:normalViewPr>
  <p:slideViewPr>
    <p:cSldViewPr snapToGrid="0">
      <p:cViewPr varScale="1">
        <p:scale>
          <a:sx n="79" d="100"/>
          <a:sy n="79" d="100"/>
        </p:scale>
        <p:origin x="102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PUN後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C++, ArcObject</c:v>
                </c:pt>
                <c:pt idx="1">
                  <c:v>SiNDY-b, ArcSDE</c:v>
                </c:pt>
                <c:pt idx="2">
                  <c:v>Linux, Oracle, SQL</c:v>
                </c:pt>
                <c:pt idx="3">
                  <c:v>日本語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60</c:v>
                </c:pt>
                <c:pt idx="2">
                  <c:v>70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3-4040-A747-732368F09D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WARM後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C++, ArcObject</c:v>
                </c:pt>
                <c:pt idx="1">
                  <c:v>SiNDY-b, ArcSDE</c:v>
                </c:pt>
                <c:pt idx="2">
                  <c:v>Linux, Oracle, SQL</c:v>
                </c:pt>
                <c:pt idx="3">
                  <c:v>日本語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</c:v>
                </c:pt>
                <c:pt idx="1">
                  <c:v>60</c:v>
                </c:pt>
                <c:pt idx="2">
                  <c:v>70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C3-4040-A747-732368F09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8961528"/>
        <c:axId val="518961856"/>
      </c:barChart>
      <c:catAx>
        <c:axId val="51896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18961856"/>
        <c:crosses val="autoZero"/>
        <c:auto val="1"/>
        <c:lblAlgn val="ctr"/>
        <c:lblOffset val="100"/>
        <c:noMultiLvlLbl val="0"/>
      </c:catAx>
      <c:valAx>
        <c:axId val="5189618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1896152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993569553805772"/>
          <c:y val="0.90792519685039375"/>
          <c:w val="0.26534514435695539"/>
          <c:h val="6.3949803149606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580216535433064E-2"/>
          <c:y val="3.3653051181102372E-2"/>
          <c:w val="0.9025031167979003"/>
          <c:h val="0.7861697834645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PUN前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C++, ArcObject</c:v>
                </c:pt>
                <c:pt idx="1">
                  <c:v>SiNDY-b, ArcSDE</c:v>
                </c:pt>
                <c:pt idx="2">
                  <c:v>Linux, Oracle, SQL</c:v>
                </c:pt>
                <c:pt idx="3">
                  <c:v>日本語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10</c:v>
                </c:pt>
                <c:pt idx="2">
                  <c:v>45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A-40FC-8978-FDD31B8F85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WARM前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C++, ArcObject</c:v>
                </c:pt>
                <c:pt idx="1">
                  <c:v>SiNDY-b, ArcSDE</c:v>
                </c:pt>
                <c:pt idx="2">
                  <c:v>Linux, Oracle, SQL</c:v>
                </c:pt>
                <c:pt idx="3">
                  <c:v>日本語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0</c:v>
                </c:pt>
                <c:pt idx="2">
                  <c:v>45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0A-40FC-8978-FDD31B8F8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728712"/>
        <c:axId val="467729040"/>
      </c:barChart>
      <c:catAx>
        <c:axId val="46772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7729040"/>
        <c:crosses val="autoZero"/>
        <c:auto val="1"/>
        <c:lblAlgn val="ctr"/>
        <c:lblOffset val="100"/>
        <c:noMultiLvlLbl val="0"/>
      </c:catAx>
      <c:valAx>
        <c:axId val="467729040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77287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475213254593175"/>
          <c:y val="0.90167519685039377"/>
          <c:w val="0.26534514435695539"/>
          <c:h val="6.3949803149606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3A8E1-48C0-48B2-834B-BBE7BBCECCBC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EB6A8-9E3D-4268-89F4-CFB8790C6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8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EB6A8-9E3D-4268-89F4-CFB8790C66B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82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EB6A8-9E3D-4268-89F4-CFB8790C66B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226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EB6A8-9E3D-4268-89F4-CFB8790C66B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74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EB6A8-9E3D-4268-89F4-CFB8790C66B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55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EB6A8-9E3D-4268-89F4-CFB8790C66B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08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EB6A8-9E3D-4268-89F4-CFB8790C66B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19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5458"/>
            <a:ext cx="7886700" cy="1325563"/>
          </a:xfrm>
        </p:spPr>
        <p:txBody>
          <a:bodyPr anchor="b">
            <a:normAutofit/>
          </a:bodyPr>
          <a:lstStyle>
            <a:lvl1pPr algn="l">
              <a:defRPr sz="3200" b="1" i="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5624"/>
            <a:ext cx="7886700" cy="13255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76" y="5624012"/>
            <a:ext cx="2228400" cy="7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7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8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05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37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268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0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338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3711109" y="6282487"/>
            <a:ext cx="17267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www.incrementp.co.jp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0" y="2584800"/>
            <a:ext cx="4950000" cy="17464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00" y="5925600"/>
            <a:ext cx="2170800" cy="2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76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5456"/>
            <a:ext cx="7886700" cy="1325563"/>
          </a:xfrm>
        </p:spPr>
        <p:txBody>
          <a:bodyPr anchor="b">
            <a:normAutofit/>
          </a:bodyPr>
          <a:lstStyle>
            <a:lvl1pPr algn="l">
              <a:defRPr sz="3200" b="1" i="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5622"/>
            <a:ext cx="7886700" cy="13255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76" y="5624012"/>
            <a:ext cx="2228400" cy="7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89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aseline="0"/>
            </a:lvl1pPr>
            <a:lvl2pPr marL="685796" indent="-228599">
              <a:buFont typeface="メイリオ" panose="020B0604030504040204" pitchFamily="50" charset="-128"/>
              <a:buChar char="⁃"/>
              <a:defRPr sz="20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16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191" indent="-228599">
              <a:buFont typeface="メイリオ" panose="020B0604030504040204" pitchFamily="50" charset="-128"/>
              <a:buChar char="⁃"/>
              <a:defRPr sz="12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388" indent="-228599">
              <a:buFont typeface="メイリオ" panose="020B0604030504040204" pitchFamily="50" charset="-128"/>
              <a:buChar char="+"/>
              <a:defRPr sz="10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22774" y="6525425"/>
            <a:ext cx="1649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aseline="0" dirty="0">
                <a:solidFill>
                  <a:srgbClr val="77777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Page </a:t>
            </a:r>
            <a:fld id="{BDDCCFA9-D007-4B21-8891-B82FFA684716}" type="slidenum">
              <a:rPr kumimoji="1" lang="en-US" altLang="ja-JP" sz="1000" baseline="0" smtClean="0">
                <a:solidFill>
                  <a:srgbClr val="77777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sz="1000" baseline="0" dirty="0">
              <a:solidFill>
                <a:srgbClr val="77777A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 descr="IncrementP_Main_Logotype_Blac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50" y="6293049"/>
            <a:ext cx="1154045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0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5456"/>
            <a:ext cx="7886700" cy="1325563"/>
          </a:xfrm>
        </p:spPr>
        <p:txBody>
          <a:bodyPr anchor="b">
            <a:normAutofit/>
          </a:bodyPr>
          <a:lstStyle>
            <a:lvl1pPr algn="l">
              <a:defRPr sz="3200" b="1" i="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5622"/>
            <a:ext cx="7886700" cy="13255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76" y="5624012"/>
            <a:ext cx="2228400" cy="7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7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aseline="0"/>
            </a:lvl1pPr>
            <a:lvl2pPr marL="685796" indent="-228599">
              <a:buFont typeface="メイリオ" panose="020B0604030504040204" pitchFamily="50" charset="-128"/>
              <a:buChar char="⁃"/>
              <a:defRPr sz="20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16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191" indent="-228599">
              <a:buFont typeface="メイリオ" panose="020B0604030504040204" pitchFamily="50" charset="-128"/>
              <a:buChar char="⁃"/>
              <a:defRPr sz="12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388" indent="-228599">
              <a:buFont typeface="メイリオ" panose="020B0604030504040204" pitchFamily="50" charset="-128"/>
              <a:buChar char="+"/>
              <a:defRPr sz="10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22775" y="6525427"/>
            <a:ext cx="1649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aseline="0" dirty="0">
                <a:solidFill>
                  <a:srgbClr val="77777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Page </a:t>
            </a:r>
            <a:fld id="{BDDCCFA9-D007-4B21-8891-B82FFA684716}" type="slidenum">
              <a:rPr kumimoji="1" lang="en-US" altLang="ja-JP" sz="1000" baseline="0" smtClean="0">
                <a:solidFill>
                  <a:srgbClr val="77777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sz="1000" baseline="0" dirty="0">
              <a:solidFill>
                <a:srgbClr val="77777A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 descr="IncrementP_Main_Logotype_Blac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51" y="6293049"/>
            <a:ext cx="1154045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2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3711109" y="6282487"/>
            <a:ext cx="17267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www.incrementp.co.jp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0" y="2584800"/>
            <a:ext cx="4950000" cy="17464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00" y="5925600"/>
            <a:ext cx="2170800" cy="2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4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5458"/>
            <a:ext cx="7886700" cy="1325563"/>
          </a:xfrm>
        </p:spPr>
        <p:txBody>
          <a:bodyPr anchor="b">
            <a:normAutofit/>
          </a:bodyPr>
          <a:lstStyle>
            <a:lvl1pPr algn="l">
              <a:defRPr sz="3200" b="1" i="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5624"/>
            <a:ext cx="7886700" cy="13255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76" y="5624012"/>
            <a:ext cx="2228400" cy="7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3711110" y="6282489"/>
            <a:ext cx="17267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www.incrementp.co.jp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0" y="2584800"/>
            <a:ext cx="4950000" cy="17464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00" y="5925602"/>
            <a:ext cx="2170800" cy="2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42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7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31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5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05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0004"/>
            <a:ext cx="7886700" cy="108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22400" y="6526800"/>
            <a:ext cx="1648800" cy="248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787878"/>
                </a:solidFill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lang="en-US" altLang="ja-JP" dirty="0">
                <a:latin typeface="メイリオ" panose="020B0604030504040204" pitchFamily="50" charset="-128"/>
              </a:rPr>
              <a:t>Page </a:t>
            </a:r>
            <a:fld id="{837F1DB5-E0C3-4145-B223-54B00407EF5D}" type="slidenum">
              <a:rPr lang="ja-JP" altLang="en-US" smtClean="0">
                <a:latin typeface="メイリオ" panose="020B0604030504040204" pitchFamily="50" charset="-128"/>
              </a:rPr>
              <a:pPr/>
              <a:t>‹#›</a:t>
            </a:fld>
            <a:endParaRPr lang="ja-JP" altLang="en-US" dirty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5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kumimoji="1" sz="3200" b="1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j-cs"/>
        </a:defRPr>
      </a:lvl1pPr>
    </p:titleStyle>
    <p:bodyStyle>
      <a:lvl1pPr marL="228599" indent="-228599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1pPr>
      <a:lvl2pPr marL="685796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2pPr>
      <a:lvl3pPr marL="114299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3pPr>
      <a:lvl4pPr marL="1600191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4pPr>
      <a:lvl5pPr marL="2057388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5pPr>
      <a:lvl6pPr marL="2514585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ECD0-F178-4910-8AB4-827048B70F5D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9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0004"/>
            <a:ext cx="7886700" cy="108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22400" y="6526800"/>
            <a:ext cx="1648800" cy="248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787878"/>
                </a:solidFill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lang="en-US" altLang="ja-JP" dirty="0">
                <a:latin typeface="メイリオ" panose="020B0604030504040204" pitchFamily="50" charset="-128"/>
              </a:rPr>
              <a:t>Page </a:t>
            </a:r>
            <a:fld id="{837F1DB5-E0C3-4145-B223-54B00407EF5D}" type="slidenum">
              <a:rPr lang="ja-JP" altLang="en-US" smtClean="0">
                <a:latin typeface="メイリオ" panose="020B0604030504040204" pitchFamily="50" charset="-128"/>
              </a:rPr>
              <a:pPr/>
              <a:t>‹#›</a:t>
            </a:fld>
            <a:endParaRPr lang="ja-JP" altLang="en-US" dirty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618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kumimoji="1" sz="3200" b="1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j-cs"/>
        </a:defRPr>
      </a:lvl1pPr>
    </p:titleStyle>
    <p:bodyStyle>
      <a:lvl1pPr marL="228599" indent="-228599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1pPr>
      <a:lvl2pPr marL="685796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2pPr>
      <a:lvl3pPr marL="114299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3pPr>
      <a:lvl4pPr marL="1600191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4pPr>
      <a:lvl5pPr marL="2057388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5pPr>
      <a:lvl6pPr marL="2514585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microsoft.com/office/2007/relationships/hdphoto" Target="../media/hdphoto7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microsoft.com/office/2007/relationships/hdphoto" Target="../media/hdphoto6.wdp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eon.mr.ipc.pioneer.co.jp/bugzilla/show_bug.cgi?id=12282" TargetMode="External"/><Relationship Id="rId7" Type="http://schemas.openxmlformats.org/officeDocument/2006/relationships/hyperlink" Target="http://preon.mr.ipc.pioneer.co.jp/bugzilla/show_bug.cgi?id=12287" TargetMode="External"/><Relationship Id="rId2" Type="http://schemas.openxmlformats.org/officeDocument/2006/relationships/hyperlink" Target="http://preon.mr.ipc.pioneer.co.jp/bugzilla/show_bug.cgi?id=1222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reon.mr.ipc.pioneer.co.jp/bugzilla/show_bug.cgi?id=12279" TargetMode="External"/><Relationship Id="rId5" Type="http://schemas.openxmlformats.org/officeDocument/2006/relationships/hyperlink" Target="http://preon.mr.ipc.pioneer.co.jp/bugzilla/show_bug.cgi?id=12329" TargetMode="External"/><Relationship Id="rId4" Type="http://schemas.openxmlformats.org/officeDocument/2006/relationships/hyperlink" Target="http://preon.mr.ipc.pioneer.co.jp/bugzilla/show_bug.cgi?id=12286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jp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microsoft.com/office/2007/relationships/hdphoto" Target="../media/hdphoto9.wdp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microsoft.com/office/2007/relationships/hdphoto" Target="../media/hdphoto12.wdp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microsoft.com/office/2007/relationships/hdphoto" Target="../media/hdphoto2.wdp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microsoft.com/office/2007/relationships/hdphoto" Target="../media/hdphoto5.wdp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microsoft.com/office/2007/relationships/hdphoto" Target="../media/hdphoto3.wdp"/><Relationship Id="rId15" Type="http://schemas.openxmlformats.org/officeDocument/2006/relationships/image" Target="../media/image18.png"/><Relationship Id="rId10" Type="http://schemas.openxmlformats.org/officeDocument/2006/relationships/image" Target="../media/image14.gif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microsoft.com/office/2007/relationships/hdphoto" Target="../media/hdphoto4.wdp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ja-JP" dirty="0"/>
              <a:t>TDC</a:t>
            </a:r>
            <a:r>
              <a:rPr lang="ja-JP" altLang="en-US" dirty="0" err="1"/>
              <a:t>での</a:t>
            </a:r>
            <a:r>
              <a:rPr lang="ja-JP" altLang="en-US" dirty="0"/>
              <a:t>研修の報告発表</a:t>
            </a:r>
            <a:endParaRPr kumimoji="1" lang="ja-JP" altLang="en-US" dirty="0"/>
          </a:p>
        </p:txBody>
      </p:sp>
      <p:sp>
        <p:nvSpPr>
          <p:cNvPr id="6" name="サブタイトル 4"/>
          <p:cNvSpPr txBox="1">
            <a:spLocks/>
          </p:cNvSpPr>
          <p:nvPr/>
        </p:nvSpPr>
        <p:spPr>
          <a:xfrm>
            <a:off x="838200" y="43280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9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685800" y="280159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/>
              <a:t>作成者</a:t>
            </a:r>
            <a:endParaRPr lang="en-US" altLang="ja-JP" b="1" dirty="0"/>
          </a:p>
          <a:p>
            <a:pPr algn="ctr"/>
            <a:r>
              <a:rPr lang="en-US" altLang="ja-JP" b="1" dirty="0" err="1"/>
              <a:t>Sereeyotin</a:t>
            </a:r>
            <a:r>
              <a:rPr lang="en-US" altLang="ja-JP" b="1" dirty="0"/>
              <a:t> </a:t>
            </a:r>
            <a:r>
              <a:rPr lang="en-US" altLang="ja-JP" b="1" dirty="0" err="1"/>
              <a:t>Punnatorn</a:t>
            </a:r>
            <a:endParaRPr lang="en-US" altLang="ja-JP" b="1" dirty="0"/>
          </a:p>
          <a:p>
            <a:pPr algn="ctr"/>
            <a:r>
              <a:rPr lang="en-US" altLang="ja-JP" b="1" dirty="0" err="1"/>
              <a:t>Sririviyakul</a:t>
            </a:r>
            <a:r>
              <a:rPr lang="ja-JP" altLang="en-US" b="1" dirty="0"/>
              <a:t> </a:t>
            </a:r>
            <a:r>
              <a:rPr lang="en-US" altLang="ja-JP" b="1" dirty="0" err="1"/>
              <a:t>Krittanai</a:t>
            </a:r>
            <a:endParaRPr lang="en-US" altLang="ja-JP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4572000" y="52842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b="1" dirty="0"/>
              <a:t>技術開発本部第二技術部第二技術グループ</a:t>
            </a:r>
          </a:p>
        </p:txBody>
      </p:sp>
    </p:spTree>
    <p:extLst>
      <p:ext uri="{BB962C8B-B14F-4D97-AF65-F5344CB8AC3E}">
        <p14:creationId xmlns:p14="http://schemas.microsoft.com/office/powerpoint/2010/main" val="213013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運用と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ArcGIS10.4.1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検証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884111" y="1342426"/>
            <a:ext cx="7110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エンドユーザに安定した地図整備環境を提供するため、地図データの構成を適切に変更し、スキーマや</a:t>
            </a:r>
            <a:r>
              <a:rPr lang="en-US" altLang="ja-JP" b="1" dirty="0"/>
              <a:t>DB</a:t>
            </a:r>
            <a:r>
              <a:rPr lang="ja-JP" altLang="en-US" b="1" dirty="0"/>
              <a:t>ユーザの必要な更新を行う。</a:t>
            </a:r>
            <a:endParaRPr lang="en-US" altLang="ja-JP" b="1" dirty="0"/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578983" y="3026823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16422" y="2132808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フィーチャクラス</a:t>
            </a:r>
            <a:endParaRPr lang="en-US" altLang="ja-JP" sz="1400" dirty="0"/>
          </a:p>
          <a:p>
            <a:r>
              <a:rPr lang="ja-JP" altLang="en-US" sz="1400" dirty="0"/>
              <a:t>テーブル新規作成 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16422" y="268148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バージョン対応・解除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571282" y="26814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游ゴシック 本文"/>
              </a:rPr>
              <a:t>統計情報更新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571282" y="2227003"/>
            <a:ext cx="2089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バージョンの作成</a:t>
            </a:r>
            <a:r>
              <a:rPr lang="en-US" altLang="ja-JP" sz="1400" dirty="0"/>
              <a:t>/</a:t>
            </a:r>
            <a:r>
              <a:rPr lang="ja-JP" altLang="en-US" sz="1400" dirty="0"/>
              <a:t>削除 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16421" y="3282343"/>
            <a:ext cx="2379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ドメイン追加・修正・削除 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916421" y="373777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フィールドの変更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5571281" y="328234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列幅・型変更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571281" y="3742468"/>
            <a:ext cx="2624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Not Null</a:t>
            </a:r>
            <a:r>
              <a:rPr lang="ja-JP" altLang="en-US" sz="1400" dirty="0"/>
              <a:t>制約のフィールド追加 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916421" y="4358218"/>
            <a:ext cx="1829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DB</a:t>
            </a:r>
            <a:r>
              <a:rPr lang="ja-JP" altLang="en-US" sz="1400" dirty="0"/>
              <a:t>ユーザ作成・削除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916421" y="481628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表領域調整 </a:t>
            </a:r>
          </a:p>
        </p:txBody>
      </p:sp>
      <p:sp>
        <p:nvSpPr>
          <p:cNvPr id="49" name="四角形: 上の 2 つの角を丸める 48"/>
          <p:cNvSpPr/>
          <p:nvPr/>
        </p:nvSpPr>
        <p:spPr>
          <a:xfrm rot="16200000">
            <a:off x="1196721" y="1627919"/>
            <a:ext cx="865573" cy="1889759"/>
          </a:xfrm>
          <a:prstGeom prst="round2Same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ja-JP" altLang="en-US" sz="1600" b="1" dirty="0"/>
              <a:t>通常運用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2574388" y="2140014"/>
            <a:ext cx="5580238" cy="85929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51" name="四角形: 上の 2 つの角を丸める 50"/>
          <p:cNvSpPr/>
          <p:nvPr/>
        </p:nvSpPr>
        <p:spPr>
          <a:xfrm rot="16200000">
            <a:off x="1196722" y="2681587"/>
            <a:ext cx="865573" cy="1889759"/>
          </a:xfrm>
          <a:prstGeom prst="round2Same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ja-JP" altLang="en-US" sz="1600" b="1" dirty="0"/>
              <a:t>　　 スキーマ変更　　　　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2574389" y="3193682"/>
            <a:ext cx="5580237" cy="86557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53" name="四角形: 上の 2 つの角を丸める 52"/>
          <p:cNvSpPr/>
          <p:nvPr/>
        </p:nvSpPr>
        <p:spPr>
          <a:xfrm rot="16200000">
            <a:off x="1196722" y="3771717"/>
            <a:ext cx="865573" cy="1889759"/>
          </a:xfrm>
          <a:prstGeom prst="round2Same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ja-JP" altLang="en-US" sz="1600" b="1" dirty="0"/>
              <a:t>    　</a:t>
            </a:r>
            <a:r>
              <a:rPr lang="en-US" altLang="ja-JP" sz="1600" b="1" dirty="0"/>
              <a:t>DB</a:t>
            </a:r>
            <a:r>
              <a:rPr lang="ja-JP" altLang="en-US" sz="1600" b="1" dirty="0"/>
              <a:t>ユーザ管理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574389" y="4283812"/>
            <a:ext cx="5580238" cy="865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6" y="2284219"/>
            <a:ext cx="274223" cy="205667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6" y="2719656"/>
            <a:ext cx="274223" cy="205667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59" y="2719656"/>
            <a:ext cx="274223" cy="205667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59" y="2279684"/>
            <a:ext cx="274223" cy="205667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5" y="3328303"/>
            <a:ext cx="274223" cy="205667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5" y="3780682"/>
            <a:ext cx="274223" cy="205667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58" y="3787106"/>
            <a:ext cx="274223" cy="205667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58" y="3328303"/>
            <a:ext cx="274223" cy="205667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5" y="4398237"/>
            <a:ext cx="274223" cy="205667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5" y="4867343"/>
            <a:ext cx="274223" cy="205667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12" y="2460106"/>
            <a:ext cx="304307" cy="228230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12" y="3513774"/>
            <a:ext cx="304307" cy="228230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12" y="4603904"/>
            <a:ext cx="304307" cy="228230"/>
          </a:xfrm>
          <a:prstGeom prst="rect">
            <a:avLst/>
          </a:prstGeom>
        </p:spPr>
      </p:pic>
      <p:sp>
        <p:nvSpPr>
          <p:cNvPr id="68" name="正方形/長方形 67"/>
          <p:cNvSpPr/>
          <p:nvPr/>
        </p:nvSpPr>
        <p:spPr>
          <a:xfrm>
            <a:off x="655286" y="5377003"/>
            <a:ext cx="776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err="1"/>
              <a:t>SiNDY</a:t>
            </a:r>
            <a:r>
              <a:rPr lang="en-US" altLang="ja-JP" b="1" dirty="0"/>
              <a:t>-b</a:t>
            </a:r>
            <a:r>
              <a:rPr lang="ja-JP" altLang="en-US" b="1" dirty="0"/>
              <a:t>運用では</a:t>
            </a:r>
            <a:r>
              <a:rPr lang="ja-JP" altLang="en-US" b="1" dirty="0" err="1"/>
              <a:t>ｂ</a:t>
            </a:r>
            <a:r>
              <a:rPr lang="ja-JP" altLang="en-US" b="1" dirty="0"/>
              <a:t>系の定常業務について学び、</a:t>
            </a:r>
            <a:r>
              <a:rPr lang="en-US" altLang="ja-JP" b="1" dirty="0"/>
              <a:t>ArcGIS10.4.1</a:t>
            </a:r>
            <a:r>
              <a:rPr lang="ja-JP" altLang="en-US" b="1" dirty="0"/>
              <a:t>検証ではツールが正常に動作するかどうか、各項目の検証方法を学ぶ</a:t>
            </a:r>
          </a:p>
        </p:txBody>
      </p:sp>
    </p:spTree>
    <p:extLst>
      <p:ext uri="{BB962C8B-B14F-4D97-AF65-F5344CB8AC3E}">
        <p14:creationId xmlns:p14="http://schemas.microsoft.com/office/powerpoint/2010/main" val="48417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運用と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ArcGIS10.4.1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検証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781186" y="5142314"/>
            <a:ext cx="7764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取得したスキル：通常運用、スキーマ変更とユーザ管理の運用が</a:t>
            </a:r>
            <a:endParaRPr lang="en-US" altLang="ja-JP" b="1" dirty="0"/>
          </a:p>
          <a:p>
            <a:r>
              <a:rPr lang="ja-JP" altLang="en-US" b="1" dirty="0"/>
              <a:t>　　　　　　　　行えるようになった。</a:t>
            </a:r>
            <a:endParaRPr lang="en-US" altLang="ja-JP" b="1" dirty="0"/>
          </a:p>
          <a:p>
            <a:r>
              <a:rPr lang="ja-JP" altLang="en-US" b="1" dirty="0"/>
              <a:t>　　　　　　　　検証方法と流れが把握できた。</a:t>
            </a:r>
            <a:endParaRPr lang="en-US" altLang="ja-JP" b="1" dirty="0"/>
          </a:p>
          <a:p>
            <a:endParaRPr lang="en-US" altLang="ja-JP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64" y="1892113"/>
            <a:ext cx="2427338" cy="242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5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/>
          <p:cNvSpPr/>
          <p:nvPr/>
        </p:nvSpPr>
        <p:spPr>
          <a:xfrm>
            <a:off x="2686529" y="2115444"/>
            <a:ext cx="3790044" cy="3790044"/>
          </a:xfrm>
          <a:prstGeom prst="ellipse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71071" y="647252"/>
            <a:ext cx="4910331" cy="1026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IncrementP</a:t>
            </a:r>
            <a:r>
              <a:rPr lang="ja-JP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には</a:t>
            </a:r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もさることながら、システム管理も大切な作業である。安定した</a:t>
            </a:r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の整備環境を提供するために、システム管理は重要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ja-JP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システム管理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56" y="2915812"/>
            <a:ext cx="837946" cy="129190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56" y="3194522"/>
            <a:ext cx="772411" cy="75438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771071" y="374885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主な作業</a:t>
            </a:r>
            <a:endParaRPr lang="en-US" altLang="ja-JP" sz="28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505580" y="4297053"/>
            <a:ext cx="189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H/W</a:t>
            </a:r>
            <a:r>
              <a:rPr lang="ja-JP" altLang="en-US" b="1" dirty="0"/>
              <a:t>障害対応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786282" y="4227620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/>
              <a:t>セキュリティー</a:t>
            </a:r>
            <a:endParaRPr lang="en-US" altLang="ja-JP" b="1" dirty="0"/>
          </a:p>
          <a:p>
            <a:pPr algn="ctr"/>
            <a:r>
              <a:rPr lang="ja-JP" altLang="en-US" b="1" dirty="0"/>
              <a:t>パッチ適用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383" y="3346983"/>
            <a:ext cx="716872" cy="565135"/>
          </a:xfrm>
          <a:prstGeom prst="rect">
            <a:avLst/>
          </a:prstGeom>
        </p:spPr>
      </p:pic>
      <p:pic>
        <p:nvPicPr>
          <p:cNvPr id="14" name="Picture 5" descr="http://www.foroffice.ru/upload/iblock/062/x3650_m3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6292" y="3748856"/>
            <a:ext cx="1032553" cy="64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500" y="3492574"/>
            <a:ext cx="425883" cy="3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9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5627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200" b="1" dirty="0"/>
              <a:t>障害を予防するため、ファイル、プリンターサーバーなどに最新バージョンのパッチを適用する。そして、正常に適用されたかどうか確認する。</a:t>
            </a:r>
            <a:endParaRPr lang="en-US" altLang="ja-JP" sz="2200" b="1" dirty="0"/>
          </a:p>
          <a:p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セキュリティーパッチ適用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7" y="3197908"/>
            <a:ext cx="898811" cy="138574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85" y="3197910"/>
            <a:ext cx="898811" cy="13857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42" y="3197909"/>
            <a:ext cx="898811" cy="138574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36" y="3197909"/>
            <a:ext cx="898811" cy="138574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78" y="3197908"/>
            <a:ext cx="898811" cy="138574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43" y="3515664"/>
            <a:ext cx="828516" cy="80918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43" y="3515663"/>
            <a:ext cx="828516" cy="80918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43" y="3515663"/>
            <a:ext cx="828516" cy="809184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22092" y="4702966"/>
            <a:ext cx="13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プリンター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81647" y="4702966"/>
            <a:ext cx="13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80459" y="4702966"/>
            <a:ext cx="194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ArcGIS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48690" y="5072298"/>
            <a:ext cx="13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サーバー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01887" y="2940945"/>
            <a:ext cx="3213463" cy="250068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サーバーリスト</a:t>
            </a:r>
            <a:endParaRPr kumimoji="1" lang="en-US" altLang="ja-JP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10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arc1031lm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ranka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tdc-wsus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homare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tdc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-dc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suruga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isaji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nerv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7952" y="5584449"/>
            <a:ext cx="8473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取得したスキル：サーバーリストを把握でき、パッチ適用方法とプロセスに　   </a:t>
            </a:r>
            <a:endParaRPr lang="en-US" altLang="ja-JP" b="1" dirty="0"/>
          </a:p>
          <a:p>
            <a:r>
              <a:rPr lang="ja-JP" altLang="en-US" b="1" dirty="0"/>
              <a:t>　　　　　　　　ついて理解。</a:t>
            </a:r>
            <a:r>
              <a:rPr lang="en-US" altLang="ja-JP" b="1" dirty="0"/>
              <a:t>TDC</a:t>
            </a:r>
            <a:r>
              <a:rPr lang="ja-JP" altLang="en-US" b="1" dirty="0" err="1"/>
              <a:t>での</a:t>
            </a:r>
            <a:r>
              <a:rPr lang="ja-JP" altLang="en-US" b="1" dirty="0"/>
              <a:t>やり方を参考にして</a:t>
            </a:r>
            <a:r>
              <a:rPr lang="en-US" altLang="ja-JP" b="1" dirty="0" err="1"/>
              <a:t>iPA</a:t>
            </a:r>
            <a:r>
              <a:rPr lang="ja-JP" altLang="en-US" b="1" dirty="0"/>
              <a:t>で実行する予定。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00318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dirty="0">
                <a:latin typeface="+mn-ea"/>
              </a:rPr>
              <a:t>サーバー</a:t>
            </a:r>
            <a:r>
              <a:rPr lang="ja-JP" altLang="en-US" sz="2000" b="1" dirty="0"/>
              <a:t>ハードウェアに障害が発生した時、対応の流れは</a:t>
            </a:r>
            <a:r>
              <a:rPr lang="en-US" altLang="ja-JP" b="1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ja-JP" sz="1400" b="1" dirty="0">
                <a:latin typeface="+mn-ea"/>
              </a:rPr>
              <a:t>1. </a:t>
            </a:r>
            <a:r>
              <a:rPr lang="ja-JP" altLang="en-US" sz="1400" b="1" dirty="0">
                <a:latin typeface="+mn-ea"/>
              </a:rPr>
              <a:t>障害状況を確認する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　  </a:t>
            </a:r>
            <a:r>
              <a:rPr lang="en-US" altLang="ja-JP" sz="1400" dirty="0">
                <a:latin typeface="+mn-ea"/>
              </a:rPr>
              <a:t>- </a:t>
            </a:r>
            <a:r>
              <a:rPr lang="ja-JP" altLang="en-US" sz="1400" dirty="0">
                <a:latin typeface="+mn-ea"/>
              </a:rPr>
              <a:t>どんな部分に障害が発生したか確認する</a:t>
            </a:r>
          </a:p>
          <a:p>
            <a:pPr marL="0" indent="0">
              <a:buNone/>
            </a:pPr>
            <a:r>
              <a:rPr lang="en-US" altLang="ja-JP" sz="1400" b="1" dirty="0">
                <a:latin typeface="+mn-ea"/>
              </a:rPr>
              <a:t> 2. </a:t>
            </a:r>
            <a:r>
              <a:rPr lang="ja-JP" altLang="en-US" sz="1400" b="1" dirty="0">
                <a:latin typeface="+mn-ea"/>
              </a:rPr>
              <a:t>障害受付に連絡する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　  </a:t>
            </a:r>
            <a:r>
              <a:rPr lang="en-US" altLang="ja-JP" sz="1400" dirty="0">
                <a:latin typeface="+mn-ea"/>
              </a:rPr>
              <a:t>- </a:t>
            </a:r>
            <a:r>
              <a:rPr lang="ja-JP" altLang="en-US" sz="1400" dirty="0">
                <a:latin typeface="+mn-ea"/>
              </a:rPr>
              <a:t>会社名、対象機器の詳細、障害内容を伝える。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　  </a:t>
            </a:r>
            <a:r>
              <a:rPr lang="en-US" altLang="ja-JP" sz="1400" dirty="0">
                <a:latin typeface="+mn-ea"/>
              </a:rPr>
              <a:t>- </a:t>
            </a:r>
            <a:r>
              <a:rPr lang="ja-JP" altLang="en-US" sz="1400" dirty="0">
                <a:latin typeface="+mn-ea"/>
              </a:rPr>
              <a:t>ログや設定情報を収集し、ログファイルの転送等を行う。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      </a:t>
            </a:r>
            <a:r>
              <a:rPr lang="en-US" altLang="ja-JP" sz="1400" dirty="0">
                <a:latin typeface="+mn-ea"/>
              </a:rPr>
              <a:t>- </a:t>
            </a:r>
            <a:r>
              <a:rPr lang="ja-JP" altLang="en-US" sz="1400" dirty="0">
                <a:latin typeface="+mn-ea"/>
              </a:rPr>
              <a:t>パーツ交換・修理の日程調整を確認する。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b="1" dirty="0">
                <a:latin typeface="+mn-ea"/>
              </a:rPr>
              <a:t>3. </a:t>
            </a:r>
            <a:r>
              <a:rPr lang="ja-JP" altLang="en-US" sz="1400" b="1" dirty="0">
                <a:latin typeface="+mn-ea"/>
              </a:rPr>
              <a:t>作業員が会社に来て、サーバールームに案内して、作業の立会を行う</a:t>
            </a:r>
          </a:p>
          <a:p>
            <a:pPr marL="0" indent="0">
              <a:buNone/>
            </a:pP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>
                <a:latin typeface="+mn-ea"/>
              </a:rPr>
              <a:t>4. </a:t>
            </a:r>
            <a:r>
              <a:rPr lang="ja-JP" altLang="en-US" sz="1400" b="1" dirty="0">
                <a:latin typeface="+mn-ea"/>
              </a:rPr>
              <a:t>パーツ交換が終わり、作業報告を受ける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H/W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障害対応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72480" y="5584449"/>
            <a:ext cx="7500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</a:t>
            </a:r>
            <a:r>
              <a:rPr lang="en-US" altLang="ja-JP" b="1" dirty="0"/>
              <a:t>H/W</a:t>
            </a:r>
            <a:r>
              <a:rPr lang="ja-JP" altLang="en-US" b="1" dirty="0"/>
              <a:t>障害発生からパーツ交換完了までの一通りの流れ</a:t>
            </a:r>
            <a:endParaRPr lang="en-US" altLang="ja-JP" b="1" dirty="0"/>
          </a:p>
          <a:p>
            <a:r>
              <a:rPr lang="ja-JP" altLang="en-US" b="1" dirty="0"/>
              <a:t>　　　　　　　　を理解し、特に連絡先とのやり取りの流れを把握でき　　</a:t>
            </a:r>
            <a:endParaRPr lang="en-US" altLang="ja-JP" b="1" dirty="0"/>
          </a:p>
          <a:p>
            <a:r>
              <a:rPr lang="ja-JP" altLang="en-US" b="1" dirty="0"/>
              <a:t>　　　　　　　　ました。</a:t>
            </a:r>
            <a:endParaRPr lang="en-US" altLang="ja-JP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05" y="2269780"/>
            <a:ext cx="1058016" cy="76265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40" y="3427917"/>
            <a:ext cx="1054281" cy="47794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05" y="4301342"/>
            <a:ext cx="1136469" cy="757063"/>
          </a:xfrm>
          <a:prstGeom prst="rect">
            <a:avLst/>
          </a:prstGeom>
        </p:spPr>
      </p:pic>
      <p:sp>
        <p:nvSpPr>
          <p:cNvPr id="24" name="矢印: 下 23"/>
          <p:cNvSpPr/>
          <p:nvPr/>
        </p:nvSpPr>
        <p:spPr>
          <a:xfrm>
            <a:off x="7361719" y="3032433"/>
            <a:ext cx="195976" cy="39548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下 24"/>
          <p:cNvSpPr/>
          <p:nvPr/>
        </p:nvSpPr>
        <p:spPr>
          <a:xfrm>
            <a:off x="7361719" y="3905858"/>
            <a:ext cx="195976" cy="34166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22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71071" y="647252"/>
            <a:ext cx="4910331" cy="1026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リリース作業</a:t>
            </a:r>
          </a:p>
        </p:txBody>
      </p:sp>
      <p:sp>
        <p:nvSpPr>
          <p:cNvPr id="2" name="正方形/長方形 1"/>
          <p:cNvSpPr/>
          <p:nvPr/>
        </p:nvSpPr>
        <p:spPr>
          <a:xfrm rot="2700000">
            <a:off x="2847828" y="2495332"/>
            <a:ext cx="3088811" cy="308881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838235" y="61943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注記作成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91986" y="24745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海ポリゴン作成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423284" y="422245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単国レプリカ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93909" y="430057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統合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571684" y="377812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主な作業</a:t>
            </a:r>
            <a:endParaRPr lang="en-US" altLang="ja-JP" sz="2800" b="1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39" y="1499590"/>
            <a:ext cx="1234087" cy="846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71" y="5442674"/>
            <a:ext cx="1309824" cy="751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47" y="3181642"/>
            <a:ext cx="1354727" cy="11929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34" y="3329524"/>
            <a:ext cx="483380" cy="892930"/>
          </a:xfrm>
          <a:prstGeom prst="rect">
            <a:avLst/>
          </a:prstGeom>
        </p:spPr>
      </p:pic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3940888" y="606929"/>
            <a:ext cx="5117768" cy="102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お客さんに地図データを引き渡すため</a:t>
            </a:r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IncrementP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でもっとも重要な作業。地図データをリリースする際に様々な準備とプロセスがある。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6678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93371"/>
            <a:ext cx="7886700" cy="478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【</a:t>
            </a:r>
            <a:r>
              <a:rPr lang="ja-JP" altLang="en-US" sz="2000" b="1" dirty="0"/>
              <a:t>単国レプリカ</a:t>
            </a:r>
            <a:r>
              <a:rPr lang="en-US" altLang="ja-JP" sz="2000" dirty="0"/>
              <a:t>】</a:t>
            </a:r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 err="1"/>
              <a:t>SiNDY</a:t>
            </a:r>
            <a:r>
              <a:rPr lang="ja-JP" altLang="en-US" sz="2000" dirty="0"/>
              <a:t>上の単国ユーザをレプリカに変換したデータ。今後、リリースする見込みは無いが、リリース手順・バッチ構成の学習のため、変換テストを実施した。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500" dirty="0"/>
          </a:p>
          <a:p>
            <a:pPr marL="0" indent="0">
              <a:buNone/>
            </a:pPr>
            <a:r>
              <a:rPr lang="en-US" altLang="ja-JP" sz="2000" dirty="0"/>
              <a:t>【</a:t>
            </a:r>
            <a:r>
              <a:rPr lang="ja-JP" altLang="en-US" sz="2000" b="1" dirty="0"/>
              <a:t>注記作成</a:t>
            </a:r>
            <a:r>
              <a:rPr lang="en-US" altLang="ja-JP" sz="2000" dirty="0"/>
              <a:t>】</a:t>
            </a:r>
          </a:p>
          <a:p>
            <a:pPr marL="0" indent="0">
              <a:buNone/>
            </a:pPr>
            <a:r>
              <a:rPr lang="ja-JP" altLang="en-US" sz="2000" dirty="0"/>
              <a:t>　海外データには注記という概念が無いため、注記データが用意されていない。</a:t>
            </a:r>
            <a:r>
              <a:rPr lang="en-US" altLang="ja-JP" sz="2000" dirty="0" err="1"/>
              <a:t>SiCREW</a:t>
            </a:r>
            <a:r>
              <a:rPr lang="ja-JP" altLang="en-US" sz="2000" dirty="0"/>
              <a:t>等の社内データを作成する際に、注記データが必要なため、機械的に作成する。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500" dirty="0"/>
          </a:p>
          <a:p>
            <a:pPr marL="0" indent="0">
              <a:buNone/>
            </a:pPr>
            <a:r>
              <a:rPr lang="en-US" altLang="ja-JP" sz="2000" dirty="0"/>
              <a:t>【</a:t>
            </a:r>
            <a:r>
              <a:rPr lang="ja-JP" altLang="en-US" sz="2000" b="1" dirty="0"/>
              <a:t>海ポリゴン作成</a:t>
            </a:r>
            <a:r>
              <a:rPr lang="en-US" altLang="ja-JP" sz="2000" dirty="0"/>
              <a:t>】</a:t>
            </a:r>
          </a:p>
          <a:p>
            <a:pPr marL="0" indent="0">
              <a:buNone/>
            </a:pPr>
            <a:r>
              <a:rPr lang="ja-JP" altLang="en-US" sz="2000" dirty="0"/>
              <a:t>　海ポリゴンについては、整備工数削減のため、機械的に作成する。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kumimoji="1" lang="en-US" altLang="ja-JP" sz="26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リリース作業</a:t>
            </a:r>
          </a:p>
        </p:txBody>
      </p:sp>
    </p:spTree>
    <p:extLst>
      <p:ext uri="{BB962C8B-B14F-4D97-AF65-F5344CB8AC3E}">
        <p14:creationId xmlns:p14="http://schemas.microsoft.com/office/powerpoint/2010/main" val="379089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リリース作業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301078" y="2873493"/>
            <a:ext cx="4794069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u="sng" dirty="0"/>
              <a:t>作業内容</a:t>
            </a:r>
            <a:endParaRPr lang="en-US" altLang="ja-JP" sz="2000" b="1" u="sng" dirty="0"/>
          </a:p>
          <a:p>
            <a:endParaRPr lang="en-US" altLang="ja-JP" sz="1000" b="1" u="sng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データ制作完了票で必要な情報や作業順番を確認する。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設定ファイルに設定内容を変更する（対象　国、作成モード）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バッチを実行する。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結果を手順通り一致するか確認する。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816022" y="5591592"/>
            <a:ext cx="776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取得したスキル：リリース作業の全貌を理解して、流れ、バッチ実行方法、検証方法の知識を取得。</a:t>
            </a:r>
            <a:endParaRPr lang="en-US" altLang="ja-JP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655405" y="1398527"/>
            <a:ext cx="7924800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000" dirty="0">
                <a:solidFill>
                  <a:prstClr val="black"/>
                </a:solidFill>
              </a:rPr>
              <a:t>【</a:t>
            </a:r>
            <a:r>
              <a:rPr lang="ja-JP" altLang="en-US" sz="2000" b="1" dirty="0">
                <a:solidFill>
                  <a:prstClr val="black"/>
                </a:solidFill>
              </a:rPr>
              <a:t>統合</a:t>
            </a:r>
            <a:r>
              <a:rPr lang="en-US" altLang="ja-JP" sz="2000" b="1" dirty="0">
                <a:solidFill>
                  <a:prstClr val="black"/>
                </a:solidFill>
              </a:rPr>
              <a:t>DB</a:t>
            </a:r>
            <a:r>
              <a:rPr lang="en-US" altLang="ja-JP" sz="2000" dirty="0">
                <a:solidFill>
                  <a:prstClr val="black"/>
                </a:solidFill>
              </a:rPr>
              <a:t>】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000" dirty="0">
                <a:solidFill>
                  <a:prstClr val="black"/>
                </a:solidFill>
              </a:rPr>
              <a:t>　</a:t>
            </a:r>
            <a:r>
              <a:rPr lang="en-US" altLang="ja-JP" sz="2000" dirty="0" err="1">
                <a:solidFill>
                  <a:prstClr val="black"/>
                </a:solidFill>
              </a:rPr>
              <a:t>SiNDY</a:t>
            </a:r>
            <a:r>
              <a:rPr lang="ja-JP" altLang="en-US" sz="2000" dirty="0">
                <a:solidFill>
                  <a:prstClr val="black"/>
                </a:solidFill>
              </a:rPr>
              <a:t>上の各国ユーザをマージし、一つにした</a:t>
            </a:r>
            <a:r>
              <a:rPr lang="en-US" altLang="ja-JP" sz="2000" dirty="0">
                <a:solidFill>
                  <a:prstClr val="black"/>
                </a:solidFill>
              </a:rPr>
              <a:t>PostgreSQL + PostGIS DB(</a:t>
            </a:r>
            <a:r>
              <a:rPr lang="ja-JP" altLang="en-US" sz="2000" dirty="0">
                <a:solidFill>
                  <a:prstClr val="black"/>
                </a:solidFill>
              </a:rPr>
              <a:t>統合</a:t>
            </a:r>
            <a:r>
              <a:rPr lang="en-US" altLang="ja-JP" sz="2000" dirty="0">
                <a:solidFill>
                  <a:prstClr val="black"/>
                </a:solidFill>
              </a:rPr>
              <a:t>DB</a:t>
            </a:r>
            <a:r>
              <a:rPr lang="ja-JP" altLang="en-US" sz="2000" dirty="0">
                <a:solidFill>
                  <a:prstClr val="black"/>
                </a:solidFill>
              </a:rPr>
              <a:t>より、外販向けデータ</a:t>
            </a:r>
            <a:r>
              <a:rPr lang="en-US" altLang="ja-JP" sz="2000" dirty="0">
                <a:solidFill>
                  <a:prstClr val="black"/>
                </a:solidFill>
              </a:rPr>
              <a:t>(MapFan DB)</a:t>
            </a:r>
            <a:r>
              <a:rPr lang="ja-JP" altLang="en-US" sz="2000" dirty="0">
                <a:solidFill>
                  <a:prstClr val="black"/>
                </a:solidFill>
              </a:rPr>
              <a:t>や</a:t>
            </a:r>
            <a:r>
              <a:rPr lang="en-US" altLang="ja-JP" sz="2000" dirty="0" err="1">
                <a:solidFill>
                  <a:prstClr val="black"/>
                </a:solidFill>
              </a:rPr>
              <a:t>SiCREW</a:t>
            </a:r>
            <a:r>
              <a:rPr lang="ja-JP" altLang="en-US" sz="2000" dirty="0">
                <a:solidFill>
                  <a:prstClr val="black"/>
                </a:solidFill>
              </a:rPr>
              <a:t>が変換される。</a:t>
            </a:r>
            <a:r>
              <a:rPr lang="en-US" altLang="ja-JP" sz="200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6744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[</a:t>
            </a:r>
            <a:r>
              <a:rPr lang="en-US" altLang="ja-JP" sz="2800" b="1" dirty="0" err="1"/>
              <a:t>iPA</a:t>
            </a:r>
            <a:r>
              <a:rPr lang="ja-JP" altLang="en-US" sz="2800" b="1" dirty="0"/>
              <a:t>へ帰還</a:t>
            </a:r>
            <a:r>
              <a:rPr lang="ja-JP" altLang="en-US" b="1" dirty="0"/>
              <a:t>後</a:t>
            </a:r>
            <a:r>
              <a:rPr lang="en-US" altLang="ja-JP" sz="2800" dirty="0"/>
              <a:t>] </a:t>
            </a:r>
          </a:p>
          <a:p>
            <a:pPr marL="0" indent="0">
              <a:buNone/>
            </a:pPr>
            <a:r>
              <a:rPr lang="en-US" altLang="ja-JP" dirty="0"/>
              <a:t> 	</a:t>
            </a:r>
            <a:r>
              <a:rPr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iPA</a:t>
            </a:r>
            <a:r>
              <a:rPr lang="ja-JP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での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ツール開発を可能にする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[</a:t>
            </a:r>
            <a:r>
              <a:rPr lang="ja-JP" altLang="en-US" sz="2800" b="1" dirty="0"/>
              <a:t>将来</a:t>
            </a:r>
            <a:r>
              <a:rPr lang="en-US" altLang="ja-JP" sz="2800" dirty="0"/>
              <a:t>]</a:t>
            </a:r>
          </a:p>
          <a:p>
            <a:pPr marL="0" indent="0">
              <a:buNone/>
            </a:pPr>
            <a:r>
              <a:rPr lang="en-US" altLang="ja-JP" sz="2400" dirty="0"/>
              <a:t>  	</a:t>
            </a:r>
            <a:r>
              <a:rPr lang="en-US" altLang="ja-JP" dirty="0" err="1"/>
              <a:t>iPC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から依頼してもらう開発対応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プログラミング学習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8650" y="1533237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目的</a:t>
            </a:r>
            <a:endParaRPr lang="en-US" sz="3200" b="1" dirty="0"/>
          </a:p>
        </p:txBody>
      </p:sp>
      <p:cxnSp>
        <p:nvCxnSpPr>
          <p:cNvPr id="6" name="直線コネクタ 5"/>
          <p:cNvCxnSpPr>
            <a:stCxn id="2" idx="3"/>
          </p:cNvCxnSpPr>
          <p:nvPr/>
        </p:nvCxnSpPr>
        <p:spPr>
          <a:xfrm>
            <a:off x="1752600" y="1825625"/>
            <a:ext cx="2952750" cy="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33350" y="1825624"/>
            <a:ext cx="32385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9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涙形 5"/>
          <p:cNvSpPr/>
          <p:nvPr/>
        </p:nvSpPr>
        <p:spPr>
          <a:xfrm rot="8100000">
            <a:off x="466857" y="4319701"/>
            <a:ext cx="644614" cy="644614"/>
          </a:xfrm>
          <a:prstGeom prst="teardrop">
            <a:avLst>
              <a:gd name="adj" fmla="val 92593"/>
            </a:avLst>
          </a:prstGeom>
          <a:solidFill>
            <a:srgbClr val="7E8C8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1979" y="4318842"/>
            <a:ext cx="3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22124" y="444195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開発フロー</a:t>
            </a:r>
            <a:endParaRPr 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22124" y="5131337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要件定義書</a:t>
            </a:r>
            <a:r>
              <a:rPr lang="ja-JP" altLang="en-US" dirty="0">
                <a:solidFill>
                  <a:srgbClr val="C00000"/>
                </a:solidFill>
              </a:rPr>
              <a:t>⇒　</a:t>
            </a:r>
            <a:r>
              <a:rPr lang="ja-JP" altLang="en-US" dirty="0"/>
              <a:t>コーディング</a:t>
            </a:r>
            <a:r>
              <a:rPr lang="ja-JP" altLang="en-US" dirty="0">
                <a:solidFill>
                  <a:srgbClr val="C00000"/>
                </a:solidFill>
              </a:rPr>
              <a:t>⇒　</a:t>
            </a:r>
            <a:r>
              <a:rPr lang="ja-JP" altLang="en-US" dirty="0"/>
              <a:t>検証記録</a:t>
            </a:r>
            <a:r>
              <a:rPr lang="ja-JP" altLang="en-US" dirty="0">
                <a:solidFill>
                  <a:srgbClr val="C00000"/>
                </a:solidFill>
              </a:rPr>
              <a:t>⇒　</a:t>
            </a:r>
            <a:r>
              <a:rPr lang="ja-JP" altLang="en-US" dirty="0"/>
              <a:t>ソフトウェア開発文書</a:t>
            </a:r>
            <a:endParaRPr lang="en-US" dirty="0"/>
          </a:p>
        </p:txBody>
      </p:sp>
      <p:sp>
        <p:nvSpPr>
          <p:cNvPr id="11" name="涙形 10"/>
          <p:cNvSpPr/>
          <p:nvPr/>
        </p:nvSpPr>
        <p:spPr>
          <a:xfrm rot="8100000">
            <a:off x="466857" y="2884275"/>
            <a:ext cx="644614" cy="644614"/>
          </a:xfrm>
          <a:prstGeom prst="teardrop">
            <a:avLst>
              <a:gd name="adj" fmla="val 92593"/>
            </a:avLst>
          </a:prstGeom>
          <a:solidFill>
            <a:srgbClr val="7E8C8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1979" y="2883416"/>
            <a:ext cx="3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22124" y="294497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開発ツール</a:t>
            </a:r>
            <a:endParaRPr lang="en-US" altLang="ja-JP" sz="28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22124" y="3529747"/>
            <a:ext cx="8063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ライブラリ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0473B"/>
                </a:solidFill>
              </a:rPr>
              <a:t>ArcObjects</a:t>
            </a:r>
            <a:r>
              <a:rPr lang="en-US" altLang="ja-JP" dirty="0">
                <a:solidFill>
                  <a:srgbClr val="F0473B"/>
                </a:solidFill>
              </a:rPr>
              <a:t>, Boost, </a:t>
            </a:r>
            <a:r>
              <a:rPr lang="en-US" altLang="ja-JP" dirty="0" err="1">
                <a:solidFill>
                  <a:srgbClr val="F0473B"/>
                </a:solidFill>
              </a:rPr>
              <a:t>etc</a:t>
            </a:r>
            <a:r>
              <a:rPr lang="en-US" altLang="ja-JP" dirty="0"/>
              <a:t>),</a:t>
            </a:r>
            <a:r>
              <a:rPr lang="ja-JP" altLang="en-US" dirty="0"/>
              <a:t>ソース管理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0473B"/>
                </a:solidFill>
              </a:rPr>
              <a:t>SVN</a:t>
            </a:r>
            <a:r>
              <a:rPr lang="en-US" altLang="ja-JP" dirty="0"/>
              <a:t>)</a:t>
            </a:r>
            <a:r>
              <a:rPr lang="ja-JP" altLang="en-US" dirty="0"/>
              <a:t>エディター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0473B"/>
                </a:solidFill>
              </a:rPr>
              <a:t>Visual Studio</a:t>
            </a:r>
            <a:r>
              <a:rPr lang="en-US" altLang="ja-JP" dirty="0"/>
              <a:t>)</a:t>
            </a:r>
            <a:r>
              <a:rPr lang="ja-JP" altLang="en-US" dirty="0"/>
              <a:t> 　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15" name="涙形 14"/>
          <p:cNvSpPr/>
          <p:nvPr/>
        </p:nvSpPr>
        <p:spPr>
          <a:xfrm rot="8100000">
            <a:off x="466857" y="1448849"/>
            <a:ext cx="644614" cy="644614"/>
          </a:xfrm>
          <a:prstGeom prst="teardrop">
            <a:avLst>
              <a:gd name="adj" fmla="val 92593"/>
            </a:avLst>
          </a:prstGeom>
          <a:solidFill>
            <a:srgbClr val="7E8C8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1979" y="1447990"/>
            <a:ext cx="3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4975" y="148644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コーディング規約</a:t>
            </a:r>
            <a:endParaRPr lang="en-US" altLang="ja-JP" sz="28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22124" y="2113580"/>
            <a:ext cx="30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Review</a:t>
            </a:r>
            <a:r>
              <a:rPr lang="ja-JP" altLang="en-US" dirty="0"/>
              <a:t> </a:t>
            </a:r>
            <a:r>
              <a:rPr lang="en-US" altLang="ja-JP" dirty="0"/>
              <a:t>Board</a:t>
            </a:r>
            <a:r>
              <a:rPr lang="ja-JP" altLang="en-US" dirty="0"/>
              <a:t>に皆さんの指摘</a:t>
            </a:r>
            <a:endParaRPr lang="en-US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プログラミング学習：習ったこと</a:t>
            </a:r>
          </a:p>
        </p:txBody>
      </p:sp>
    </p:spTree>
    <p:extLst>
      <p:ext uri="{BB962C8B-B14F-4D97-AF65-F5344CB8AC3E}">
        <p14:creationId xmlns:p14="http://schemas.microsoft.com/office/powerpoint/2010/main" val="362046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5"/>
            <a:ext cx="5695011" cy="1017530"/>
            <a:chOff x="297710" y="2785510"/>
            <a:chExt cx="7602187" cy="685892"/>
          </a:xfrm>
        </p:grpSpPr>
        <p:sp>
          <p:nvSpPr>
            <p:cNvPr id="29" name="矢印: 五方向 28"/>
            <p:cNvSpPr/>
            <p:nvPr/>
          </p:nvSpPr>
          <p:spPr>
            <a:xfrm>
              <a:off x="6132743" y="2785510"/>
              <a:ext cx="1767154" cy="603794"/>
            </a:xfrm>
            <a:prstGeom prst="homePlate">
              <a:avLst/>
            </a:prstGeom>
            <a:solidFill>
              <a:srgbClr val="7030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91" y="2978959"/>
              <a:ext cx="2920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10" y="2785510"/>
              <a:ext cx="7032656" cy="603795"/>
              <a:chOff x="298172" y="5821299"/>
              <a:chExt cx="7032656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12" y="5821299"/>
                <a:ext cx="2058881" cy="603794"/>
              </a:xfrm>
              <a:prstGeom prst="homePlate">
                <a:avLst/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41" y="5821299"/>
                <a:ext cx="2071904" cy="603794"/>
              </a:xfrm>
              <a:prstGeom prst="homePlat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42" y="5821299"/>
                <a:ext cx="2055612" cy="603794"/>
              </a:xfrm>
              <a:prstGeom prst="homePlate">
                <a:avLst/>
              </a:prstGeom>
              <a:solidFill>
                <a:srgbClr val="70AD4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72" y="5821300"/>
                <a:ext cx="2067962" cy="603794"/>
              </a:xfrm>
              <a:prstGeom prst="homePlat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45" y="5931305"/>
                <a:ext cx="6442883" cy="376558"/>
                <a:chOff x="887945" y="6719871"/>
                <a:chExt cx="6442883" cy="376558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45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PH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6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02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03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05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75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04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1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目次</a:t>
            </a:r>
          </a:p>
        </p:txBody>
      </p:sp>
    </p:spTree>
    <p:extLst>
      <p:ext uri="{BB962C8B-B14F-4D97-AF65-F5344CB8AC3E}">
        <p14:creationId xmlns:p14="http://schemas.microsoft.com/office/powerpoint/2010/main" val="213496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478172" y="4674466"/>
            <a:ext cx="8212823" cy="713064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478172" y="3953013"/>
            <a:ext cx="8212823" cy="71306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78172" y="3230800"/>
            <a:ext cx="8212823" cy="713064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469783" y="2512626"/>
            <a:ext cx="8212823" cy="71306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n-ea"/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469783" y="1790413"/>
            <a:ext cx="8212823" cy="713064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53194" y="19261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内容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55191" y="193998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C000"/>
                </a:solidFill>
              </a:rPr>
              <a:t>習ったこと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72980" y="2641055"/>
            <a:ext cx="36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42882" y="2702610"/>
            <a:ext cx="385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ea"/>
                <a:cs typeface="Cordia New" panose="020B0304020202020204" pitchFamily="34" charset="-34"/>
              </a:rPr>
              <a:t>Boost C++ </a:t>
            </a:r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ライブラリ</a:t>
            </a:r>
            <a:r>
              <a:rPr lang="en-US" sz="1400" dirty="0">
                <a:latin typeface="+mn-ea"/>
                <a:cs typeface="Cordia New" panose="020B0304020202020204" pitchFamily="34" charset="-34"/>
              </a:rPr>
              <a:t>, Visual Studio </a:t>
            </a:r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依存設定</a:t>
            </a:r>
            <a:endParaRPr lang="en-US" sz="1400" dirty="0">
              <a:latin typeface="+mn-ea"/>
              <a:cs typeface="Cordia New" panose="020B0304020202020204" pitchFamily="34" charset="-34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82883" y="2710114"/>
            <a:ext cx="204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+mn-ea"/>
              </a:rPr>
              <a:t>ディレクトリ情報出力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72980" y="3362345"/>
            <a:ext cx="36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42882" y="3427204"/>
            <a:ext cx="3754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ea"/>
                <a:cs typeface="Cordia New" panose="020B0304020202020204" pitchFamily="34" charset="-34"/>
              </a:rPr>
              <a:t>ArcObjects</a:t>
            </a:r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でデータベースのレコードを取得</a:t>
            </a:r>
            <a:endParaRPr lang="en-US" altLang="ja-JP" sz="1400" dirty="0">
              <a:latin typeface="+mn-ea"/>
              <a:cs typeface="Cordia New" panose="020B0304020202020204" pitchFamily="34" charset="-34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82883" y="3325722"/>
            <a:ext cx="246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取得した道路リンクレコードにより</a:t>
            </a:r>
            <a:r>
              <a:rPr lang="en-US" sz="1400" dirty="0">
                <a:latin typeface="+mn-ea"/>
                <a:cs typeface="Cordia New" panose="020B0304020202020204" pitchFamily="34" charset="-34"/>
              </a:rPr>
              <a:t>INF</a:t>
            </a:r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レコードを出力</a:t>
            </a:r>
            <a:endParaRPr lang="en-US" sz="1400" dirty="0">
              <a:latin typeface="+mn-ea"/>
              <a:cs typeface="Cordia New" panose="020B0304020202020204" pitchFamily="34" charset="-34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72980" y="4077953"/>
            <a:ext cx="36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42882" y="4148657"/>
            <a:ext cx="3074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空間検索、</a:t>
            </a:r>
            <a:r>
              <a:rPr lang="en-US" altLang="ja-JP" sz="1400" dirty="0" err="1">
                <a:latin typeface="+mn-ea"/>
                <a:cs typeface="Cordia New" panose="020B0304020202020204" pitchFamily="34" charset="-34"/>
              </a:rPr>
              <a:t>doxygen</a:t>
            </a:r>
            <a:r>
              <a:rPr lang="ja-JP" altLang="en-US" sz="1400" dirty="0">
                <a:latin typeface="+mn-ea"/>
              </a:rPr>
              <a:t> 形式でコメント</a:t>
            </a:r>
            <a:endParaRPr lang="en-US" sz="1400" dirty="0">
              <a:latin typeface="+mn-ea"/>
              <a:cs typeface="Cordia New" panose="020B0304020202020204" pitchFamily="34" charset="-34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382883" y="4158421"/>
            <a:ext cx="233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空間演算で形状情報を取得</a:t>
            </a:r>
            <a:endParaRPr lang="en-US" sz="1400" dirty="0">
              <a:latin typeface="+mn-ea"/>
              <a:cs typeface="Cordia New" panose="020B0304020202020204" pitchFamily="34" charset="-34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72979" y="4800166"/>
            <a:ext cx="36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42883" y="4793472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空間関係・検索、開発資料作成、</a:t>
            </a:r>
            <a:endParaRPr lang="en-US" altLang="ja-JP" sz="1400" dirty="0">
              <a:latin typeface="+mn-ea"/>
              <a:cs typeface="Cordia New" panose="020B0304020202020204" pitchFamily="34" charset="-34"/>
            </a:endParaRPr>
          </a:p>
          <a:p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プログラム検証</a:t>
            </a:r>
            <a:endParaRPr lang="en-US" sz="1400" dirty="0">
              <a:latin typeface="+mn-ea"/>
              <a:cs typeface="Cordia New" panose="020B0304020202020204" pitchFamily="34" charset="-34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53241" y="4769388"/>
            <a:ext cx="2366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空間検索をして道路リンクが存在するポリゴンを取得</a:t>
            </a:r>
            <a:endParaRPr lang="en-US" sz="1400" dirty="0">
              <a:latin typeface="+mn-ea"/>
              <a:cs typeface="Cordia New" panose="020B0304020202020204" pitchFamily="34" charset="-34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05724" y="19261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課題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フローチャート: 処理 25"/>
          <p:cNvSpPr/>
          <p:nvPr/>
        </p:nvSpPr>
        <p:spPr>
          <a:xfrm>
            <a:off x="484528" y="5395919"/>
            <a:ext cx="8212823" cy="71306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72980" y="5530008"/>
            <a:ext cx="36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35770" y="5508014"/>
            <a:ext cx="220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課題４の改修、プログラムオプションを追加</a:t>
            </a:r>
            <a:endParaRPr lang="en-US" sz="1400" dirty="0">
              <a:latin typeface="+mn-ea"/>
              <a:cs typeface="Cordia New" panose="020B0304020202020204" pitchFamily="34" charset="-34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842883" y="5506536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プログラム改修の流れ、資料作成</a:t>
            </a:r>
            <a:endParaRPr lang="en-US" altLang="ja-JP" sz="1400" dirty="0">
              <a:latin typeface="+mn-ea"/>
              <a:cs typeface="Cordia New" panose="020B0304020202020204" pitchFamily="34" charset="-34"/>
            </a:endParaRPr>
          </a:p>
          <a:p>
            <a:r>
              <a:rPr lang="ja-JP" altLang="en-US" sz="1400" dirty="0">
                <a:latin typeface="+mn-ea"/>
                <a:cs typeface="Cordia New" panose="020B0304020202020204" pitchFamily="34" charset="-34"/>
              </a:rPr>
              <a:t>ユーザの使いやすさを考慮</a:t>
            </a:r>
            <a:endParaRPr lang="en-US" altLang="ja-JP" sz="1400" dirty="0">
              <a:latin typeface="+mn-ea"/>
              <a:cs typeface="Cordia New" panose="020B0304020202020204" pitchFamily="34" charset="-34"/>
            </a:endParaRPr>
          </a:p>
          <a:p>
            <a:endParaRPr lang="en-US" sz="1400" dirty="0">
              <a:latin typeface="+mn-ea"/>
              <a:cs typeface="Cordia New" panose="020B0304020202020204" pitchFamily="34" charset="-34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プログラミング学習：課題</a:t>
            </a:r>
          </a:p>
        </p:txBody>
      </p:sp>
    </p:spTree>
    <p:extLst>
      <p:ext uri="{BB962C8B-B14F-4D97-AF65-F5344CB8AC3E}">
        <p14:creationId xmlns:p14="http://schemas.microsoft.com/office/powerpoint/2010/main" val="186587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7709" y="2785510"/>
            <a:ext cx="2110211" cy="60379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407920" y="2785510"/>
            <a:ext cx="2051989" cy="603794"/>
          </a:xfrm>
          <a:prstGeom prst="rect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459909" y="2785510"/>
            <a:ext cx="2077113" cy="603794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37022" y="2785510"/>
            <a:ext cx="2110211" cy="603794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その他</a:t>
            </a:r>
          </a:p>
        </p:txBody>
      </p:sp>
      <p:sp>
        <p:nvSpPr>
          <p:cNvPr id="5" name="TextBox 21"/>
          <p:cNvSpPr txBox="1"/>
          <p:nvPr/>
        </p:nvSpPr>
        <p:spPr>
          <a:xfrm>
            <a:off x="1982232" y="3850760"/>
            <a:ext cx="229258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バージョニング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海外地図について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SiNDY</a:t>
            </a:r>
            <a:r>
              <a:rPr lang="ja-JP" altLang="en-US" sz="1600" dirty="0"/>
              <a:t>概要</a:t>
            </a:r>
            <a:endParaRPr lang="en-PH" sz="1600" dirty="0"/>
          </a:p>
        </p:txBody>
      </p:sp>
      <p:sp>
        <p:nvSpPr>
          <p:cNvPr id="6" name="TextBox 22"/>
          <p:cNvSpPr txBox="1"/>
          <p:nvPr/>
        </p:nvSpPr>
        <p:spPr>
          <a:xfrm>
            <a:off x="4734498" y="3850760"/>
            <a:ext cx="2293457" cy="677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SQL, Linux, Oracle</a:t>
            </a:r>
            <a:endParaRPr lang="en-PH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ArcGIS</a:t>
            </a:r>
          </a:p>
        </p:txBody>
      </p:sp>
      <p:sp>
        <p:nvSpPr>
          <p:cNvPr id="7" name="TextBox 23"/>
          <p:cNvSpPr txBox="1"/>
          <p:nvPr/>
        </p:nvSpPr>
        <p:spPr>
          <a:xfrm>
            <a:off x="6585498" y="1712450"/>
            <a:ext cx="2390722" cy="67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月次情シス連絡会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週次</a:t>
            </a:r>
            <a:r>
              <a:rPr lang="en-PH" altLang="ja-JP" sz="1600" dirty="0"/>
              <a:t>PIP</a:t>
            </a:r>
            <a:r>
              <a:rPr lang="ja-JP" altLang="en-US" sz="1600" dirty="0"/>
              <a:t>進捗会議</a:t>
            </a:r>
            <a:endParaRPr lang="en-US" altLang="ja-JP" sz="1600" dirty="0"/>
          </a:p>
        </p:txBody>
      </p:sp>
      <p:cxnSp>
        <p:nvCxnSpPr>
          <p:cNvPr id="8" name="Straight Connector 33"/>
          <p:cNvCxnSpPr/>
          <p:nvPr/>
        </p:nvCxnSpPr>
        <p:spPr>
          <a:xfrm flipV="1">
            <a:off x="4890212" y="3419316"/>
            <a:ext cx="0" cy="43144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4"/>
          <p:cNvCxnSpPr/>
          <p:nvPr/>
        </p:nvCxnSpPr>
        <p:spPr>
          <a:xfrm flipV="1">
            <a:off x="4031859" y="3419317"/>
            <a:ext cx="0" cy="43144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5"/>
          <p:cNvCxnSpPr/>
          <p:nvPr/>
        </p:nvCxnSpPr>
        <p:spPr>
          <a:xfrm>
            <a:off x="6816584" y="2391908"/>
            <a:ext cx="0" cy="36297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947525" y="2895515"/>
            <a:ext cx="7049571" cy="376558"/>
            <a:chOff x="947987" y="6719870"/>
            <a:chExt cx="7049571" cy="376558"/>
          </a:xfrm>
        </p:grpSpPr>
        <p:sp>
          <p:nvSpPr>
            <p:cNvPr id="17" name="TextBox 36"/>
            <p:cNvSpPr txBox="1"/>
            <p:nvPr/>
          </p:nvSpPr>
          <p:spPr>
            <a:xfrm>
              <a:off x="947987" y="6727096"/>
              <a:ext cx="80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一般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2941233" y="6727096"/>
              <a:ext cx="997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勉強会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9" name="TextBox 39"/>
            <p:cNvSpPr txBox="1"/>
            <p:nvPr/>
          </p:nvSpPr>
          <p:spPr>
            <a:xfrm>
              <a:off x="5093958" y="6719870"/>
              <a:ext cx="80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課題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0" name="TextBox 40"/>
            <p:cNvSpPr txBox="1"/>
            <p:nvPr/>
          </p:nvSpPr>
          <p:spPr>
            <a:xfrm>
              <a:off x="7187620" y="6719870"/>
              <a:ext cx="80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会議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97709" y="1712450"/>
            <a:ext cx="2228022" cy="677108"/>
          </a:xfrm>
          <a:prstGeom prst="rect">
            <a:avLst/>
          </a:prstGeom>
          <a:solidFill>
            <a:srgbClr val="FFD9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メール確認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週次報告記入</a:t>
            </a:r>
            <a:endParaRPr lang="en-PH" sz="1600" dirty="0"/>
          </a:p>
        </p:txBody>
      </p:sp>
      <p:cxnSp>
        <p:nvCxnSpPr>
          <p:cNvPr id="22" name="Straight Connector 34"/>
          <p:cNvCxnSpPr/>
          <p:nvPr/>
        </p:nvCxnSpPr>
        <p:spPr>
          <a:xfrm>
            <a:off x="2212280" y="2391908"/>
            <a:ext cx="0" cy="362974"/>
          </a:xfrm>
          <a:prstGeom prst="line">
            <a:avLst/>
          </a:prstGeom>
          <a:ln w="38100">
            <a:solidFill>
              <a:srgbClr val="FFD966"/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816022" y="5530632"/>
            <a:ext cx="776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取得したスキル：企業</a:t>
            </a:r>
            <a:r>
              <a:rPr lang="en-US" altLang="ja-JP" b="1" dirty="0"/>
              <a:t>/</a:t>
            </a:r>
            <a:r>
              <a:rPr lang="ja-JP" altLang="en-US" b="1" dirty="0"/>
              <a:t>部署の文化、基礎強化、日常の作業管理</a:t>
            </a:r>
          </a:p>
        </p:txBody>
      </p:sp>
    </p:spTree>
    <p:extLst>
      <p:ext uri="{BB962C8B-B14F-4D97-AF65-F5344CB8AC3E}">
        <p14:creationId xmlns:p14="http://schemas.microsoft.com/office/powerpoint/2010/main" val="320870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6"/>
            <a:ext cx="5695009" cy="1017531"/>
            <a:chOff x="297702" y="2785511"/>
            <a:chExt cx="7602187" cy="685892"/>
          </a:xfrm>
        </p:grpSpPr>
        <p:sp>
          <p:nvSpPr>
            <p:cNvPr id="29" name="矢印: 五方向 28"/>
            <p:cNvSpPr/>
            <p:nvPr/>
          </p:nvSpPr>
          <p:spPr>
            <a:xfrm>
              <a:off x="6132734" y="2785512"/>
              <a:ext cx="1767155" cy="603794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82" y="2978960"/>
              <a:ext cx="29200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02" y="2785511"/>
              <a:ext cx="7032659" cy="603795"/>
              <a:chOff x="298164" y="5821300"/>
              <a:chExt cx="7032659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06" y="5821300"/>
                <a:ext cx="2058881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34" y="5821300"/>
                <a:ext cx="2071904" cy="603794"/>
              </a:xfrm>
              <a:prstGeom prst="homePlat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35" y="5821300"/>
                <a:ext cx="205561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64" y="5821301"/>
                <a:ext cx="206796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38" y="5931304"/>
                <a:ext cx="6442885" cy="376559"/>
                <a:chOff x="887938" y="6719870"/>
                <a:chExt cx="6442885" cy="376559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38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PH" dirty="0"/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1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02</a:t>
                  </a:r>
                  <a:endParaRPr lang="en-PH" dirty="0"/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2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03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3" y="6719870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05</a:t>
                  </a:r>
                  <a:endParaRPr lang="en-PH" dirty="0"/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68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ja-JP"/>
              </a:defPPr>
              <a:lvl1pPr algn="ctr">
                <a:defRPr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defRPr>
              </a:lvl1pPr>
            </a:lstStyle>
            <a:p>
              <a:r>
                <a:rPr lang="en-US" dirty="0"/>
                <a:t>04</a:t>
              </a:r>
              <a:endParaRPr lang="en-PH" dirty="0"/>
            </a:p>
          </p:txBody>
        </p:sp>
      </p:grpSp>
    </p:spTree>
    <p:extLst>
      <p:ext uri="{BB962C8B-B14F-4D97-AF65-F5344CB8AC3E}">
        <p14:creationId xmlns:p14="http://schemas.microsoft.com/office/powerpoint/2010/main" val="47262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/>
          <p:nvPr>
            <p:extLst/>
          </p:nvPr>
        </p:nvGraphicFramePr>
        <p:xfrm>
          <a:off x="1574800" y="14097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タイトル 1"/>
          <p:cNvSpPr txBox="1">
            <a:spLocks/>
          </p:cNvSpPr>
          <p:nvPr/>
        </p:nvSpPr>
        <p:spPr>
          <a:xfrm>
            <a:off x="-666707" y="4491579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j-cs"/>
              </a:defRPr>
            </a:lvl1pPr>
          </a:lstStyle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37031" y="1024979"/>
            <a:ext cx="2584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ja-JP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ヶ月間の自己評価</a:t>
            </a:r>
          </a:p>
          <a:p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62064" y="243839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60287" y="2592286"/>
            <a:ext cx="4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42650" y="243839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29515" y="259228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553690" y="5685129"/>
            <a:ext cx="6138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入社前の全体的な能力はただ基本だけですが</a:t>
            </a:r>
            <a:endParaRPr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現在はそれぞれ作業の</a:t>
            </a:r>
            <a:r>
              <a:rPr lang="ja-JP" altLang="en-US" sz="2000" b="1" dirty="0">
                <a:solidFill>
                  <a:srgbClr val="C00000"/>
                </a:solidFill>
              </a:rPr>
              <a:t>運用</a:t>
            </a: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や</a:t>
            </a:r>
            <a:r>
              <a:rPr lang="ja-JP" altLang="en-US" sz="2000" b="1" dirty="0">
                <a:solidFill>
                  <a:srgbClr val="C00000"/>
                </a:solidFill>
              </a:rPr>
              <a:t>操作知識</a:t>
            </a: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を取得しました</a:t>
            </a:r>
            <a:endParaRPr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40860" y="2284509"/>
            <a:ext cx="4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10088" y="228450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96496" y="2900063"/>
            <a:ext cx="4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65724" y="355440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graphicFrame>
        <p:nvGraphicFramePr>
          <p:cNvPr id="25" name="グラフ 24"/>
          <p:cNvGraphicFramePr/>
          <p:nvPr>
            <p:extLst/>
          </p:nvPr>
        </p:nvGraphicFramePr>
        <p:xfrm>
          <a:off x="1574800" y="143838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自己評価</a:t>
            </a:r>
          </a:p>
        </p:txBody>
      </p:sp>
    </p:spTree>
    <p:extLst>
      <p:ext uri="{BB962C8B-B14F-4D97-AF65-F5344CB8AC3E}">
        <p14:creationId xmlns:p14="http://schemas.microsoft.com/office/powerpoint/2010/main" val="346905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P spid="12" grpId="0"/>
      <p:bldP spid="14" grpId="0"/>
      <p:bldP spid="16" grpId="0"/>
      <p:bldP spid="17" grpId="0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成果</a:t>
            </a:r>
          </a:p>
        </p:txBody>
      </p:sp>
      <p:sp>
        <p:nvSpPr>
          <p:cNvPr id="2" name="四角形: 角を丸くする 1"/>
          <p:cNvSpPr/>
          <p:nvPr/>
        </p:nvSpPr>
        <p:spPr>
          <a:xfrm>
            <a:off x="1332412" y="2116183"/>
            <a:ext cx="6670766" cy="398852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5" y="1324246"/>
            <a:ext cx="1583873" cy="15838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78" y="3233600"/>
            <a:ext cx="1073332" cy="107333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11" b="100000" l="0" r="100000">
                        <a14:foregroundMark x1="74222" y1="58667" x2="74222" y2="58667"/>
                        <a14:foregroundMark x1="69778" y1="52000" x2="69778" y2="52000"/>
                        <a14:foregroundMark x1="67556" y1="60444" x2="67556" y2="60444"/>
                        <a14:foregroundMark x1="66667" y1="67556" x2="66667" y2="67556"/>
                        <a14:foregroundMark x1="28000" y1="28000" x2="28000" y2="28000"/>
                        <a14:foregroundMark x1="64889" y1="36000" x2="64889" y2="36000"/>
                        <a14:foregroundMark x1="73333" y1="36000" x2="73333" y2="36000"/>
                        <a14:foregroundMark x1="38667" y1="38667" x2="38667" y2="3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32" y="1333958"/>
            <a:ext cx="1436371" cy="1436371"/>
          </a:xfrm>
          <a:prstGeom prst="rect">
            <a:avLst/>
          </a:prstGeom>
        </p:spPr>
      </p:pic>
      <p:sp>
        <p:nvSpPr>
          <p:cNvPr id="14" name="矢印: 下 13"/>
          <p:cNvSpPr/>
          <p:nvPr/>
        </p:nvSpPr>
        <p:spPr>
          <a:xfrm>
            <a:off x="795746" y="2808877"/>
            <a:ext cx="211726" cy="42472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61250" y1="33750" x2="65000" y2="40000"/>
                        <a14:foregroundMark x1="70000" y1="17500" x2="70000" y2="17500"/>
                        <a14:foregroundMark x1="77500" y1="12500" x2="77500" y2="12500"/>
                        <a14:foregroundMark x1="31250" y1="25000" x2="31250" y2="25000"/>
                        <a14:foregroundMark x1="18750" y1="22500" x2="18750" y2="22500"/>
                        <a14:foregroundMark x1="10000" y1="23750" x2="10000" y2="23750"/>
                        <a14:foregroundMark x1="51250" y1="88750" x2="51250" y2="88750"/>
                        <a14:foregroundMark x1="67500" y1="90000" x2="67500" y2="90000"/>
                        <a14:foregroundMark x1="75000" y1="88750" x2="75000" y2="88750"/>
                        <a14:foregroundMark x1="88750" y1="88750" x2="88750" y2="88750"/>
                        <a14:foregroundMark x1="32500" y1="90000" x2="32500" y2="90000"/>
                        <a14:foregroundMark x1="45000" y1="88750" x2="45000" y2="88750"/>
                        <a14:foregroundMark x1="5000" y1="91250" x2="5000" y2="91250"/>
                        <a14:foregroundMark x1="23750" y1="45000" x2="23750" y2="45000"/>
                        <a14:foregroundMark x1="10000" y1="30000" x2="11250" y2="35000"/>
                        <a14:foregroundMark x1="32500" y1="36250" x2="32500" y2="36250"/>
                        <a14:foregroundMark x1="13750" y1="40000" x2="13750" y2="40000"/>
                        <a14:foregroundMark x1="13750" y1="73750" x2="13750" y2="73750"/>
                        <a14:foregroundMark x1="18750" y1="42500" x2="18750" y2="42500"/>
                        <a14:foregroundMark x1="76250" y1="68750" x2="76250" y2="68750"/>
                        <a14:backgroundMark x1="18750" y1="28750" x2="18750" y2="28750"/>
                        <a14:backgroundMark x1="23750" y1="28750" x2="17500" y2="37500"/>
                        <a14:backgroundMark x1="10000" y1="97500" x2="10000" y2="97500"/>
                        <a14:backgroundMark x1="21250" y1="77500" x2="21250" y2="77500"/>
                        <a14:backgroundMark x1="70000" y1="75000" x2="70000" y2="75000"/>
                        <a14:backgroundMark x1="47500" y1="90000" x2="47500" y2="90000"/>
                        <a14:backgroundMark x1="5000" y1="67500" x2="5000" y2="67500"/>
                        <a14:backgroundMark x1="5000" y1="48750" x2="5000" y2="48750"/>
                        <a14:backgroundMark x1="28750" y1="30000" x2="28750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23" y="5330133"/>
            <a:ext cx="1058020" cy="1058020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3760824" y="384883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主な成果</a:t>
            </a:r>
            <a:endParaRPr lang="en-US" altLang="ja-JP" sz="2800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1976846" y="2710409"/>
            <a:ext cx="20813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/>
              <a:t>本番リリース作業</a:t>
            </a:r>
            <a:endParaRPr lang="en-US" altLang="ja-JP" sz="1600" b="1" dirty="0"/>
          </a:p>
          <a:p>
            <a:r>
              <a:rPr lang="ja-JP" altLang="en-US" sz="1600" b="1" dirty="0"/>
              <a:t>英語版の資料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4515748" y="2732658"/>
            <a:ext cx="3248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600" b="1" dirty="0"/>
              <a:t>サーバー環境構築設定スクリプト</a:t>
            </a:r>
            <a:endParaRPr lang="en-US" altLang="ja-JP" sz="1600" b="1" dirty="0"/>
          </a:p>
          <a:p>
            <a:pPr algn="r"/>
            <a:r>
              <a:rPr lang="en-US" altLang="ja-JP" sz="1600" b="1" dirty="0" err="1"/>
              <a:t>PostGIS</a:t>
            </a:r>
            <a:r>
              <a:rPr lang="ja-JP" altLang="en-US" sz="1600" b="1" dirty="0"/>
              <a:t>カウントツール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732720" y="48408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b="1" dirty="0"/>
              <a:t>PUKIWIKI</a:t>
            </a:r>
          </a:p>
          <a:p>
            <a:pPr algn="r"/>
            <a:r>
              <a:rPr lang="ja-JP" altLang="en-US" b="1" dirty="0"/>
              <a:t>作成・ページ追加</a:t>
            </a:r>
            <a:endParaRPr lang="en-US" altLang="ja-JP" b="1" dirty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4791456" y="647252"/>
            <a:ext cx="4267200" cy="102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/>
              <a:t>６ヶ月間で様々作業の経験を積んだことで、</a:t>
            </a:r>
            <a:endParaRPr lang="en-US" altLang="ja-JP" dirty="0"/>
          </a:p>
          <a:p>
            <a:r>
              <a:rPr lang="ja-JP" altLang="en-US" dirty="0"/>
              <a:t>本番リリース作業、プログラム開発、資料作成などの成果が出た。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976846" y="4840826"/>
            <a:ext cx="1415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err="1"/>
              <a:t>SiNDY</a:t>
            </a:r>
            <a:r>
              <a:rPr lang="en-US" altLang="ja-JP" b="1" dirty="0"/>
              <a:t>-b</a:t>
            </a:r>
            <a:r>
              <a:rPr lang="ja-JP" altLang="en-US" b="1" dirty="0"/>
              <a:t>系</a:t>
            </a:r>
            <a:endParaRPr lang="en-US" altLang="ja-JP" b="1" dirty="0"/>
          </a:p>
          <a:p>
            <a:r>
              <a:rPr lang="ja-JP" altLang="en-US" b="1" dirty="0"/>
              <a:t>の本番作業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99778" y="5487157"/>
            <a:ext cx="19005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SiNDY</a:t>
            </a:r>
            <a:r>
              <a:rPr lang="en-US" altLang="ja-JP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-b</a:t>
            </a:r>
          </a:p>
        </p:txBody>
      </p:sp>
    </p:spTree>
    <p:extLst>
      <p:ext uri="{BB962C8B-B14F-4D97-AF65-F5344CB8AC3E}">
        <p14:creationId xmlns:p14="http://schemas.microsoft.com/office/powerpoint/2010/main" val="1504362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本番リリース作業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3109" y="5736576"/>
            <a:ext cx="747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できること：</a:t>
            </a:r>
            <a:r>
              <a:rPr lang="ja-JP" altLang="en-US" sz="1600" b="1" dirty="0">
                <a:solidFill>
                  <a:schemeClr val="accent1">
                    <a:lumMod val="75000"/>
                  </a:schemeClr>
                </a:solidFill>
              </a:rPr>
              <a:t>リリースの全体作業 </a:t>
            </a:r>
            <a:r>
              <a:rPr lang="en-US" altLang="ja-JP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1600" b="1" dirty="0"/>
              <a:t>⇒ </a:t>
            </a:r>
            <a:r>
              <a:rPr lang="en-US" altLang="ja-JP" sz="1600" b="1" dirty="0"/>
              <a:t> </a:t>
            </a:r>
            <a:r>
              <a:rPr kumimoji="1" lang="ja-JP" altLang="en-US" sz="1600" b="1" dirty="0"/>
              <a:t>作ったもの：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</a:rPr>
              <a:t>17</a:t>
            </a:r>
            <a:r>
              <a:rPr lang="ja-JP" altLang="en-US" sz="1600" b="1" dirty="0">
                <a:solidFill>
                  <a:schemeClr val="accent6">
                    <a:lumMod val="75000"/>
                  </a:schemeClr>
                </a:solidFill>
              </a:rPr>
              <a:t>年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ja-JP" altLang="en-US" sz="1600" b="1" dirty="0">
                <a:solidFill>
                  <a:schemeClr val="accent6">
                    <a:lumMod val="75000"/>
                  </a:schemeClr>
                </a:solidFill>
              </a:rPr>
              <a:t>月月度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</a:rPr>
              <a:t>ASEAN</a:t>
            </a:r>
            <a:r>
              <a:rPr lang="ja-JP" altLang="en-US" sz="1600" b="1" dirty="0">
                <a:solidFill>
                  <a:schemeClr val="accent6">
                    <a:lumMod val="75000"/>
                  </a:schemeClr>
                </a:solidFill>
              </a:rPr>
              <a:t>リリース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61" y="3144437"/>
            <a:ext cx="1686409" cy="203135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01" y="3451014"/>
            <a:ext cx="2127816" cy="14589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テキスト ボックス 1"/>
          <p:cNvSpPr txBox="1"/>
          <p:nvPr/>
        </p:nvSpPr>
        <p:spPr>
          <a:xfrm>
            <a:off x="2130996" y="5175792"/>
            <a:ext cx="1479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タイ注記データ</a:t>
            </a:r>
            <a:endParaRPr kumimoji="1" lang="ja-JP" altLang="en-US" sz="14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45362" y="5170620"/>
            <a:ext cx="157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ASEAN</a:t>
            </a:r>
            <a:r>
              <a:rPr lang="ja-JP" altLang="en-US" sz="1400" b="1" dirty="0"/>
              <a:t>海ポリゴン</a:t>
            </a:r>
            <a:endParaRPr kumimoji="1" lang="ja-JP" altLang="en-US" sz="14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691380" y="1468043"/>
            <a:ext cx="74632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17年6月月度ASEA</a:t>
            </a:r>
            <a:r>
              <a:rPr lang="en-US" altLang="ja-JP" b="1" dirty="0"/>
              <a:t>N</a:t>
            </a:r>
            <a:r>
              <a:rPr lang="ja-JP" altLang="en-US" b="1" dirty="0"/>
              <a:t>リリースで</a:t>
            </a:r>
            <a:endParaRPr lang="en-US" altLang="ja-JP" b="1" dirty="0"/>
          </a:p>
          <a:p>
            <a:r>
              <a:rPr lang="ja-JP" altLang="en-US" sz="1600" dirty="0"/>
              <a:t>・注記作成</a:t>
            </a:r>
            <a:endParaRPr lang="en-US" altLang="ja-JP" sz="1600" dirty="0"/>
          </a:p>
          <a:p>
            <a:r>
              <a:rPr lang="ja-JP" altLang="en-US" sz="1600" dirty="0"/>
              <a:t>・海ポリゴン変換</a:t>
            </a:r>
            <a:endParaRPr lang="en-US" altLang="ja-JP" sz="1600" dirty="0"/>
          </a:p>
          <a:p>
            <a:r>
              <a:rPr lang="ja-JP" altLang="en-US" sz="1600" dirty="0"/>
              <a:t>・統合</a:t>
            </a:r>
            <a:r>
              <a:rPr lang="en-US" altLang="ja-JP" sz="1600" dirty="0"/>
              <a:t>DB</a:t>
            </a:r>
            <a:r>
              <a:rPr lang="ja-JP" altLang="en-US" sz="1600" dirty="0"/>
              <a:t>変換</a:t>
            </a:r>
            <a:endParaRPr lang="en-US" altLang="ja-JP" sz="1600" dirty="0"/>
          </a:p>
          <a:p>
            <a:r>
              <a:rPr lang="ja-JP" altLang="en-US" sz="1600" dirty="0"/>
              <a:t>各作業においての資料作成、バッチ変更とデータ検証を行ってリリースを完成した。</a:t>
            </a:r>
          </a:p>
        </p:txBody>
      </p:sp>
    </p:spTree>
    <p:extLst>
      <p:ext uri="{BB962C8B-B14F-4D97-AF65-F5344CB8AC3E}">
        <p14:creationId xmlns:p14="http://schemas.microsoft.com/office/powerpoint/2010/main" val="104433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本番リリース作業：統合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変換バッチ</a:t>
            </a:r>
          </a:p>
        </p:txBody>
      </p:sp>
      <p:sp>
        <p:nvSpPr>
          <p:cNvPr id="9" name="フローチャート: 磁気ディスク 8"/>
          <p:cNvSpPr/>
          <p:nvPr/>
        </p:nvSpPr>
        <p:spPr>
          <a:xfrm>
            <a:off x="6417579" y="3190256"/>
            <a:ext cx="1610686" cy="7466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PostgreSQL</a:t>
            </a:r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899021" y="3190256"/>
            <a:ext cx="1610686" cy="7466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SDE</a:t>
            </a:r>
            <a:endParaRPr kumimoji="1" lang="ja-JP" altLang="en-US" dirty="0"/>
          </a:p>
        </p:txBody>
      </p:sp>
      <p:sp>
        <p:nvSpPr>
          <p:cNvPr id="12" name="フローチャート: 定義済み処理 11"/>
          <p:cNvSpPr/>
          <p:nvPr/>
        </p:nvSpPr>
        <p:spPr>
          <a:xfrm>
            <a:off x="3540155" y="3190256"/>
            <a:ext cx="1820411" cy="7466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Tool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1" idx="4"/>
            <a:endCxn id="12" idx="1"/>
          </p:cNvCxnSpPr>
          <p:nvPr/>
        </p:nvCxnSpPr>
        <p:spPr>
          <a:xfrm>
            <a:off x="2509707" y="3563566"/>
            <a:ext cx="10304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3"/>
            <a:endCxn id="9" idx="2"/>
          </p:cNvCxnSpPr>
          <p:nvPr/>
        </p:nvCxnSpPr>
        <p:spPr>
          <a:xfrm>
            <a:off x="5360566" y="3563566"/>
            <a:ext cx="1057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696287" y="4687616"/>
            <a:ext cx="7508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単国リリース作業で習った知識と経験を用いて、単国リリースを基にして統合</a:t>
            </a:r>
            <a:r>
              <a:rPr lang="en-US" altLang="ja-JP" sz="1600" dirty="0"/>
              <a:t>DB</a:t>
            </a:r>
            <a:r>
              <a:rPr lang="ja-JP" altLang="en-US" sz="1600" dirty="0"/>
              <a:t>変換バッチを開発する。このバッチ一回実行するだけで全ての</a:t>
            </a:r>
            <a:r>
              <a:rPr lang="en-US" altLang="ja-JP" sz="1600" dirty="0"/>
              <a:t>ASEAN</a:t>
            </a:r>
            <a:r>
              <a:rPr lang="ja-JP" altLang="en-US" sz="1600" dirty="0"/>
              <a:t>各国を変換できて、前より一段と便利になる。</a:t>
            </a:r>
            <a:endParaRPr lang="en-US" altLang="ja-JP" sz="1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6" y="2715487"/>
            <a:ext cx="1926146" cy="169615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96287" y="1623750"/>
            <a:ext cx="7508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収集した地図データは</a:t>
            </a:r>
            <a:r>
              <a:rPr lang="en-US" altLang="ja-JP" sz="1600" dirty="0"/>
              <a:t>SDE</a:t>
            </a:r>
            <a:r>
              <a:rPr lang="ja-JP" altLang="en-US" sz="1600" dirty="0"/>
              <a:t>に格納するためお客さんに提出の際</a:t>
            </a:r>
            <a:r>
              <a:rPr lang="en-US" altLang="ja-JP" sz="1600" dirty="0"/>
              <a:t>PostgreSQL</a:t>
            </a:r>
            <a:r>
              <a:rPr lang="ja-JP" altLang="en-US" sz="1600" dirty="0"/>
              <a:t>という一般的なデータ形式に変換する必要がある。しかし、元の手段は国を一つずつ変換して何回も繰り返し、非常に時間が掛かる。</a:t>
            </a:r>
            <a:endParaRPr lang="en-US" altLang="ja-JP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021" y="5737526"/>
            <a:ext cx="730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できること：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単国リリース 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　</a:t>
            </a:r>
            <a:r>
              <a:rPr lang="ja-JP" altLang="en-US" b="1" dirty="0"/>
              <a:t>⇒　 </a:t>
            </a:r>
            <a:r>
              <a:rPr lang="en-US" altLang="ja-JP" b="1" dirty="0"/>
              <a:t> </a:t>
            </a:r>
            <a:r>
              <a:rPr kumimoji="1" lang="ja-JP" altLang="en-US" b="1" dirty="0"/>
              <a:t>作ったもの：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統合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</a:rPr>
              <a:t>DB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変換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バッチ</a:t>
            </a:r>
          </a:p>
        </p:txBody>
      </p:sp>
    </p:spTree>
    <p:extLst>
      <p:ext uri="{BB962C8B-B14F-4D97-AF65-F5344CB8AC3E}">
        <p14:creationId xmlns:p14="http://schemas.microsoft.com/office/powerpoint/2010/main" val="12937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07407E-6 L 0.60243 4.0740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英語版資料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注記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統合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の制作完了票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" y="3074783"/>
            <a:ext cx="3967990" cy="190394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2" y="3733143"/>
            <a:ext cx="3967990" cy="190829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66254" y="1631619"/>
            <a:ext cx="73739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データ作成完了票とは作業を行う際の手順であり、全ての確認合否を判断標準を確定する資料である。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リリース作業によって資料の内容がよく理解できた上で、</a:t>
            </a:r>
            <a:r>
              <a:rPr lang="en-US" altLang="ja-JP" sz="1600" dirty="0" err="1"/>
              <a:t>iPA</a:t>
            </a:r>
            <a:r>
              <a:rPr lang="ja-JP" altLang="en-US" sz="1600" dirty="0"/>
              <a:t>に備えて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資料内容を修正しながら英語に翻訳する。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英訳した資料は統合</a:t>
            </a:r>
            <a:r>
              <a:rPr lang="en-US" altLang="ja-JP" sz="1600" dirty="0"/>
              <a:t>DB</a:t>
            </a:r>
            <a:r>
              <a:rPr lang="ja-JP" altLang="en-US" sz="1600" dirty="0"/>
              <a:t>変換、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海ポリゴンと注記作成の作成完了票。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コネクタ: 曲線 2"/>
          <p:cNvCxnSpPr>
            <a:endCxn id="8" idx="0"/>
          </p:cNvCxnSpPr>
          <p:nvPr/>
        </p:nvCxnSpPr>
        <p:spPr>
          <a:xfrm>
            <a:off x="4253216" y="3074783"/>
            <a:ext cx="2420221" cy="658360"/>
          </a:xfrm>
          <a:prstGeom prst="curvedConnector2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75169" y="5761161"/>
            <a:ext cx="715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理解したこと：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リリース作業内容</a:t>
            </a:r>
            <a:r>
              <a:rPr lang="ja-JP" altLang="en-US" b="1" dirty="0"/>
              <a:t>　⇒</a:t>
            </a:r>
            <a:r>
              <a:rPr lang="en-US" altLang="ja-JP" b="1" dirty="0"/>
              <a:t> </a:t>
            </a:r>
            <a:r>
              <a:rPr lang="ja-JP" altLang="en-US" b="1" dirty="0"/>
              <a:t>　　作ったも</a:t>
            </a:r>
            <a:r>
              <a:rPr kumimoji="1" lang="ja-JP" altLang="en-US" b="1" dirty="0"/>
              <a:t>の：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英語版資料</a:t>
            </a:r>
          </a:p>
        </p:txBody>
      </p:sp>
    </p:spTree>
    <p:extLst>
      <p:ext uri="{BB962C8B-B14F-4D97-AF65-F5344CB8AC3E}">
        <p14:creationId xmlns:p14="http://schemas.microsoft.com/office/powerpoint/2010/main" val="515572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系の本番作業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32505" y="1342426"/>
            <a:ext cx="80097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200" b="1" dirty="0"/>
              <a:t>6</a:t>
            </a:r>
            <a:r>
              <a:rPr lang="ja-JP" altLang="en-US" sz="2200" b="1" dirty="0"/>
              <a:t>か月間に行った作業</a:t>
            </a:r>
            <a:endParaRPr lang="en-US" altLang="ja-JP" sz="2200" b="1" dirty="0"/>
          </a:p>
          <a:p>
            <a:endParaRPr lang="en-US" altLang="ja-JP" sz="2200" b="1" dirty="0"/>
          </a:p>
          <a:p>
            <a:r>
              <a:rPr lang="en-US" altLang="ja-JP" b="1" u="sng" dirty="0">
                <a:latin typeface="游ゴシック 本文"/>
              </a:rPr>
              <a:t>DB</a:t>
            </a:r>
            <a:r>
              <a:rPr lang="ja-JP" altLang="en-US" b="1" u="sng" dirty="0">
                <a:latin typeface="游ゴシック 本文"/>
              </a:rPr>
              <a:t>ユーザ作成</a:t>
            </a:r>
            <a:endParaRPr lang="en-US" altLang="ja-JP" b="1" u="sng" dirty="0">
              <a:latin typeface="游ゴシック 本文"/>
            </a:endParaRPr>
          </a:p>
          <a:p>
            <a:r>
              <a:rPr lang="en-US" altLang="ja-JP" dirty="0">
                <a:latin typeface="游ゴシック 本文"/>
                <a:hlinkClick r:id="rId2"/>
              </a:rPr>
              <a:t>bug 12226</a:t>
            </a:r>
            <a:r>
              <a:rPr lang="ja-JP" altLang="en-US" dirty="0">
                <a:latin typeface="游ゴシック 本文"/>
              </a:rPr>
              <a:t> </a:t>
            </a:r>
            <a:r>
              <a:rPr lang="en-US" altLang="ja-JP" dirty="0">
                <a:latin typeface="游ゴシック 本文"/>
              </a:rPr>
              <a:t>- BL</a:t>
            </a:r>
            <a:r>
              <a:rPr lang="ja-JP" altLang="en-US" dirty="0">
                <a:latin typeface="游ゴシック 本文"/>
              </a:rPr>
              <a:t>向け最高速度サンプル</a:t>
            </a:r>
            <a:r>
              <a:rPr lang="en-US" altLang="ja-JP" dirty="0">
                <a:latin typeface="游ゴシック 本文"/>
              </a:rPr>
              <a:t>FIX</a:t>
            </a:r>
            <a:r>
              <a:rPr lang="ja-JP" altLang="en-US" dirty="0">
                <a:latin typeface="游ゴシック 本文"/>
              </a:rPr>
              <a:t>ユーザ</a:t>
            </a:r>
            <a:r>
              <a:rPr lang="en-US" altLang="ja-JP" dirty="0">
                <a:latin typeface="游ゴシック 本文"/>
              </a:rPr>
              <a:t>(FIX201607BL@onyx)</a:t>
            </a:r>
          </a:p>
          <a:p>
            <a:r>
              <a:rPr lang="en-US" altLang="ja-JP" dirty="0">
                <a:latin typeface="游ゴシック 本文"/>
                <a:hlinkClick r:id="rId3"/>
              </a:rPr>
              <a:t>bug 12282</a:t>
            </a:r>
            <a:r>
              <a:rPr lang="ja-JP" altLang="en-US" dirty="0">
                <a:latin typeface="游ゴシック 本文"/>
              </a:rPr>
              <a:t> </a:t>
            </a:r>
            <a:r>
              <a:rPr lang="en-US" altLang="ja-JP" dirty="0">
                <a:latin typeface="游ゴシック 本文"/>
              </a:rPr>
              <a:t>- </a:t>
            </a:r>
            <a:r>
              <a:rPr lang="ja-JP" altLang="en-US" dirty="0">
                <a:latin typeface="游ゴシック 本文"/>
              </a:rPr>
              <a:t>タイ用データ</a:t>
            </a:r>
            <a:r>
              <a:rPr lang="en-US" altLang="ja-JP" dirty="0">
                <a:latin typeface="游ゴシック 本文"/>
              </a:rPr>
              <a:t>(THA201705@dione)</a:t>
            </a:r>
          </a:p>
          <a:p>
            <a:r>
              <a:rPr lang="en-US" altLang="ja-JP" u="sng" dirty="0">
                <a:solidFill>
                  <a:srgbClr val="0563C1"/>
                </a:solidFill>
                <a:latin typeface="游ゴシック 本文"/>
                <a:hlinkClick r:id="rId4"/>
              </a:rPr>
              <a:t>bug 12286</a:t>
            </a:r>
            <a:r>
              <a:rPr lang="en-US" altLang="ja-JP" dirty="0">
                <a:latin typeface="游ゴシック 本文"/>
              </a:rPr>
              <a:t> - </a:t>
            </a:r>
            <a:r>
              <a:rPr lang="ja-JP" altLang="en-US" dirty="0">
                <a:latin typeface="游ゴシック 本文"/>
              </a:rPr>
              <a:t>ブルネイ用データ</a:t>
            </a:r>
            <a:r>
              <a:rPr lang="en-US" altLang="ja-JP" dirty="0">
                <a:latin typeface="游ゴシック 本文"/>
              </a:rPr>
              <a:t>(BRN201705@dione)</a:t>
            </a:r>
          </a:p>
          <a:p>
            <a:r>
              <a:rPr lang="en-US" altLang="ja-JP" u="sng" dirty="0">
                <a:solidFill>
                  <a:srgbClr val="0563C1"/>
                </a:solidFill>
                <a:latin typeface="游ゴシック 本文"/>
                <a:hlinkClick r:id="rId5"/>
              </a:rPr>
              <a:t>bug 12329</a:t>
            </a:r>
            <a:r>
              <a:rPr lang="en-US" altLang="ja-JP" dirty="0">
                <a:latin typeface="游ゴシック 本文"/>
              </a:rPr>
              <a:t> - IPA</a:t>
            </a:r>
            <a:r>
              <a:rPr lang="ja-JP" altLang="en-US" dirty="0">
                <a:latin typeface="游ゴシック 本文"/>
              </a:rPr>
              <a:t>作業用データエクスポート</a:t>
            </a:r>
            <a:endParaRPr lang="en-US" altLang="ja-JP" u="sng" dirty="0">
              <a:latin typeface="游ゴシック 本文"/>
            </a:endParaRPr>
          </a:p>
          <a:p>
            <a:endParaRPr lang="en-US" altLang="ja-JP" b="1" dirty="0">
              <a:latin typeface="游ゴシック 本文"/>
            </a:endParaRPr>
          </a:p>
          <a:p>
            <a:r>
              <a:rPr lang="ja-JP" altLang="en-US" b="1" u="sng" dirty="0">
                <a:latin typeface="游ゴシック 本文"/>
              </a:rPr>
              <a:t>スキーマ変更</a:t>
            </a:r>
            <a:endParaRPr lang="en-US" altLang="ja-JP" b="1" u="sng" dirty="0">
              <a:latin typeface="游ゴシック 本文"/>
            </a:endParaRPr>
          </a:p>
          <a:p>
            <a:r>
              <a:rPr lang="en-US" altLang="ja-JP" u="sng" dirty="0">
                <a:solidFill>
                  <a:srgbClr val="0563C1"/>
                </a:solidFill>
                <a:latin typeface="游ゴシック 本文"/>
                <a:hlinkClick r:id="rId6"/>
              </a:rPr>
              <a:t>bug 12279</a:t>
            </a:r>
            <a:r>
              <a:rPr lang="en-US" altLang="ja-JP" dirty="0">
                <a:latin typeface="游ゴシック 本文"/>
              </a:rPr>
              <a:t> - </a:t>
            </a:r>
            <a:r>
              <a:rPr lang="en-US" altLang="ja-JP" dirty="0" err="1">
                <a:latin typeface="游ゴシック 本文"/>
              </a:rPr>
              <a:t>Building_Step.HEIGHT</a:t>
            </a:r>
            <a:r>
              <a:rPr lang="ja-JP" altLang="en-US" dirty="0">
                <a:latin typeface="游ゴシック 本文"/>
              </a:rPr>
              <a:t>フィールドの型変更</a:t>
            </a:r>
            <a:r>
              <a:rPr lang="en-US" altLang="ja-JP" dirty="0">
                <a:latin typeface="游ゴシック 本文"/>
              </a:rPr>
              <a:t>(KHM201702@dione)</a:t>
            </a:r>
          </a:p>
          <a:p>
            <a:r>
              <a:rPr lang="en-US" altLang="ja-JP" u="sng" dirty="0">
                <a:solidFill>
                  <a:srgbClr val="0563C1"/>
                </a:solidFill>
                <a:latin typeface="游ゴシック 本文"/>
                <a:hlinkClick r:id="rId7"/>
              </a:rPr>
              <a:t>bug 12287</a:t>
            </a:r>
            <a:r>
              <a:rPr lang="en-US" altLang="ja-JP" dirty="0">
                <a:latin typeface="游ゴシック 本文"/>
              </a:rPr>
              <a:t> -  SQL</a:t>
            </a:r>
            <a:r>
              <a:rPr lang="ja-JP" altLang="en-US" dirty="0">
                <a:latin typeface="游ゴシック 本文"/>
              </a:rPr>
              <a:t>データ更新（</a:t>
            </a:r>
            <a:r>
              <a:rPr lang="en-US" altLang="ja-JP" dirty="0">
                <a:latin typeface="游ゴシック 本文"/>
              </a:rPr>
              <a:t>BLDCLASS_C,NAME_ID)</a:t>
            </a:r>
          </a:p>
          <a:p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9958" y="5737526"/>
            <a:ext cx="76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できること：</a:t>
            </a:r>
            <a:r>
              <a:rPr lang="en-US" altLang="ja-JP" b="1" dirty="0" err="1">
                <a:solidFill>
                  <a:schemeClr val="accent1">
                    <a:lumMod val="75000"/>
                  </a:schemeClr>
                </a:solidFill>
              </a:rPr>
              <a:t>SiNDY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-b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運用 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b="1" dirty="0"/>
              <a:t>⇒</a:t>
            </a:r>
            <a:r>
              <a:rPr lang="en-US" altLang="ja-JP" b="1" dirty="0"/>
              <a:t> </a:t>
            </a:r>
            <a:r>
              <a:rPr kumimoji="1" lang="ja-JP" altLang="en-US" b="1" dirty="0"/>
              <a:t>作ったもの：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新しい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DB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ユーザ、スキーマ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56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55901"/>
            <a:ext cx="7886700" cy="4351338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サーバー環境構築する手順が複雑であるため、ミスしがちの作業である</a:t>
            </a:r>
            <a:endParaRPr lang="en-US" altLang="ja-JP" sz="1600" dirty="0"/>
          </a:p>
          <a:p>
            <a:r>
              <a:rPr lang="ja-JP" altLang="en-US" sz="1600" dirty="0"/>
              <a:t>そのため、設定スクリプトを開発し、サーバー環境構築が簡単にミスなく行えることを目指す</a:t>
            </a:r>
            <a:endParaRPr lang="en-US" altLang="ja-JP" sz="1600" dirty="0"/>
          </a:p>
          <a:p>
            <a:r>
              <a:rPr lang="ja-JP" altLang="en-US" sz="1600" dirty="0"/>
              <a:t>現在開発したのは</a:t>
            </a:r>
            <a:r>
              <a:rPr lang="en-US" altLang="ja-JP" sz="1600" dirty="0"/>
              <a:t>Linux, </a:t>
            </a:r>
            <a:r>
              <a:rPr lang="en-US" altLang="ja-JP" sz="1600" dirty="0" err="1"/>
              <a:t>Oracle,ArcSDE</a:t>
            </a:r>
            <a:r>
              <a:rPr lang="ja-JP" altLang="en-US" sz="1600" dirty="0"/>
              <a:t>の初期設定。</a:t>
            </a:r>
            <a:r>
              <a:rPr lang="en-US" altLang="ja-JP" sz="1600" dirty="0"/>
              <a:t>iPA</a:t>
            </a:r>
            <a:r>
              <a:rPr lang="ja-JP" altLang="en-US" sz="1600" dirty="0" err="1"/>
              <a:t>での</a:t>
            </a:r>
            <a:r>
              <a:rPr lang="ja-JP" altLang="en-US" sz="1600" dirty="0"/>
              <a:t>目標はツールが</a:t>
            </a:r>
            <a:r>
              <a:rPr lang="en-US" altLang="ja-JP" sz="1600" dirty="0"/>
              <a:t>iPA</a:t>
            </a:r>
            <a:r>
              <a:rPr lang="ja-JP" altLang="en-US" sz="1600" dirty="0"/>
              <a:t>の設定に対応できるように改修する。</a:t>
            </a:r>
            <a:endParaRPr lang="en-US" altLang="ja-JP" sz="16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サーバー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環境構築設定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スクリプト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67" y="3575341"/>
            <a:ext cx="392440" cy="4615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91" y="3650715"/>
            <a:ext cx="835654" cy="3056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08" y="3671779"/>
            <a:ext cx="999956" cy="23893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98" y="4566304"/>
            <a:ext cx="633271" cy="63327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3575711" y="5186322"/>
            <a:ext cx="1574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自動初期</a:t>
            </a:r>
            <a:r>
              <a:rPr kumimoji="1" lang="ja-JP" altLang="en-US" sz="1600" dirty="0"/>
              <a:t>設定</a:t>
            </a:r>
          </a:p>
        </p:txBody>
      </p:sp>
      <p:sp>
        <p:nvSpPr>
          <p:cNvPr id="19" name="矢印: 右 18"/>
          <p:cNvSpPr/>
          <p:nvPr/>
        </p:nvSpPr>
        <p:spPr>
          <a:xfrm>
            <a:off x="3209536" y="3731251"/>
            <a:ext cx="518617" cy="124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/>
          <p:cNvSpPr/>
          <p:nvPr/>
        </p:nvSpPr>
        <p:spPr>
          <a:xfrm>
            <a:off x="2290353" y="3344091"/>
            <a:ext cx="4145280" cy="9405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44" y="4192404"/>
            <a:ext cx="439181" cy="439181"/>
          </a:xfrm>
          <a:prstGeom prst="rect">
            <a:avLst/>
          </a:prstGeom>
        </p:spPr>
      </p:pic>
      <p:sp>
        <p:nvSpPr>
          <p:cNvPr id="13" name="矢印: 右 12"/>
          <p:cNvSpPr/>
          <p:nvPr/>
        </p:nvSpPr>
        <p:spPr>
          <a:xfrm>
            <a:off x="4764116" y="3731251"/>
            <a:ext cx="518617" cy="119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6354" y="5752574"/>
            <a:ext cx="733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できること：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サーバー環境構築</a:t>
            </a:r>
            <a:r>
              <a:rPr lang="ja-JP" altLang="en-US" b="1" dirty="0"/>
              <a:t>　⇒</a:t>
            </a:r>
            <a:r>
              <a:rPr lang="en-US" altLang="ja-JP" b="1" dirty="0"/>
              <a:t> </a:t>
            </a:r>
            <a:r>
              <a:rPr lang="ja-JP" altLang="en-US" b="1" dirty="0"/>
              <a:t>　　作ったも</a:t>
            </a:r>
            <a:r>
              <a:rPr kumimoji="1" lang="ja-JP" altLang="en-US" b="1" dirty="0"/>
              <a:t>の：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設定スクリプト</a:t>
            </a:r>
          </a:p>
        </p:txBody>
      </p:sp>
    </p:spTree>
    <p:extLst>
      <p:ext uri="{BB962C8B-B14F-4D97-AF65-F5344CB8AC3E}">
        <p14:creationId xmlns:p14="http://schemas.microsoft.com/office/powerpoint/2010/main" val="40685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bg2">
                    <a:lumMod val="90000"/>
                  </a:schemeClr>
                </a:solidFill>
              </a:rPr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bg2">
                    <a:lumMod val="90000"/>
                  </a:schemeClr>
                </a:solidFill>
              </a:rPr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bg2">
                    <a:lumMod val="90000"/>
                  </a:schemeClr>
                </a:solidFill>
              </a:rPr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5"/>
            <a:ext cx="5695011" cy="1017530"/>
            <a:chOff x="297710" y="2785510"/>
            <a:chExt cx="7602187" cy="685892"/>
          </a:xfrm>
          <a:effectLst/>
        </p:grpSpPr>
        <p:sp>
          <p:nvSpPr>
            <p:cNvPr id="29" name="矢印: 五方向 28"/>
            <p:cNvSpPr/>
            <p:nvPr/>
          </p:nvSpPr>
          <p:spPr>
            <a:xfrm>
              <a:off x="6132743" y="2785510"/>
              <a:ext cx="1767154" cy="603794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91" y="2978959"/>
              <a:ext cx="2920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10" y="2785510"/>
              <a:ext cx="7032655" cy="603795"/>
              <a:chOff x="298172" y="5821299"/>
              <a:chExt cx="7032655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12" y="5821299"/>
                <a:ext cx="2058881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41" y="5821299"/>
                <a:ext cx="2071904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42" y="5821299"/>
                <a:ext cx="205561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72" y="5821300"/>
                <a:ext cx="2067962" cy="603794"/>
              </a:xfrm>
              <a:prstGeom prst="homePlat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45" y="5931305"/>
                <a:ext cx="6442882" cy="376558"/>
                <a:chOff x="887945" y="6719871"/>
                <a:chExt cx="6442882" cy="376558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45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PH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5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rPr>
                    <a:t>02</a:t>
                  </a:r>
                  <a:endParaRPr lang="en-PH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rPr>
                    <a:t>03</a:t>
                  </a:r>
                  <a:endParaRPr lang="en-PH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7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rPr>
                    <a:t>05</a:t>
                  </a:r>
                  <a:endParaRPr lang="en-PH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75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PH" dirty="0">
                <a:solidFill>
                  <a:schemeClr val="tx2">
                    <a:lumMod val="20000"/>
                    <a:lumOff val="8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051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PostGIS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カウントツール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6287" y="1529290"/>
            <a:ext cx="7762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err="1"/>
              <a:t>PostgreSQL+PostGIS</a:t>
            </a:r>
            <a:r>
              <a:rPr lang="ja-JP" altLang="en-US" sz="1600" dirty="0"/>
              <a:t>データベースから指定したフィールド単位で</a:t>
            </a:r>
            <a:r>
              <a:rPr lang="en-US" altLang="ja-JP" sz="1600" dirty="0" err="1"/>
              <a:t>MapFanDB</a:t>
            </a:r>
            <a:r>
              <a:rPr lang="en-US" altLang="ja-JP" sz="1600" dirty="0"/>
              <a:t> (EGG)</a:t>
            </a:r>
            <a:r>
              <a:rPr lang="ja-JP" altLang="en-US" sz="1600" dirty="0"/>
              <a:t>のカウント資料を自動で作成する。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指定したポリゴン単位で</a:t>
            </a:r>
            <a:r>
              <a:rPr lang="en-US" altLang="ja-JP" sz="1600" dirty="0" err="1"/>
              <a:t>MapFan</a:t>
            </a:r>
            <a:r>
              <a:rPr lang="en-US" altLang="ja-JP" sz="1600" dirty="0"/>
              <a:t> DB(EGG)</a:t>
            </a:r>
            <a:r>
              <a:rPr lang="ja-JP" altLang="en-US" sz="1600" dirty="0"/>
              <a:t>の カウント資料を作成できる。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>
                <a:solidFill>
                  <a:srgbClr val="C00000"/>
                </a:solidFill>
              </a:rPr>
              <a:t>　運用例：</a:t>
            </a:r>
            <a:r>
              <a:rPr lang="en-US" altLang="ja-JP" sz="1600" dirty="0"/>
              <a:t>MapFan</a:t>
            </a:r>
            <a:r>
              <a:rPr lang="ja-JP" altLang="en-US" sz="1600" dirty="0"/>
              <a:t> </a:t>
            </a:r>
            <a:r>
              <a:rPr lang="en-US" altLang="ja-JP" sz="1600" dirty="0"/>
              <a:t>DB (EGG)</a:t>
            </a:r>
            <a:r>
              <a:rPr lang="ja-JP" altLang="en-US" sz="1600" dirty="0"/>
              <a:t>から各</a:t>
            </a:r>
            <a:r>
              <a:rPr lang="en-US" altLang="ja-JP" sz="1600" dirty="0"/>
              <a:t>Province</a:t>
            </a:r>
            <a:r>
              <a:rPr lang="ja-JP" altLang="en-US" sz="1600" dirty="0"/>
              <a:t>上の</a:t>
            </a:r>
            <a:r>
              <a:rPr lang="en-US" altLang="ja-JP" sz="1600" dirty="0"/>
              <a:t>POI_INFO</a:t>
            </a:r>
            <a:r>
              <a:rPr lang="ja-JP" altLang="en-US" sz="1600" dirty="0"/>
              <a:t>カウントを作成できる。</a:t>
            </a:r>
            <a:endParaRPr lang="en-US" altLang="ja-JP" sz="16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07" y="3085664"/>
            <a:ext cx="2463598" cy="3339056"/>
          </a:xfrm>
          <a:prstGeom prst="rect">
            <a:avLst/>
          </a:prstGeom>
        </p:spPr>
      </p:pic>
      <p:sp>
        <p:nvSpPr>
          <p:cNvPr id="8" name="円柱 7"/>
          <p:cNvSpPr/>
          <p:nvPr/>
        </p:nvSpPr>
        <p:spPr>
          <a:xfrm>
            <a:off x="2966111" y="4308385"/>
            <a:ext cx="972198" cy="1056079"/>
          </a:xfrm>
          <a:prstGeom prst="can">
            <a:avLst>
              <a:gd name="adj" fmla="val 39943"/>
            </a:avLst>
          </a:prstGeom>
          <a:solidFill>
            <a:srgbClr val="F047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PostgresSQL+PostGIS</a:t>
            </a:r>
            <a:endParaRPr lang="en-US" sz="1400" dirty="0"/>
          </a:p>
        </p:txBody>
      </p:sp>
      <p:sp>
        <p:nvSpPr>
          <p:cNvPr id="21" name="矢印: 下カーブ 20"/>
          <p:cNvSpPr/>
          <p:nvPr/>
        </p:nvSpPr>
        <p:spPr>
          <a:xfrm rot="21112295">
            <a:off x="3299394" y="3376958"/>
            <a:ext cx="2371468" cy="968640"/>
          </a:xfrm>
          <a:prstGeom prst="curvedDownArrow">
            <a:avLst/>
          </a:prstGeom>
          <a:solidFill>
            <a:srgbClr val="19B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631" y="4218529"/>
            <a:ext cx="3466170" cy="1303560"/>
          </a:xfrm>
          <a:prstGeom prst="rect">
            <a:avLst/>
          </a:prstGeom>
        </p:spPr>
      </p:pic>
      <p:sp>
        <p:nvSpPr>
          <p:cNvPr id="30" name="矢印: 左右 29"/>
          <p:cNvSpPr/>
          <p:nvPr/>
        </p:nvSpPr>
        <p:spPr>
          <a:xfrm>
            <a:off x="2114491" y="4728174"/>
            <a:ext cx="609600" cy="195719"/>
          </a:xfrm>
          <a:prstGeom prst="leftRightArrow">
            <a:avLst/>
          </a:prstGeom>
          <a:solidFill>
            <a:srgbClr val="19BAA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30886" y="55513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カウント情報</a:t>
            </a:r>
            <a:endParaRPr 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562400" y="5371621"/>
            <a:ext cx="1848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例：</a:t>
            </a:r>
            <a:r>
              <a:rPr lang="en-US" altLang="ja-JP" sz="1400" dirty="0"/>
              <a:t>MapFan DB (EGG)</a:t>
            </a:r>
            <a:endParaRPr 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64317" y="6126504"/>
            <a:ext cx="622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できること：</a:t>
            </a:r>
            <a:r>
              <a:rPr lang="ja-JP" altLang="en-US" sz="1400" b="1" dirty="0">
                <a:solidFill>
                  <a:srgbClr val="5A78AD"/>
                </a:solidFill>
              </a:rPr>
              <a:t>カウント資料作成　</a:t>
            </a:r>
            <a:r>
              <a:rPr lang="ja-JP" altLang="en-US" sz="1400" b="1" dirty="0"/>
              <a:t>⇒　 </a:t>
            </a:r>
            <a:r>
              <a:rPr lang="en-US" altLang="ja-JP" sz="1400" b="1" dirty="0"/>
              <a:t> </a:t>
            </a:r>
            <a:r>
              <a:rPr kumimoji="1" lang="ja-JP" altLang="en-US" sz="1400" b="1" dirty="0"/>
              <a:t>作ったもの：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rgbClr val="548235"/>
                </a:solidFill>
              </a:rPr>
              <a:t>PostGIS</a:t>
            </a:r>
            <a:r>
              <a:rPr lang="ja-JP" altLang="en-US" sz="1400" b="1" dirty="0">
                <a:solidFill>
                  <a:srgbClr val="548235"/>
                </a:solidFill>
              </a:rPr>
              <a:t>カウントツール</a:t>
            </a:r>
            <a:endParaRPr kumimoji="1" lang="ja-JP" altLang="en-US" sz="1400" b="1" dirty="0">
              <a:solidFill>
                <a:srgbClr val="5482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895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91863"/>
            <a:ext cx="7886700" cy="4351338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PUKIWIKI</a:t>
            </a:r>
            <a:r>
              <a:rPr kumimoji="1" lang="ja-JP" altLang="en-US" sz="1600" dirty="0"/>
              <a:t>という資料まとめ</a:t>
            </a:r>
            <a:r>
              <a:rPr lang="ja-JP" altLang="en-US" sz="1600" dirty="0"/>
              <a:t>ウェブページにサーバー環境構築の手順、役に立つ記事や資料を集める。</a:t>
            </a:r>
            <a:endParaRPr lang="en-US" altLang="ja-JP" sz="1600" dirty="0"/>
          </a:p>
          <a:p>
            <a:r>
              <a:rPr lang="ja-JP" altLang="en-US" sz="1600" dirty="0"/>
              <a:t>技術者が知識を集約することで、作業未経験者でも作業方法を学ぶことができる。</a:t>
            </a:r>
            <a:endParaRPr lang="en-US" altLang="ja-JP" sz="1600" dirty="0"/>
          </a:p>
          <a:p>
            <a:r>
              <a:rPr lang="en-US" altLang="ja-JP" sz="1600" dirty="0"/>
              <a:t>TDC</a:t>
            </a:r>
            <a:r>
              <a:rPr lang="ja-JP" altLang="en-US" sz="1600" dirty="0"/>
              <a:t>で習ったことを</a:t>
            </a:r>
            <a:r>
              <a:rPr lang="en-US" altLang="ja-JP" sz="1600" dirty="0" err="1"/>
              <a:t>iPA</a:t>
            </a:r>
            <a:r>
              <a:rPr lang="ja-JP" altLang="en-US" sz="1600" dirty="0"/>
              <a:t>で生かすために重要な内容をまとめ、</a:t>
            </a:r>
            <a:r>
              <a:rPr lang="en-US" altLang="ja-JP" sz="1600" dirty="0" err="1"/>
              <a:t>iPA</a:t>
            </a:r>
            <a:r>
              <a:rPr lang="ja-JP" altLang="en-US" sz="1600" dirty="0"/>
              <a:t>へ持っていく</a:t>
            </a:r>
            <a:endParaRPr lang="en-US" altLang="ja-JP" sz="16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PUKIWIKI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作成・ページ追加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65" y="3823785"/>
            <a:ext cx="762000" cy="762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059396" y="4367501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err="1">
                <a:solidFill>
                  <a:schemeClr val="accent2">
                    <a:lumMod val="75000"/>
                  </a:schemeClr>
                </a:solidFill>
              </a:rPr>
              <a:t>SiNDY</a:t>
            </a:r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-b </a:t>
            </a:r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運用手順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60396" y="3577604"/>
            <a:ext cx="1742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Oracle</a:t>
            </a:r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バックアップ</a:t>
            </a:r>
            <a:endParaRPr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リカバリ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931153" y="4663487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サーバーから</a:t>
            </a:r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SDE</a:t>
            </a:r>
          </a:p>
          <a:p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プロセスの切断手順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885470" y="4053442"/>
            <a:ext cx="1891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SiNDY</a:t>
            </a:r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データ分岐手順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533887" y="3214047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</a:rPr>
              <a:t>課題</a:t>
            </a:r>
          </a:p>
        </p:txBody>
      </p:sp>
      <p:sp>
        <p:nvSpPr>
          <p:cNvPr id="18" name="矢印: 下 17"/>
          <p:cNvSpPr/>
          <p:nvPr/>
        </p:nvSpPr>
        <p:spPr>
          <a:xfrm rot="16200000">
            <a:off x="4323131" y="3807624"/>
            <a:ext cx="302687" cy="79432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/>
          <p:cNvSpPr/>
          <p:nvPr/>
        </p:nvSpPr>
        <p:spPr>
          <a:xfrm>
            <a:off x="1787685" y="3082741"/>
            <a:ext cx="2087431" cy="227772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5168" y="5761161"/>
            <a:ext cx="747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理解したこと：</a:t>
            </a:r>
            <a:r>
              <a:rPr lang="en-US" altLang="ja-JP" b="1" dirty="0" err="1">
                <a:solidFill>
                  <a:schemeClr val="accent1">
                    <a:lumMod val="75000"/>
                  </a:schemeClr>
                </a:solidFill>
              </a:rPr>
              <a:t>SiNDY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-b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運用など</a:t>
            </a:r>
            <a:r>
              <a:rPr lang="ja-JP" altLang="en-US" b="1" dirty="0"/>
              <a:t>　⇒</a:t>
            </a:r>
            <a:r>
              <a:rPr lang="en-US" altLang="ja-JP" b="1" dirty="0"/>
              <a:t> </a:t>
            </a:r>
            <a:r>
              <a:rPr lang="ja-JP" altLang="en-US" b="1" dirty="0"/>
              <a:t>　　作ったも</a:t>
            </a:r>
            <a:r>
              <a:rPr kumimoji="1" lang="ja-JP" altLang="en-US" b="1" dirty="0"/>
              <a:t>の：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</a:rPr>
              <a:t>PUKIWIKI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ページ</a:t>
            </a:r>
          </a:p>
        </p:txBody>
      </p:sp>
    </p:spTree>
    <p:extLst>
      <p:ext uri="{BB962C8B-B14F-4D97-AF65-F5344CB8AC3E}">
        <p14:creationId xmlns:p14="http://schemas.microsoft.com/office/powerpoint/2010/main" val="3804781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5"/>
            <a:ext cx="5695011" cy="1017530"/>
            <a:chOff x="297710" y="2785510"/>
            <a:chExt cx="7602187" cy="685892"/>
          </a:xfrm>
        </p:grpSpPr>
        <p:sp>
          <p:nvSpPr>
            <p:cNvPr id="29" name="矢印: 五方向 28"/>
            <p:cNvSpPr/>
            <p:nvPr/>
          </p:nvSpPr>
          <p:spPr>
            <a:xfrm>
              <a:off x="6132743" y="2785510"/>
              <a:ext cx="1767154" cy="603794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91" y="2978959"/>
              <a:ext cx="2920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10" y="2785510"/>
              <a:ext cx="7032656" cy="603795"/>
              <a:chOff x="298172" y="5821299"/>
              <a:chExt cx="7032656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12" y="5821299"/>
                <a:ext cx="2058881" cy="603794"/>
              </a:xfrm>
              <a:prstGeom prst="homePlate">
                <a:avLst/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41" y="5821299"/>
                <a:ext cx="2071904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42" y="5821299"/>
                <a:ext cx="205561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72" y="5821300"/>
                <a:ext cx="206796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43" y="5931305"/>
                <a:ext cx="6442885" cy="376558"/>
                <a:chOff x="887943" y="6719871"/>
                <a:chExt cx="6442885" cy="376558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43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PH" dirty="0"/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6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02</a:t>
                  </a:r>
                  <a:endParaRPr lang="en-PH" dirty="0"/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9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03</a:t>
                  </a:r>
                  <a:endParaRPr lang="en-PH" dirty="0"/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05</a:t>
                  </a:r>
                  <a:endParaRPr lang="en-PH" dirty="0"/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75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04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266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67" b="96000" l="6000" r="97111">
                        <a14:foregroundMark x1="16889" y1="32800" x2="19333" y2="82400"/>
                        <a14:foregroundMark x1="71556" y1="45067" x2="71556" y2="45067"/>
                        <a14:foregroundMark x1="21333" y1="82400" x2="21333" y2="82400"/>
                        <a14:foregroundMark x1="78222" y1="54933" x2="78222" y2="54933"/>
                        <a14:foregroundMark x1="14222" y1="86933" x2="24889" y2="86933"/>
                        <a14:foregroundMark x1="10889" y1="69067" x2="12889" y2="86933"/>
                        <a14:foregroundMark x1="14222" y1="62933" x2="14222" y2="62933"/>
                        <a14:foregroundMark x1="10222" y1="84800" x2="10222" y2="84800"/>
                        <a14:foregroundMark x1="10889" y1="87200" x2="10889" y2="87200"/>
                        <a14:foregroundMark x1="14667" y1="88800" x2="14667" y2="88800"/>
                        <a14:foregroundMark x1="22889" y1="89333" x2="22889" y2="89333"/>
                        <a14:foregroundMark x1="30222" y1="66933" x2="30222" y2="66933"/>
                        <a14:foregroundMark x1="24444" y1="65067" x2="24444" y2="65067"/>
                        <a14:foregroundMark x1="28889" y1="60533" x2="28889" y2="60533"/>
                        <a14:foregroundMark x1="25556" y1="65867" x2="25556" y2="65867"/>
                        <a14:foregroundMark x1="27556" y1="74933" x2="27556" y2="74933"/>
                        <a14:foregroundMark x1="30889" y1="77333" x2="30889" y2="77333"/>
                        <a14:foregroundMark x1="28222" y1="78133" x2="28222" y2="78133"/>
                        <a14:foregroundMark x1="23333" y1="76533" x2="23333" y2="76533"/>
                        <a14:foregroundMark x1="22222" y1="74933" x2="22222" y2="74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6" y="2068625"/>
            <a:ext cx="2530574" cy="2108812"/>
          </a:xfr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22" b="92444" l="10000" r="90000">
                        <a14:foregroundMark x1="27111" y1="75778" x2="27111" y2="75778"/>
                        <a14:foregroundMark x1="29778" y1="72889" x2="29778" y2="72889"/>
                        <a14:foregroundMark x1="20000" y1="86444" x2="80667" y2="86444"/>
                        <a14:foregroundMark x1="20000" y1="83778" x2="80000" y2="81778"/>
                        <a14:foregroundMark x1="23556" y1="74222" x2="82667" y2="75333"/>
                        <a14:foregroundMark x1="25778" y1="78222" x2="72000" y2="78444"/>
                        <a14:foregroundMark x1="56000" y1="92444" x2="54444" y2="7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7" y="2068625"/>
            <a:ext cx="2108812" cy="210881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" b="96000" l="4667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87" y="2068625"/>
            <a:ext cx="2108812" cy="210881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4707" y="4177437"/>
            <a:ext cx="2699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増田さんの下でどんな依頼でも対応できる人材となる</a:t>
            </a:r>
            <a:endParaRPr kumimoji="1" lang="ja-JP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94622" y="4177437"/>
            <a:ext cx="2701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間違えたところを反省し、善処する</a:t>
            </a:r>
            <a:endParaRPr kumimoji="1" lang="ja-JP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27881" y="4177437"/>
            <a:ext cx="266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作業に一つの過ちもなし、優秀な社員</a:t>
            </a:r>
            <a:r>
              <a:rPr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を</a:t>
            </a:r>
            <a:r>
              <a:rPr kumimoji="1" lang="ja-JP" altLang="en-US" sz="1600" b="1" dirty="0">
                <a:solidFill>
                  <a:schemeClr val="accent5">
                    <a:lumMod val="50000"/>
                  </a:schemeClr>
                </a:solidFill>
              </a:rPr>
              <a:t>目指す</a:t>
            </a:r>
          </a:p>
        </p:txBody>
      </p:sp>
      <p:sp>
        <p:nvSpPr>
          <p:cNvPr id="15" name="矢印: 右 14"/>
          <p:cNvSpPr/>
          <p:nvPr/>
        </p:nvSpPr>
        <p:spPr>
          <a:xfrm flipV="1">
            <a:off x="3211989" y="2873670"/>
            <a:ext cx="607431" cy="498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 flipV="1">
            <a:off x="5472734" y="2867606"/>
            <a:ext cx="607431" cy="498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将来の目標 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7815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ローチャート: 処理 7"/>
          <p:cNvSpPr/>
          <p:nvPr/>
        </p:nvSpPr>
        <p:spPr>
          <a:xfrm>
            <a:off x="1932662" y="1713679"/>
            <a:ext cx="6381621" cy="14612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</a:rPr>
              <a:t>　ジュニアリーダー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半年間で学んだことをタイの後輩に教えて</a:t>
            </a:r>
            <a:r>
              <a:rPr lang="en-US" altLang="ja-JP" dirty="0">
                <a:solidFill>
                  <a:schemeClr val="tx1"/>
                </a:solidFill>
              </a:rPr>
              <a:t>TDC</a:t>
            </a:r>
            <a:r>
              <a:rPr lang="ja-JP" altLang="en-US" dirty="0">
                <a:solidFill>
                  <a:schemeClr val="tx1"/>
                </a:solidFill>
              </a:rPr>
              <a:t>の技術部のようなチームを作りたい。</a:t>
            </a:r>
          </a:p>
        </p:txBody>
      </p:sp>
      <p:sp>
        <p:nvSpPr>
          <p:cNvPr id="6" name="フローチャート: 処理 5"/>
          <p:cNvSpPr/>
          <p:nvPr/>
        </p:nvSpPr>
        <p:spPr>
          <a:xfrm>
            <a:off x="1932662" y="4767006"/>
            <a:ext cx="6381621" cy="14612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</a:rPr>
              <a:t>　アイディアの発想</a:t>
            </a: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システムについて勉強して経験を積んで、システム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改善のアイディアが発想できるようになりたい。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1909762" y="3243461"/>
            <a:ext cx="6404522" cy="14612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</a:rPr>
              <a:t>　</a:t>
            </a:r>
            <a:r>
              <a:rPr lang="en-US" altLang="ja-JP" sz="2000" b="1" dirty="0">
                <a:solidFill>
                  <a:schemeClr val="tx1"/>
                </a:solidFill>
              </a:rPr>
              <a:t>iPA</a:t>
            </a:r>
            <a:r>
              <a:rPr lang="ja-JP" altLang="en-US" sz="2000" b="1" dirty="0">
                <a:solidFill>
                  <a:schemeClr val="tx1"/>
                </a:solidFill>
              </a:rPr>
              <a:t>の依頼の対応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lvl="1"/>
            <a:r>
              <a:rPr lang="en-US" altLang="ja-JP" dirty="0" err="1">
                <a:solidFill>
                  <a:schemeClr val="tx1"/>
                </a:solidFill>
              </a:rPr>
              <a:t>iPA</a:t>
            </a:r>
            <a:r>
              <a:rPr lang="ja-JP" altLang="en-US" dirty="0">
                <a:solidFill>
                  <a:schemeClr val="tx1"/>
                </a:solidFill>
              </a:rPr>
              <a:t>でまだできてない（リリース、開発など）を対応して、新しいプロジェクトも対応する。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314283" y="3237224"/>
            <a:ext cx="359934" cy="1461255"/>
          </a:xfrm>
          <a:prstGeom prst="rect">
            <a:avLst/>
          </a:prstGeom>
          <a:solidFill>
            <a:srgbClr val="7E8C8D"/>
          </a:solidFill>
          <a:ln>
            <a:solidFill>
              <a:srgbClr val="7E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8314283" y="4760769"/>
            <a:ext cx="359934" cy="1461255"/>
          </a:xfrm>
          <a:prstGeom prst="rect">
            <a:avLst/>
          </a:prstGeom>
          <a:solidFill>
            <a:srgbClr val="F0473B"/>
          </a:solidFill>
          <a:ln>
            <a:solidFill>
              <a:srgbClr val="F0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8314283" y="1713678"/>
            <a:ext cx="359934" cy="1461255"/>
          </a:xfrm>
          <a:prstGeom prst="rect">
            <a:avLst/>
          </a:prstGeom>
          <a:solidFill>
            <a:srgbClr val="19BAA0"/>
          </a:solidFill>
          <a:ln>
            <a:solidFill>
              <a:srgbClr val="19B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455269" y="3229684"/>
            <a:ext cx="1454492" cy="1461255"/>
            <a:chOff x="455269" y="3229684"/>
            <a:chExt cx="1454492" cy="1461255"/>
          </a:xfrm>
        </p:grpSpPr>
        <p:sp>
          <p:nvSpPr>
            <p:cNvPr id="22" name="正方形/長方形 21"/>
            <p:cNvSpPr/>
            <p:nvPr/>
          </p:nvSpPr>
          <p:spPr>
            <a:xfrm>
              <a:off x="455269" y="3229684"/>
              <a:ext cx="1454492" cy="1461255"/>
            </a:xfrm>
            <a:prstGeom prst="rect">
              <a:avLst/>
            </a:prstGeom>
            <a:solidFill>
              <a:srgbClr val="7E8C8D"/>
            </a:solidFill>
            <a:ln>
              <a:solidFill>
                <a:srgbClr val="7E8C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74" y="3364027"/>
              <a:ext cx="1077879" cy="1077879"/>
            </a:xfrm>
            <a:prstGeom prst="rect">
              <a:avLst/>
            </a:prstGeom>
          </p:spPr>
        </p:pic>
      </p:grpSp>
      <p:grpSp>
        <p:nvGrpSpPr>
          <p:cNvPr id="2" name="グループ化 1"/>
          <p:cNvGrpSpPr/>
          <p:nvPr/>
        </p:nvGrpSpPr>
        <p:grpSpPr>
          <a:xfrm>
            <a:off x="461394" y="4758729"/>
            <a:ext cx="1454492" cy="1461255"/>
            <a:chOff x="461394" y="4758729"/>
            <a:chExt cx="1454492" cy="1461255"/>
          </a:xfrm>
        </p:grpSpPr>
        <p:sp>
          <p:nvSpPr>
            <p:cNvPr id="32" name="正方形/長方形 31"/>
            <p:cNvSpPr/>
            <p:nvPr/>
          </p:nvSpPr>
          <p:spPr>
            <a:xfrm>
              <a:off x="461394" y="4758729"/>
              <a:ext cx="1454492" cy="1461255"/>
            </a:xfrm>
            <a:prstGeom prst="rect">
              <a:avLst/>
            </a:prstGeom>
            <a:solidFill>
              <a:srgbClr val="F0473B"/>
            </a:solidFill>
            <a:ln>
              <a:solidFill>
                <a:srgbClr val="F0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82" y="4926744"/>
              <a:ext cx="1158113" cy="1158113"/>
            </a:xfrm>
            <a:prstGeom prst="rect">
              <a:avLst/>
            </a:prstGeom>
          </p:spPr>
        </p:pic>
      </p:grpSp>
      <p:grpSp>
        <p:nvGrpSpPr>
          <p:cNvPr id="10" name="グループ化 9"/>
          <p:cNvGrpSpPr/>
          <p:nvPr/>
        </p:nvGrpSpPr>
        <p:grpSpPr>
          <a:xfrm>
            <a:off x="461394" y="1699164"/>
            <a:ext cx="1454492" cy="1461255"/>
            <a:chOff x="461394" y="1699164"/>
            <a:chExt cx="1454492" cy="1461255"/>
          </a:xfrm>
        </p:grpSpPr>
        <p:sp>
          <p:nvSpPr>
            <p:cNvPr id="16" name="正方形/長方形 15"/>
            <p:cNvSpPr/>
            <p:nvPr/>
          </p:nvSpPr>
          <p:spPr>
            <a:xfrm>
              <a:off x="461394" y="1699164"/>
              <a:ext cx="1454492" cy="1461255"/>
            </a:xfrm>
            <a:prstGeom prst="rect">
              <a:avLst/>
            </a:prstGeom>
            <a:solidFill>
              <a:srgbClr val="19BAA0"/>
            </a:solidFill>
            <a:ln>
              <a:solidFill>
                <a:srgbClr val="19BA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307" y="1866592"/>
              <a:ext cx="1155426" cy="1155426"/>
            </a:xfrm>
            <a:prstGeom prst="rect">
              <a:avLst/>
            </a:prstGeom>
          </p:spPr>
        </p:pic>
      </p:grpSp>
      <p:sp>
        <p:nvSpPr>
          <p:cNvPr id="18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将来の目標 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WARM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6416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5"/>
            <a:ext cx="5695011" cy="1017530"/>
            <a:chOff x="297710" y="2785510"/>
            <a:chExt cx="7602187" cy="685892"/>
          </a:xfrm>
        </p:grpSpPr>
        <p:sp>
          <p:nvSpPr>
            <p:cNvPr id="29" name="矢印: 五方向 28"/>
            <p:cNvSpPr/>
            <p:nvPr/>
          </p:nvSpPr>
          <p:spPr>
            <a:xfrm>
              <a:off x="6132743" y="2785510"/>
              <a:ext cx="1767154" cy="603794"/>
            </a:xfrm>
            <a:prstGeom prst="homePlate">
              <a:avLst/>
            </a:prstGeom>
            <a:solidFill>
              <a:srgbClr val="7030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91" y="2978959"/>
              <a:ext cx="2920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10" y="2785510"/>
              <a:ext cx="7032656" cy="603795"/>
              <a:chOff x="298172" y="5821299"/>
              <a:chExt cx="7032656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12" y="5821299"/>
                <a:ext cx="2058881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41" y="5821299"/>
                <a:ext cx="2071904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42" y="5821299"/>
                <a:ext cx="205561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72" y="5821300"/>
                <a:ext cx="206796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43" y="5931305"/>
                <a:ext cx="6442885" cy="376558"/>
                <a:chOff x="887943" y="6719871"/>
                <a:chExt cx="6442885" cy="376558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43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PH" dirty="0"/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6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02</a:t>
                  </a:r>
                  <a:endParaRPr lang="en-PH" dirty="0"/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9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03</a:t>
                  </a:r>
                  <a:endParaRPr lang="en-PH" dirty="0"/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05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75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ja-JP"/>
              </a:defPPr>
              <a:lvl1pPr algn="ctr">
                <a:defRPr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defRPr>
              </a:lvl1pPr>
            </a:lstStyle>
            <a:p>
              <a:r>
                <a:rPr lang="en-US" dirty="0"/>
                <a:t>04</a:t>
              </a:r>
              <a:endParaRPr lang="en-PH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645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涙形 4"/>
          <p:cNvSpPr/>
          <p:nvPr/>
        </p:nvSpPr>
        <p:spPr>
          <a:xfrm rot="8100000">
            <a:off x="591716" y="1407682"/>
            <a:ext cx="1045418" cy="1045418"/>
          </a:xfrm>
          <a:prstGeom prst="teardrop">
            <a:avLst>
              <a:gd name="adj" fmla="val 92593"/>
            </a:avLst>
          </a:prstGeom>
          <a:solidFill>
            <a:srgbClr val="F0473B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5799" y="15148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涙形 6"/>
          <p:cNvSpPr/>
          <p:nvPr/>
        </p:nvSpPr>
        <p:spPr>
          <a:xfrm rot="8100000">
            <a:off x="591718" y="2886126"/>
            <a:ext cx="1045418" cy="1045418"/>
          </a:xfrm>
          <a:prstGeom prst="teardrop">
            <a:avLst>
              <a:gd name="adj" fmla="val 92593"/>
            </a:avLst>
          </a:prstGeom>
          <a:solidFill>
            <a:srgbClr val="19BA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5801" y="299333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涙形 8"/>
          <p:cNvSpPr/>
          <p:nvPr/>
        </p:nvSpPr>
        <p:spPr>
          <a:xfrm rot="8100000">
            <a:off x="591714" y="4364567"/>
            <a:ext cx="1045418" cy="1045418"/>
          </a:xfrm>
          <a:prstGeom prst="teardrop">
            <a:avLst>
              <a:gd name="adj" fmla="val 92593"/>
            </a:avLst>
          </a:prstGeom>
          <a:solidFill>
            <a:srgbClr val="7E8C8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5797" y="447177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大かっこ 16"/>
          <p:cNvSpPr/>
          <p:nvPr/>
        </p:nvSpPr>
        <p:spPr>
          <a:xfrm>
            <a:off x="2344243" y="4471780"/>
            <a:ext cx="5352353" cy="1605170"/>
          </a:xfrm>
          <a:prstGeom prst="bracketPair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dirty="0"/>
              <a:t>　“先輩方が優しい”</a:t>
            </a:r>
            <a:endParaRPr lang="en-US" altLang="ja-JP" dirty="0"/>
          </a:p>
          <a:p>
            <a:r>
              <a:rPr lang="ja-JP" altLang="en-US" dirty="0"/>
              <a:t>　仕事の問題があったら皆さんが手伝ってくれて、研修中に面白くて優しい人にたくさん会いました</a:t>
            </a:r>
            <a:endParaRPr lang="en-US" altLang="ja-JP" dirty="0"/>
          </a:p>
          <a:p>
            <a:r>
              <a:rPr lang="ja-JP" altLang="en-US" dirty="0"/>
              <a:t>　</a:t>
            </a:r>
            <a:endParaRPr lang="en-US" dirty="0"/>
          </a:p>
        </p:txBody>
      </p:sp>
      <p:sp>
        <p:nvSpPr>
          <p:cNvPr id="19" name="大かっこ 18"/>
          <p:cNvSpPr/>
          <p:nvPr/>
        </p:nvSpPr>
        <p:spPr>
          <a:xfrm>
            <a:off x="2362596" y="1485557"/>
            <a:ext cx="5334000" cy="1154719"/>
          </a:xfrm>
          <a:prstGeom prst="bracketPair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sz="2000" dirty="0"/>
              <a:t>　“仕事量が丁度いい”</a:t>
            </a:r>
            <a:endParaRPr lang="en-US" altLang="ja-JP" sz="2000" dirty="0"/>
          </a:p>
          <a:p>
            <a:r>
              <a:rPr lang="ja-JP" altLang="en-US" dirty="0"/>
              <a:t>　自習時間が十分あって残業があまり要らない</a:t>
            </a:r>
            <a:endParaRPr lang="en-US" dirty="0"/>
          </a:p>
        </p:txBody>
      </p:sp>
      <p:sp>
        <p:nvSpPr>
          <p:cNvPr id="18" name="大かっこ 17"/>
          <p:cNvSpPr/>
          <p:nvPr/>
        </p:nvSpPr>
        <p:spPr>
          <a:xfrm>
            <a:off x="2362596" y="2993334"/>
            <a:ext cx="5334000" cy="1154719"/>
          </a:xfrm>
          <a:prstGeom prst="bracketPair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dirty="0"/>
              <a:t>　</a:t>
            </a:r>
            <a:r>
              <a:rPr lang="ja-JP" altLang="en-US" sz="2000" dirty="0"/>
              <a:t>“毎週の報告会が良い”</a:t>
            </a:r>
            <a:endParaRPr lang="en-US" altLang="ja-JP" sz="2000" dirty="0"/>
          </a:p>
          <a:p>
            <a:r>
              <a:rPr lang="ja-JP" altLang="en-US" dirty="0"/>
              <a:t>　何か困まることがあっても相談できる</a:t>
            </a:r>
            <a:endParaRPr lang="en-US" dirty="0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所感（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WARM)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17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所感 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1612460" y="1045226"/>
            <a:ext cx="6357081" cy="1746468"/>
            <a:chOff x="1612460" y="1045226"/>
            <a:chExt cx="6357081" cy="174646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612460" y="1045226"/>
              <a:ext cx="6357081" cy="1746468"/>
              <a:chOff x="1996001" y="3217149"/>
              <a:chExt cx="6357081" cy="1746468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6001" y="3217149"/>
                <a:ext cx="1663511" cy="1746468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</p:spPr>
          </p:pic>
          <p:sp>
            <p:nvSpPr>
              <p:cNvPr id="14" name="テキスト ボックス 13"/>
              <p:cNvSpPr txBox="1"/>
              <p:nvPr/>
            </p:nvSpPr>
            <p:spPr>
              <a:xfrm>
                <a:off x="4253436" y="3724412"/>
                <a:ext cx="4099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日本語</a:t>
                </a:r>
                <a:endParaRPr lang="en-US" altLang="ja-JP" sz="2400" b="1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　　　もっと自然に話せる　</a:t>
                </a:r>
                <a:endParaRPr lang="en-US" altLang="ja-JP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ja-JP" alt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　　　ようになる</a:t>
                </a:r>
              </a:p>
            </p:txBody>
          </p:sp>
        </p:grpSp>
        <p:sp>
          <p:nvSpPr>
            <p:cNvPr id="2" name="矢印: 右 1"/>
            <p:cNvSpPr/>
            <p:nvPr/>
          </p:nvSpPr>
          <p:spPr>
            <a:xfrm>
              <a:off x="4018327" y="2063692"/>
              <a:ext cx="545284" cy="176169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1612460" y="2972564"/>
            <a:ext cx="6222857" cy="1491842"/>
            <a:chOff x="1612460" y="2972564"/>
            <a:chExt cx="6222857" cy="1491842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612460" y="2972564"/>
              <a:ext cx="6222857" cy="1491842"/>
              <a:chOff x="1961267" y="4767601"/>
              <a:chExt cx="6222857" cy="1491842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1267" y="4767601"/>
                <a:ext cx="1663510" cy="1491842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4218702" y="4913357"/>
                <a:ext cx="39654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報連相、企業文化</a:t>
                </a:r>
                <a:endParaRPr lang="en-US" altLang="ja-JP" sz="2400" b="1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　　　部署の習慣や重要な</a:t>
                </a:r>
                <a:endParaRPr lang="en-US" altLang="ja-JP" sz="2400" b="1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　　　マナーを見習う</a:t>
                </a:r>
                <a:endParaRPr lang="ja-JP" altLang="en-US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" name="矢印: 右 14"/>
            <p:cNvSpPr/>
            <p:nvPr/>
          </p:nvSpPr>
          <p:spPr>
            <a:xfrm>
              <a:off x="4018327" y="3630399"/>
              <a:ext cx="545284" cy="176169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1494139" y="4645277"/>
            <a:ext cx="5945740" cy="1425115"/>
            <a:chOff x="1494139" y="4645277"/>
            <a:chExt cx="5945740" cy="1425115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1494139" y="4645277"/>
              <a:ext cx="5945740" cy="1425115"/>
              <a:chOff x="1517580" y="1211128"/>
              <a:chExt cx="5945740" cy="1425115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>
                <a:off x="3893336" y="1323520"/>
                <a:ext cx="35699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優しい先輩たち</a:t>
                </a:r>
                <a:endParaRPr lang="en-US" altLang="ja-JP" sz="2400" b="1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　　　仕事指導、ご鞭撻</a:t>
                </a:r>
                <a:endParaRPr lang="en-US" altLang="ja-JP" sz="2400" b="1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　　　生活上の手伝い</a:t>
                </a:r>
                <a:endParaRPr lang="ja-JP" altLang="en-US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2" name="図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7580" y="1211128"/>
                <a:ext cx="1900153" cy="1425115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</p:spPr>
          </p:pic>
        </p:grpSp>
        <p:sp>
          <p:nvSpPr>
            <p:cNvPr id="16" name="矢印: 右 15"/>
            <p:cNvSpPr/>
            <p:nvPr/>
          </p:nvSpPr>
          <p:spPr>
            <a:xfrm>
              <a:off x="4018327" y="5269748"/>
              <a:ext cx="545284" cy="176169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742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20758" r="7030" b="39621"/>
          <a:stretch/>
        </p:blipFill>
        <p:spPr>
          <a:xfrm>
            <a:off x="0" y="1133078"/>
            <a:ext cx="9144000" cy="4150052"/>
          </a:xfrm>
          <a:prstGeom prst="rect">
            <a:avLst/>
          </a:prstGeom>
          <a:ln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0" y="5080000"/>
            <a:ext cx="9144000" cy="212115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0420" y="1087596"/>
            <a:ext cx="75031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n-ea"/>
                <a:cs typeface="Times New Roman" panose="02020603050405020304" pitchFamily="18" charset="0"/>
              </a:rPr>
              <a:t>6</a:t>
            </a:r>
            <a:r>
              <a:rPr lang="ja-JP" altLang="en-US" sz="3200" b="1" dirty="0">
                <a:latin typeface="+mn-ea"/>
                <a:cs typeface="Times New Roman" panose="02020603050405020304" pitchFamily="18" charset="0"/>
              </a:rPr>
              <a:t>ヶ月間、</a:t>
            </a:r>
            <a:endParaRPr lang="en-US" altLang="ja-JP" sz="32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ja-JP" altLang="en-US" sz="3200" b="1" dirty="0">
                <a:latin typeface="+mn-ea"/>
                <a:cs typeface="Times New Roman" panose="02020603050405020304" pitchFamily="18" charset="0"/>
              </a:rPr>
              <a:t>いろいろとありがとうございました</a:t>
            </a:r>
            <a:r>
              <a:rPr lang="en-US" altLang="ja-JP" sz="3200" b="1" dirty="0">
                <a:latin typeface="+mn-ea"/>
                <a:cs typeface="Times New Roman" panose="02020603050405020304" pitchFamily="18" charset="0"/>
              </a:rPr>
              <a:t>!</a:t>
            </a:r>
            <a:endParaRPr lang="en-US" sz="3200" b="1" dirty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97919" y="6150114"/>
            <a:ext cx="3203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6985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35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6471" y1="55376" x2="56706" y2="61290"/>
                        <a14:foregroundMark x1="54824" y1="75538" x2="55765" y2="89516"/>
                        <a14:foregroundMark x1="82353" y1="77688" x2="82824" y2="93280"/>
                        <a14:foregroundMark x1="84706" y1="55914" x2="84000" y2="63172"/>
                        <a14:foregroundMark x1="22118" y1="20161" x2="22118" y2="22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38" y="3188537"/>
            <a:ext cx="1906617" cy="166885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0" r="68546" b="39689"/>
          <a:stretch/>
        </p:blipFill>
        <p:spPr>
          <a:xfrm>
            <a:off x="897621" y="2181826"/>
            <a:ext cx="1224793" cy="30552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3" t="22364" r="14229" b="41964"/>
          <a:stretch/>
        </p:blipFill>
        <p:spPr>
          <a:xfrm>
            <a:off x="6174297" y="2919811"/>
            <a:ext cx="1593908" cy="220630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299212" y="5672250"/>
            <a:ext cx="6343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4A4A4A"/>
                </a:solidFill>
              </a:rPr>
              <a:t>今回の発表会は</a:t>
            </a:r>
            <a:r>
              <a:rPr lang="en-US" altLang="ja-JP" sz="2400" b="1" dirty="0">
                <a:solidFill>
                  <a:srgbClr val="4A4A4A"/>
                </a:solidFill>
              </a:rPr>
              <a:t>1</a:t>
            </a:r>
            <a:r>
              <a:rPr lang="ja-JP" altLang="en-US" sz="2400" b="1" dirty="0">
                <a:solidFill>
                  <a:srgbClr val="4A4A4A"/>
                </a:solidFill>
              </a:rPr>
              <a:t>～</a:t>
            </a:r>
            <a:r>
              <a:rPr lang="en-US" altLang="ja-JP" sz="2400" b="1" dirty="0">
                <a:solidFill>
                  <a:srgbClr val="4A4A4A"/>
                </a:solidFill>
              </a:rPr>
              <a:t>6</a:t>
            </a:r>
            <a:r>
              <a:rPr lang="ja-JP" altLang="en-US" sz="2400" b="1" dirty="0">
                <a:solidFill>
                  <a:srgbClr val="4A4A4A"/>
                </a:solidFill>
              </a:rPr>
              <a:t>月の</a:t>
            </a:r>
            <a:r>
              <a:rPr lang="ja-JP" altLang="en-US" sz="2400" b="1" dirty="0">
                <a:solidFill>
                  <a:srgbClr val="FF0000"/>
                </a:solidFill>
              </a:rPr>
              <a:t>研修結果</a:t>
            </a:r>
            <a:r>
              <a:rPr lang="ja-JP" altLang="en-US" sz="2400" b="1" dirty="0">
                <a:solidFill>
                  <a:srgbClr val="4A4A4A"/>
                </a:solidFill>
              </a:rPr>
              <a:t>を報告する</a:t>
            </a:r>
            <a:endParaRPr lang="en-US" altLang="ja-JP" sz="2400" b="1" dirty="0">
              <a:solidFill>
                <a:srgbClr val="4A4A4A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33935" y="1412385"/>
            <a:ext cx="72206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200" b="1" dirty="0">
                <a:solidFill>
                  <a:srgbClr val="4A4A4A"/>
                </a:solidFill>
              </a:rPr>
              <a:t>TDC</a:t>
            </a:r>
            <a:r>
              <a:rPr lang="ja-JP" altLang="en-US" sz="2200" b="1" dirty="0" err="1">
                <a:solidFill>
                  <a:srgbClr val="4A4A4A"/>
                </a:solidFill>
              </a:rPr>
              <a:t>での</a:t>
            </a:r>
            <a:r>
              <a:rPr lang="ja-JP" altLang="en-US" sz="2200" b="1" dirty="0">
                <a:solidFill>
                  <a:srgbClr val="FF0000"/>
                </a:solidFill>
              </a:rPr>
              <a:t>研修の目的</a:t>
            </a:r>
            <a:r>
              <a:rPr lang="ja-JP" altLang="en-US" sz="2200" b="1" dirty="0">
                <a:solidFill>
                  <a:srgbClr val="4A4A4A"/>
                </a:solidFill>
              </a:rPr>
              <a:t>は</a:t>
            </a:r>
            <a:r>
              <a:rPr lang="en-US" altLang="ja-JP" sz="2200" b="1" dirty="0" err="1">
                <a:solidFill>
                  <a:srgbClr val="4A4A4A"/>
                </a:solidFill>
              </a:rPr>
              <a:t>SiNDY</a:t>
            </a:r>
            <a:r>
              <a:rPr lang="en-US" altLang="ja-JP" sz="2200" b="1" dirty="0">
                <a:solidFill>
                  <a:srgbClr val="4A4A4A"/>
                </a:solidFill>
              </a:rPr>
              <a:t>-b</a:t>
            </a:r>
            <a:r>
              <a:rPr lang="ja-JP" altLang="en-US" sz="2200" b="1" dirty="0">
                <a:solidFill>
                  <a:srgbClr val="4A4A4A"/>
                </a:solidFill>
              </a:rPr>
              <a:t>系、システム管理、開発、</a:t>
            </a:r>
            <a:endParaRPr lang="en-US" altLang="ja-JP" sz="2200" b="1" dirty="0">
              <a:solidFill>
                <a:srgbClr val="4A4A4A"/>
              </a:solidFill>
            </a:endParaRPr>
          </a:p>
          <a:p>
            <a:pPr algn="ctr"/>
            <a:r>
              <a:rPr lang="ja-JP" altLang="en-US" sz="2200" b="1" dirty="0">
                <a:solidFill>
                  <a:srgbClr val="4A4A4A"/>
                </a:solidFill>
              </a:rPr>
              <a:t>リリース</a:t>
            </a:r>
            <a:r>
              <a:rPr lang="ja-JP" altLang="en-US" sz="2200" b="1" dirty="0">
                <a:solidFill>
                  <a:srgbClr val="FF0000"/>
                </a:solidFill>
              </a:rPr>
              <a:t>作業のスキルを取得し</a:t>
            </a:r>
            <a:r>
              <a:rPr lang="ja-JP" altLang="en-US" sz="2200" b="1" dirty="0">
                <a:solidFill>
                  <a:srgbClr val="4A4A4A"/>
                </a:solidFill>
              </a:rPr>
              <a:t>、</a:t>
            </a:r>
            <a:r>
              <a:rPr lang="en-US" altLang="ja-JP" sz="2200" b="1" dirty="0">
                <a:solidFill>
                  <a:srgbClr val="4A4A4A"/>
                </a:solidFill>
              </a:rPr>
              <a:t>iPA</a:t>
            </a:r>
            <a:r>
              <a:rPr lang="ja-JP" altLang="en-US" sz="2200" b="1" dirty="0">
                <a:solidFill>
                  <a:srgbClr val="4A4A4A"/>
                </a:solidFill>
              </a:rPr>
              <a:t>へ帰還する</a:t>
            </a:r>
            <a:endParaRPr lang="ja-JP" altLang="en-US" sz="2200" b="1" dirty="0"/>
          </a:p>
        </p:txBody>
      </p:sp>
      <p:sp>
        <p:nvSpPr>
          <p:cNvPr id="10" name="矢印: 右 9"/>
          <p:cNvSpPr/>
          <p:nvPr/>
        </p:nvSpPr>
        <p:spPr>
          <a:xfrm>
            <a:off x="4267679" y="3763733"/>
            <a:ext cx="1963024" cy="544455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166012" y="5069096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4A4A4A"/>
                </a:solidFill>
              </a:rPr>
              <a:t>TDC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686686" y="5074496"/>
            <a:ext cx="569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4A4A4A"/>
                </a:solidFill>
              </a:rPr>
              <a:t>iPA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449680" y="4854530"/>
            <a:ext cx="2211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4A4A4A"/>
                </a:solidFill>
              </a:rPr>
              <a:t>作業を行えるため</a:t>
            </a:r>
            <a:endParaRPr lang="en-US" altLang="ja-JP" sz="1600" dirty="0">
              <a:solidFill>
                <a:srgbClr val="4A4A4A"/>
              </a:solidFill>
            </a:endParaRPr>
          </a:p>
          <a:p>
            <a:pPr algn="ctr"/>
            <a:r>
              <a:rPr lang="ja-JP" altLang="en-US" sz="1600" dirty="0">
                <a:solidFill>
                  <a:srgbClr val="4A4A4A"/>
                </a:solidFill>
              </a:rPr>
              <a:t>の</a:t>
            </a:r>
            <a:r>
              <a:rPr lang="ja-JP" altLang="ja-JP" sz="1600" dirty="0">
                <a:solidFill>
                  <a:srgbClr val="4A4A4A"/>
                </a:solidFill>
              </a:rPr>
              <a:t>スキルを習得</a:t>
            </a:r>
            <a:endParaRPr lang="ja-JP" altLang="en-US" sz="1600" dirty="0">
              <a:solidFill>
                <a:srgbClr val="4A4A4A"/>
              </a:solidFill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目的</a:t>
            </a:r>
          </a:p>
        </p:txBody>
      </p:sp>
    </p:spTree>
    <p:extLst>
      <p:ext uri="{BB962C8B-B14F-4D97-AF65-F5344CB8AC3E}">
        <p14:creationId xmlns:p14="http://schemas.microsoft.com/office/powerpoint/2010/main" val="127671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l"/>
            <a:r>
              <a:rPr lang="ja-JP" altLang="en-US" dirty="0"/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5"/>
            <a:ext cx="5695011" cy="1017530"/>
            <a:chOff x="297710" y="2785510"/>
            <a:chExt cx="7602187" cy="685892"/>
          </a:xfrm>
        </p:grpSpPr>
        <p:sp>
          <p:nvSpPr>
            <p:cNvPr id="29" name="矢印: 五方向 28"/>
            <p:cNvSpPr/>
            <p:nvPr/>
          </p:nvSpPr>
          <p:spPr>
            <a:xfrm>
              <a:off x="6132743" y="2785510"/>
              <a:ext cx="1767154" cy="603794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91" y="2978959"/>
              <a:ext cx="2920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10" y="2785510"/>
              <a:ext cx="7032656" cy="603795"/>
              <a:chOff x="298172" y="5821299"/>
              <a:chExt cx="7032656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12" y="5821299"/>
                <a:ext cx="2058881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41" y="5821299"/>
                <a:ext cx="2071904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42" y="5821299"/>
                <a:ext cx="2055612" cy="603794"/>
              </a:xfrm>
              <a:prstGeom prst="homePlate">
                <a:avLst/>
              </a:prstGeom>
              <a:solidFill>
                <a:srgbClr val="70AD4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72" y="5821300"/>
                <a:ext cx="206796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43" y="5931305"/>
                <a:ext cx="6442885" cy="376558"/>
                <a:chOff x="887943" y="6719871"/>
                <a:chExt cx="6442885" cy="376558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43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PH" dirty="0"/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6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02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9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rPr>
                    <a:t>03</a:t>
                  </a:r>
                  <a:endParaRPr lang="en-PH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rPr>
                    <a:t>05</a:t>
                  </a:r>
                  <a:endParaRPr lang="en-PH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75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PH" dirty="0">
                <a:solidFill>
                  <a:schemeClr val="tx2">
                    <a:lumMod val="20000"/>
                    <a:lumOff val="8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64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角丸四角形 31"/>
          <p:cNvSpPr/>
          <p:nvPr/>
        </p:nvSpPr>
        <p:spPr>
          <a:xfrm>
            <a:off x="3230956" y="3037766"/>
            <a:ext cx="2410306" cy="1770538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 dirty="0">
                <a:solidFill>
                  <a:srgbClr val="002060"/>
                </a:solidFill>
                <a:latin typeface="Calibri"/>
                <a:ea typeface="ＭＳ Ｐゴシック"/>
              </a:rPr>
              <a:t>リリース作業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ＭＳ Ｐゴシック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12935" y="1173953"/>
            <a:ext cx="7447815" cy="1770538"/>
            <a:chOff x="808741" y="1140397"/>
            <a:chExt cx="7447815" cy="1770538"/>
          </a:xfrm>
        </p:grpSpPr>
        <p:sp>
          <p:nvSpPr>
            <p:cNvPr id="6" name="角丸四角形 31"/>
            <p:cNvSpPr/>
            <p:nvPr/>
          </p:nvSpPr>
          <p:spPr>
            <a:xfrm>
              <a:off x="808741" y="1140397"/>
              <a:ext cx="7447815" cy="177053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ＭＳ Ｐゴシック"/>
                </a:rPr>
                <a:t>SiNDY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ＭＳ Ｐゴシック"/>
                </a:rPr>
                <a:t>-b</a:t>
              </a: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/>
                <a:ea typeface="ＭＳ Ｐゴシック"/>
              </a:endParaRPr>
            </a:p>
          </p:txBody>
        </p:sp>
        <p:sp>
          <p:nvSpPr>
            <p:cNvPr id="7" name="テキスト ボックス 66"/>
            <p:cNvSpPr txBox="1"/>
            <p:nvPr/>
          </p:nvSpPr>
          <p:spPr>
            <a:xfrm>
              <a:off x="1010006" y="2332445"/>
              <a:ext cx="1646224" cy="55399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SiNDY</a:t>
              </a:r>
            </a:p>
            <a:p>
              <a:pPr algn="ctr"/>
              <a:r>
                <a:rPr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サーバー環境構築</a:t>
              </a:r>
              <a:endParaRPr lang="en-US" altLang="ja-JP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algn="ctr"/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(2~3</a:t>
              </a:r>
              <a:r>
                <a:rPr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週間程度</a:t>
              </a:r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)</a:t>
              </a:r>
              <a:endParaRPr kumimoji="1" lang="ja-JP" altLang="en-US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pic>
          <p:nvPicPr>
            <p:cNvPr id="8" name="Picture 2" descr="「rhel」の画像検索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9764" l="0" r="98741">
                          <a14:foregroundMark x1="41310" y1="62205" x2="41310" y2="62205"/>
                          <a14:foregroundMark x1="50126" y1="51969" x2="50126" y2="51969"/>
                          <a14:foregroundMark x1="53401" y1="54331" x2="53401" y2="54331"/>
                          <a14:foregroundMark x1="61713" y1="58268" x2="61713" y2="58268"/>
                          <a14:foregroundMark x1="65995" y1="51969" x2="65995" y2="51969"/>
                          <a14:foregroundMark x1="74307" y1="46457" x2="74307" y2="46457"/>
                          <a14:foregroundMark x1="82620" y1="55906" x2="82620" y2="55906"/>
                          <a14:foregroundMark x1="88917" y1="63780" x2="88917" y2="63780"/>
                          <a14:foregroundMark x1="92191" y1="55906" x2="92191" y2="55906"/>
                          <a14:foregroundMark x1="94710" y1="71654" x2="94710" y2="71654"/>
                          <a14:foregroundMark x1="69270" y1="66142" x2="69270" y2="66142"/>
                          <a14:foregroundMark x1="54660" y1="66142" x2="54660" y2="66142"/>
                          <a14:foregroundMark x1="46348" y1="63780" x2="46348" y2="63780"/>
                          <a14:foregroundMark x1="23426" y1="44094" x2="23426" y2="44094"/>
                          <a14:backgroundMark x1="65239" y1="65354" x2="65239" y2="65354"/>
                          <a14:backgroundMark x1="51385" y1="52756" x2="51385" y2="527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534" y="1819697"/>
              <a:ext cx="641802" cy="22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107" b="89313" l="9091" r="97129">
                          <a14:foregroundMark x1="54545" y1="48855" x2="54545" y2="48855"/>
                          <a14:foregroundMark x1="47368" y1="51145" x2="47368" y2="51145"/>
                          <a14:foregroundMark x1="50239" y1="61832" x2="50239" y2="61832"/>
                          <a14:foregroundMark x1="47368" y1="45038" x2="47368" y2="45038"/>
                          <a14:foregroundMark x1="67943" y1="46565" x2="67943" y2="46565"/>
                          <a14:foregroundMark x1="64115" y1="53435" x2="64115" y2="53435"/>
                          <a14:foregroundMark x1="62201" y1="48855" x2="62201" y2="48855"/>
                          <a14:foregroundMark x1="64115" y1="59542" x2="64115" y2="59542"/>
                          <a14:foregroundMark x1="77990" y1="49618" x2="77990" y2="49618"/>
                          <a14:foregroundMark x1="77990" y1="44275" x2="77990" y2="44275"/>
                          <a14:foregroundMark x1="72727" y1="53435" x2="72727" y2="53435"/>
                          <a14:foregroundMark x1="86603" y1="44275" x2="86603" y2="44275"/>
                          <a14:foregroundMark x1="86603" y1="54198" x2="86603" y2="54198"/>
                          <a14:foregroundMark x1="86124" y1="29771" x2="86124" y2="297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2416" y="1533674"/>
              <a:ext cx="507910" cy="34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207" y="1827362"/>
              <a:ext cx="457566" cy="234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右矢印 8"/>
            <p:cNvSpPr/>
            <p:nvPr/>
          </p:nvSpPr>
          <p:spPr>
            <a:xfrm>
              <a:off x="2602233" y="1895006"/>
              <a:ext cx="1166902" cy="263063"/>
            </a:xfrm>
            <a:prstGeom prst="rightArrow">
              <a:avLst/>
            </a:prstGeom>
            <a:solidFill>
              <a:srgbClr val="FFD6B5"/>
            </a:solidFill>
            <a:ln w="9525" cap="flat" cmpd="sng" algn="ctr">
              <a:solidFill>
                <a:srgbClr val="F6924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endParaRPr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003" y="1737680"/>
              <a:ext cx="858940" cy="473273"/>
            </a:xfrm>
            <a:prstGeom prst="rect">
              <a:avLst/>
            </a:prstGeom>
          </p:spPr>
        </p:pic>
        <p:sp>
          <p:nvSpPr>
            <p:cNvPr id="13" name="テキスト ボックス 66"/>
            <p:cNvSpPr txBox="1"/>
            <p:nvPr/>
          </p:nvSpPr>
          <p:spPr>
            <a:xfrm>
              <a:off x="3407075" y="2248914"/>
              <a:ext cx="2074720" cy="4001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b="1" dirty="0" err="1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SiNDY</a:t>
              </a:r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-b </a:t>
              </a:r>
              <a:r>
                <a:rPr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運用</a:t>
              </a:r>
              <a:endParaRPr lang="en-US" altLang="ja-JP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algn="ctr"/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(2</a:t>
              </a:r>
              <a:r>
                <a:rPr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月初旬～</a:t>
              </a:r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)</a:t>
              </a:r>
              <a:endParaRPr kumimoji="1" lang="ja-JP" altLang="en-US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右矢印 15"/>
            <p:cNvSpPr/>
            <p:nvPr/>
          </p:nvSpPr>
          <p:spPr>
            <a:xfrm>
              <a:off x="5232239" y="1901662"/>
              <a:ext cx="1149360" cy="263063"/>
            </a:xfrm>
            <a:prstGeom prst="rightArrow">
              <a:avLst/>
            </a:prstGeom>
            <a:solidFill>
              <a:srgbClr val="FFD6B5"/>
            </a:solidFill>
            <a:ln w="9525" cap="flat" cmpd="sng" algn="ctr">
              <a:solidFill>
                <a:srgbClr val="F6924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endParaRPr>
            </a:p>
          </p:txBody>
        </p:sp>
        <p:pic>
          <p:nvPicPr>
            <p:cNvPr id="20" name="Picture 5" descr="http://www.foroffice.ru/upload/iblock/062/x3650_m3_2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37769" y="1887880"/>
              <a:ext cx="1006485" cy="677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グループ化 20"/>
          <p:cNvGrpSpPr/>
          <p:nvPr/>
        </p:nvGrpSpPr>
        <p:grpSpPr>
          <a:xfrm>
            <a:off x="802586" y="3021954"/>
            <a:ext cx="2353486" cy="1770538"/>
            <a:chOff x="732010" y="2988398"/>
            <a:chExt cx="3646745" cy="1770538"/>
          </a:xfrm>
        </p:grpSpPr>
        <p:sp>
          <p:nvSpPr>
            <p:cNvPr id="22" name="角丸四角形 31"/>
            <p:cNvSpPr/>
            <p:nvPr/>
          </p:nvSpPr>
          <p:spPr>
            <a:xfrm>
              <a:off x="808740" y="2988398"/>
              <a:ext cx="3570015" cy="177053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ＭＳ Ｐゴシック"/>
                </a:rPr>
                <a:t>システム管理</a:t>
              </a:r>
            </a:p>
          </p:txBody>
        </p:sp>
        <p:sp>
          <p:nvSpPr>
            <p:cNvPr id="23" name="テキスト ボックス 66"/>
            <p:cNvSpPr txBox="1"/>
            <p:nvPr/>
          </p:nvSpPr>
          <p:spPr>
            <a:xfrm>
              <a:off x="732010" y="4174052"/>
              <a:ext cx="1866413" cy="2769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b="1" dirty="0">
                  <a:solidFill>
                    <a:schemeClr val="accent5">
                      <a:lumMod val="75000"/>
                    </a:schemeClr>
                  </a:solidFill>
                  <a:latin typeface="游ゴシック 本文"/>
                  <a:cs typeface="Tahoma" pitchFamily="34" charset="0"/>
                </a:rPr>
                <a:t>H/W</a:t>
              </a:r>
              <a:r>
                <a:rPr lang="ja-JP" altLang="en-US" sz="1200" b="1" dirty="0">
                  <a:solidFill>
                    <a:schemeClr val="accent5">
                      <a:lumMod val="75000"/>
                    </a:schemeClr>
                  </a:solidFill>
                  <a:latin typeface="游ゴシック 本文"/>
                  <a:cs typeface="Tahoma" pitchFamily="34" charset="0"/>
                </a:rPr>
                <a:t>障害対応</a:t>
              </a: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716147" y="3021954"/>
            <a:ext cx="2544602" cy="1770538"/>
            <a:chOff x="4620359" y="2988398"/>
            <a:chExt cx="3636196" cy="1770538"/>
          </a:xfrm>
        </p:grpSpPr>
        <p:sp>
          <p:nvSpPr>
            <p:cNvPr id="31" name="角丸四角形 31"/>
            <p:cNvSpPr/>
            <p:nvPr/>
          </p:nvSpPr>
          <p:spPr>
            <a:xfrm>
              <a:off x="4620359" y="2988398"/>
              <a:ext cx="3636196" cy="177053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 anchorCtr="0"/>
            <a:lstStyle/>
            <a:p>
              <a:pPr lvl="0">
                <a:defRPr/>
              </a:pPr>
              <a:r>
                <a:rPr lang="ja-JP" altLang="en-US" b="1" dirty="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rPr>
                <a:t>プログラミング</a:t>
              </a:r>
              <a:r>
                <a: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ＭＳ Ｐゴシック"/>
                </a:rPr>
                <a:t>学習</a:t>
              </a:r>
            </a:p>
          </p:txBody>
        </p:sp>
        <p:sp>
          <p:nvSpPr>
            <p:cNvPr id="32" name="テキスト ボックス 66"/>
            <p:cNvSpPr txBox="1"/>
            <p:nvPr/>
          </p:nvSpPr>
          <p:spPr>
            <a:xfrm>
              <a:off x="5298112" y="4202873"/>
              <a:ext cx="2280689" cy="4616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b="1" dirty="0">
                  <a:solidFill>
                    <a:srgbClr val="7030A0"/>
                  </a:solidFill>
                  <a:latin typeface="游ゴシック 本文"/>
                  <a:cs typeface="Tahoma" pitchFamily="34" charset="0"/>
                </a:rPr>
                <a:t>C++,</a:t>
              </a:r>
              <a:r>
                <a:rPr lang="en-US" altLang="ja-JP" sz="1200" b="1" dirty="0">
                  <a:solidFill>
                    <a:srgbClr val="7030A0"/>
                  </a:solidFill>
                  <a:latin typeface="游ゴシック 本文"/>
                  <a:cs typeface="Tahoma" pitchFamily="34" charset="0"/>
                </a:rPr>
                <a:t> </a:t>
              </a:r>
              <a:r>
                <a:rPr lang="en-US" altLang="ja-JP" sz="1200" b="1" dirty="0" err="1">
                  <a:solidFill>
                    <a:srgbClr val="7030A0"/>
                  </a:solidFill>
                  <a:latin typeface="游ゴシック 本文"/>
                  <a:cs typeface="Tahoma" pitchFamily="34" charset="0"/>
                </a:rPr>
                <a:t>ArcObjects</a:t>
              </a:r>
              <a:r>
                <a:rPr lang="en-US" altLang="ja-JP" sz="1200" b="1" dirty="0">
                  <a:solidFill>
                    <a:srgbClr val="7030A0"/>
                  </a:solidFill>
                  <a:latin typeface="游ゴシック 本文"/>
                  <a:cs typeface="Tahoma" pitchFamily="34" charset="0"/>
                </a:rPr>
                <a:t> </a:t>
              </a:r>
            </a:p>
            <a:p>
              <a:pPr algn="ctr"/>
              <a:r>
                <a:rPr lang="ja-JP" altLang="en-US" sz="1200" b="1" dirty="0">
                  <a:solidFill>
                    <a:srgbClr val="7030A0"/>
                  </a:solidFill>
                  <a:latin typeface="游ゴシック 本文"/>
                  <a:cs typeface="Tahoma" pitchFamily="34" charset="0"/>
                </a:rPr>
                <a:t>ツール開発・改修</a:t>
              </a:r>
              <a:endParaRPr kumimoji="1" lang="en-US" altLang="ja-JP" sz="1200" b="1" dirty="0">
                <a:solidFill>
                  <a:srgbClr val="7030A0"/>
                </a:solidFill>
                <a:latin typeface="游ゴシック 本文"/>
                <a:cs typeface="Tahoma" pitchFamily="34" charset="0"/>
              </a:endParaRPr>
            </a:p>
          </p:txBody>
        </p:sp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492" y="3560183"/>
              <a:ext cx="741707" cy="633838"/>
            </a:xfrm>
            <a:prstGeom prst="rect">
              <a:avLst/>
            </a:prstGeom>
          </p:spPr>
        </p:pic>
      </p:grpSp>
      <p:grpSp>
        <p:nvGrpSpPr>
          <p:cNvPr id="35" name="グループ化 34"/>
          <p:cNvGrpSpPr/>
          <p:nvPr/>
        </p:nvGrpSpPr>
        <p:grpSpPr>
          <a:xfrm>
            <a:off x="802586" y="4868453"/>
            <a:ext cx="7458163" cy="1844969"/>
            <a:chOff x="798392" y="4834897"/>
            <a:chExt cx="7458163" cy="1844969"/>
          </a:xfrm>
        </p:grpSpPr>
        <p:sp>
          <p:nvSpPr>
            <p:cNvPr id="36" name="テキスト ボックス 66"/>
            <p:cNvSpPr txBox="1"/>
            <p:nvPr/>
          </p:nvSpPr>
          <p:spPr>
            <a:xfrm>
              <a:off x="6026744" y="6164279"/>
              <a:ext cx="1187837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 dirty="0">
                  <a:latin typeface="Tahoma" pitchFamily="34" charset="0"/>
                  <a:cs typeface="Tahoma" pitchFamily="34" charset="0"/>
                </a:rPr>
                <a:t>勉強会</a:t>
              </a:r>
              <a:endParaRPr kumimoji="1" lang="ja-JP" altLang="en-US" sz="14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7" name="角丸四角形 5"/>
            <p:cNvSpPr/>
            <p:nvPr/>
          </p:nvSpPr>
          <p:spPr>
            <a:xfrm>
              <a:off x="808415" y="4834897"/>
              <a:ext cx="7448140" cy="1844969"/>
            </a:xfrm>
            <a:prstGeom prst="roundRect">
              <a:avLst/>
            </a:prstGeom>
            <a:gradFill flip="none" rotWithShape="0">
              <a:gsLst>
                <a:gs pos="0">
                  <a:srgbClr val="33CC33">
                    <a:tint val="66000"/>
                    <a:satMod val="160000"/>
                  </a:srgbClr>
                </a:gs>
                <a:gs pos="50000">
                  <a:srgbClr val="33CC33">
                    <a:tint val="44500"/>
                    <a:satMod val="160000"/>
                  </a:srgbClr>
                </a:gs>
                <a:gs pos="100000">
                  <a:srgbClr val="33CC3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txBody>
            <a:bodyPr lIns="0" tIns="0" rIns="0" bIns="0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 dirty="0">
                  <a:solidFill>
                    <a:schemeClr val="bg2">
                      <a:lumMod val="10000"/>
                    </a:schemeClr>
                  </a:solidFill>
                  <a:latin typeface="ＭＳ Ｐゴシック"/>
                  <a:ea typeface="ＭＳ Ｐゴシック"/>
                </a:rPr>
                <a:t>その他</a:t>
              </a: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endParaRPr>
            </a:p>
          </p:txBody>
        </p:sp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339" y="5154404"/>
              <a:ext cx="924324" cy="1019254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723" y="5183370"/>
              <a:ext cx="734572" cy="95095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263" y="5174958"/>
              <a:ext cx="998700" cy="998700"/>
            </a:xfrm>
            <a:prstGeom prst="rect">
              <a:avLst/>
            </a:prstGeom>
          </p:spPr>
        </p:pic>
        <p:sp>
          <p:nvSpPr>
            <p:cNvPr id="41" name="テキスト ボックス 66"/>
            <p:cNvSpPr txBox="1"/>
            <p:nvPr/>
          </p:nvSpPr>
          <p:spPr>
            <a:xfrm>
              <a:off x="3895315" y="6227595"/>
              <a:ext cx="1187837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  <a:cs typeface="Tahoma" pitchFamily="34" charset="0"/>
                </a:rPr>
                <a:t>演習問題</a:t>
              </a:r>
              <a:endParaRPr kumimoji="1" lang="ja-JP" altLang="en-US" sz="1400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5897" l="1674" r="987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320" y="5214016"/>
              <a:ext cx="1018389" cy="832815"/>
            </a:xfrm>
            <a:prstGeom prst="rect">
              <a:avLst/>
            </a:prstGeom>
          </p:spPr>
        </p:pic>
        <p:sp>
          <p:nvSpPr>
            <p:cNvPr id="43" name="テキスト ボックス 66"/>
            <p:cNvSpPr txBox="1"/>
            <p:nvPr/>
          </p:nvSpPr>
          <p:spPr>
            <a:xfrm>
              <a:off x="798392" y="6077882"/>
              <a:ext cx="2417323" cy="5232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  <a:cs typeface="Tahoma" pitchFamily="34" charset="0"/>
                </a:rPr>
                <a:t>情シスとの連絡会と</a:t>
              </a:r>
              <a:endParaRPr lang="en-US" altLang="ja-JP" sz="1400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algn="ctr"/>
              <a:r>
                <a:rPr lang="en-US" altLang="ja-JP" sz="14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  <a:cs typeface="Tahoma" pitchFamily="34" charset="0"/>
                </a:rPr>
                <a:t>PIP</a:t>
              </a:r>
              <a:r>
                <a:rPr lang="ja-JP" altLang="en-US" sz="14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  <a:cs typeface="Tahoma" pitchFamily="34" charset="0"/>
                </a:rPr>
                <a:t>進捗会議</a:t>
              </a:r>
              <a:endParaRPr kumimoji="1" lang="ja-JP" altLang="en-US" sz="1400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4" name="テキスト ボックス 66"/>
            <p:cNvSpPr txBox="1"/>
            <p:nvPr/>
          </p:nvSpPr>
          <p:spPr>
            <a:xfrm>
              <a:off x="6350937" y="6233316"/>
              <a:ext cx="1187837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  <a:cs typeface="Tahoma" pitchFamily="34" charset="0"/>
                </a:rPr>
                <a:t>勉強会</a:t>
              </a:r>
              <a:endParaRPr kumimoji="1" lang="ja-JP" altLang="en-US" sz="1400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1" name="テキスト ボックス 66"/>
          <p:cNvSpPr txBox="1"/>
          <p:nvPr/>
        </p:nvSpPr>
        <p:spPr>
          <a:xfrm>
            <a:off x="3205591" y="4123795"/>
            <a:ext cx="2427008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注記・海ポリゴン作成</a:t>
            </a:r>
            <a:endParaRPr lang="en-US" altLang="ja-JP" sz="1200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ja-JP" altLang="en-US" sz="12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レプリカ・統合</a:t>
            </a:r>
            <a:r>
              <a:rPr lang="en-US" altLang="ja-JP" sz="12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DB</a:t>
            </a:r>
            <a:r>
              <a:rPr lang="ja-JP" altLang="en-US" sz="12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リリース作業</a:t>
            </a:r>
            <a:r>
              <a:rPr lang="en-US" altLang="ja-JP" sz="12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(4</a:t>
            </a:r>
            <a:r>
              <a:rPr lang="ja-JP" altLang="en-US" sz="12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月初旬～</a:t>
            </a:r>
            <a:r>
              <a:rPr lang="en-US" altLang="ja-JP" sz="12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)</a:t>
            </a:r>
            <a:endParaRPr lang="ja-JP" altLang="en-US" sz="1200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2" name="テキスト ボックス 66"/>
          <p:cNvSpPr txBox="1"/>
          <p:nvPr/>
        </p:nvSpPr>
        <p:spPr>
          <a:xfrm>
            <a:off x="1816941" y="4222402"/>
            <a:ext cx="1388650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 dirty="0">
                <a:solidFill>
                  <a:schemeClr val="accent5">
                    <a:lumMod val="75000"/>
                  </a:schemeClr>
                </a:solidFill>
                <a:latin typeface="游ゴシック 本文"/>
                <a:cs typeface="Tahoma" pitchFamily="34" charset="0"/>
              </a:rPr>
              <a:t>セキュリティー</a:t>
            </a:r>
          </a:p>
          <a:p>
            <a:pPr algn="ctr"/>
            <a:r>
              <a:rPr lang="ja-JP" altLang="en-US" sz="1000" b="1" dirty="0">
                <a:solidFill>
                  <a:schemeClr val="accent5">
                    <a:lumMod val="75000"/>
                  </a:schemeClr>
                </a:solidFill>
                <a:latin typeface="游ゴシック 本文"/>
                <a:cs typeface="Tahoma" pitchFamily="34" charset="0"/>
              </a:rPr>
              <a:t>パッチ適用</a:t>
            </a:r>
            <a:endParaRPr lang="en-US" altLang="ja-JP" sz="1000" b="1" dirty="0">
              <a:solidFill>
                <a:schemeClr val="accent5">
                  <a:lumMod val="75000"/>
                </a:schemeClr>
              </a:solidFill>
              <a:latin typeface="游ゴシック 本文"/>
              <a:cs typeface="Tahoma" pitchFamily="34" charset="0"/>
            </a:endParaRPr>
          </a:p>
        </p:txBody>
      </p:sp>
      <p:sp>
        <p:nvSpPr>
          <p:cNvPr id="53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１～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月の業務・研修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82" y="3484747"/>
            <a:ext cx="647253" cy="64725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74" y="3774353"/>
            <a:ext cx="490606" cy="423557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3" y="3567887"/>
            <a:ext cx="677169" cy="677169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63385" y="3631326"/>
            <a:ext cx="401883" cy="315495"/>
          </a:xfrm>
          <a:prstGeom prst="rect">
            <a:avLst/>
          </a:prstGeom>
        </p:spPr>
      </p:pic>
      <p:pic>
        <p:nvPicPr>
          <p:cNvPr id="55" name="Picture 5" descr="http://www.foroffice.ru/upload/iblock/062/x3650_m3_2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0843" y="3896318"/>
            <a:ext cx="578856" cy="35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60201" y="3749896"/>
            <a:ext cx="238753" cy="196925"/>
          </a:xfrm>
          <a:prstGeom prst="rect">
            <a:avLst/>
          </a:prstGeom>
        </p:spPr>
      </p:pic>
      <p:pic>
        <p:nvPicPr>
          <p:cNvPr id="60" name="Picture 14" descr="C:\Users\t_ohta\AppData\Local\Microsoft\Windows\Temporary Internet Files\Content.IE5\6AA04UHO\MC900439806[1]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34" y="1566950"/>
            <a:ext cx="629214" cy="6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6"/>
          <p:cNvSpPr txBox="1"/>
          <p:nvPr/>
        </p:nvSpPr>
        <p:spPr>
          <a:xfrm>
            <a:off x="6173164" y="2177342"/>
            <a:ext cx="1761154" cy="5539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ArcGIS10.4.1</a:t>
            </a:r>
          </a:p>
          <a:p>
            <a:pPr algn="ctr"/>
            <a:r>
              <a:rPr lang="ja-JP" altLang="en-US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バージョンアップ検証</a:t>
            </a:r>
            <a:endParaRPr lang="en-US" altLang="ja-JP" sz="1000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altLang="ja-JP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(3</a:t>
            </a:r>
            <a:r>
              <a:rPr lang="ja-JP" altLang="en-US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月～</a:t>
            </a:r>
            <a:r>
              <a:rPr lang="en-US" altLang="ja-JP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)</a:t>
            </a:r>
            <a:endParaRPr kumimoji="1" lang="ja-JP" altLang="en-US" sz="1000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2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二等辺三角形 14"/>
          <p:cNvSpPr/>
          <p:nvPr/>
        </p:nvSpPr>
        <p:spPr>
          <a:xfrm>
            <a:off x="1409351" y="2305351"/>
            <a:ext cx="5988956" cy="2836650"/>
          </a:xfrm>
          <a:prstGeom prst="triangle">
            <a:avLst>
              <a:gd name="adj" fmla="val 53082"/>
            </a:avLst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92" y="1468926"/>
            <a:ext cx="2903815" cy="16728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243948"/>
            <a:ext cx="1654373" cy="165437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761520" y="359667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主な作業</a:t>
            </a:r>
            <a:endParaRPr lang="en-US" altLang="ja-JP" sz="28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309544" y="5898321"/>
            <a:ext cx="260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/>
              <a:t>SiNDY</a:t>
            </a:r>
            <a:r>
              <a:rPr lang="ja-JP" altLang="en-US" b="1" dirty="0"/>
              <a:t>サーバー環境構築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836764" y="1212380"/>
            <a:ext cx="147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/>
              <a:t>SiNDY</a:t>
            </a:r>
            <a:r>
              <a:rPr lang="en-US" altLang="ja-JP" b="1" dirty="0"/>
              <a:t>-b </a:t>
            </a:r>
            <a:r>
              <a:rPr lang="ja-JP" altLang="en-US" b="1" dirty="0"/>
              <a:t>運用</a:t>
            </a:r>
            <a:endParaRPr lang="en-US" altLang="ja-JP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4739796" y="575419"/>
            <a:ext cx="4782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地図開発を行うための重要な作業であり、</a:t>
            </a:r>
            <a:endParaRPr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サーバと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ユーザと地図データを管理する。</a:t>
            </a:r>
            <a:endParaRPr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559552" y="5888088"/>
            <a:ext cx="3050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ArcGIS10.4.1</a:t>
            </a:r>
            <a:r>
              <a:rPr lang="ja-JP" altLang="en-US" b="1" dirty="0"/>
              <a:t>検証環境の構築とツール検証</a:t>
            </a:r>
          </a:p>
          <a:p>
            <a:endParaRPr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07" y="4562114"/>
            <a:ext cx="2033451" cy="12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3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09700"/>
            <a:ext cx="78867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u="sng" dirty="0"/>
              <a:t>構築順番</a:t>
            </a:r>
            <a:endParaRPr lang="en-US" altLang="ja-JP" sz="2400" b="1" u="sng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b="1" dirty="0"/>
          </a:p>
          <a:p>
            <a:endParaRPr lang="en-US" altLang="ja-JP" b="1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サーバー環境構築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088628" y="1909729"/>
            <a:ext cx="2483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1.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仮想マシン作成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088628" y="2737892"/>
            <a:ext cx="3578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2.Linux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 </a:t>
            </a: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RHEL5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インストール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088628" y="3566055"/>
            <a:ext cx="3703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3.Oracle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インストールと設定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59704" y="4394218"/>
            <a:ext cx="4278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4.ArcGIS10.1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インストールと設定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9" name="矢印: 右 8"/>
          <p:cNvSpPr/>
          <p:nvPr/>
        </p:nvSpPr>
        <p:spPr>
          <a:xfrm rot="5400000">
            <a:off x="4399745" y="2439803"/>
            <a:ext cx="366499" cy="22968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矢印: 右 9"/>
          <p:cNvSpPr/>
          <p:nvPr/>
        </p:nvSpPr>
        <p:spPr>
          <a:xfrm rot="5400000">
            <a:off x="4388751" y="3267965"/>
            <a:ext cx="366499" cy="22968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矢印: 右 10"/>
          <p:cNvSpPr/>
          <p:nvPr/>
        </p:nvSpPr>
        <p:spPr>
          <a:xfrm rot="5400000">
            <a:off x="4388751" y="4096129"/>
            <a:ext cx="366499" cy="22968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52" y="2699227"/>
            <a:ext cx="458327" cy="53899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78" y="4459529"/>
            <a:ext cx="905223" cy="33104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00" y="3660844"/>
            <a:ext cx="1138674" cy="27208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62" y="1927164"/>
            <a:ext cx="1142928" cy="369628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772479" y="5584449"/>
            <a:ext cx="776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取得したスキル：サーバーの構築を理解する</a:t>
            </a:r>
            <a:endParaRPr lang="en-US" altLang="ja-JP" b="1" dirty="0"/>
          </a:p>
          <a:p>
            <a:r>
              <a:rPr lang="ja-JP" altLang="en-US" b="1" dirty="0"/>
              <a:t>　　　　　　　　トラブルの対応と設定の注意点などの知識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079383" y="647252"/>
            <a:ext cx="42286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新しいサーバー環境を構築する際、</a:t>
            </a:r>
            <a:endParaRPr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複雑なインストール手順と個別な設定を実施する。普段の構築は以下の順番で行う。</a:t>
            </a:r>
            <a:endParaRPr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7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ArcGIS10.4.1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検証環境の構築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772479" y="5584449"/>
            <a:ext cx="7382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</a:t>
            </a:r>
            <a:r>
              <a:rPr lang="en-US" altLang="ja-JP" b="1" dirty="0"/>
              <a:t>ArcGIS10.4.1</a:t>
            </a:r>
            <a:r>
              <a:rPr lang="ja-JP" altLang="en-US" b="1" dirty="0"/>
              <a:t>環境構築の知識</a:t>
            </a:r>
            <a:endParaRPr lang="en-US" altLang="ja-JP" b="1" dirty="0"/>
          </a:p>
          <a:p>
            <a:r>
              <a:rPr lang="ja-JP" altLang="en-US" b="1" dirty="0"/>
              <a:t>　　　　　　　　</a:t>
            </a:r>
            <a:r>
              <a:rPr lang="en-US" altLang="ja-JP" b="1" dirty="0"/>
              <a:t>ArcGIS10.1</a:t>
            </a:r>
            <a:r>
              <a:rPr lang="ja-JP" altLang="en-US" b="1" dirty="0"/>
              <a:t>と異なる設定と注意点</a:t>
            </a:r>
            <a:endParaRPr lang="en-US" altLang="ja-JP" b="1" dirty="0"/>
          </a:p>
          <a:p>
            <a:r>
              <a:rPr lang="en-US" altLang="ja-JP" b="1" dirty="0"/>
              <a:t>                                   </a:t>
            </a:r>
          </a:p>
          <a:p>
            <a:endParaRPr lang="en-US" altLang="ja-JP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1274923" y="2504181"/>
            <a:ext cx="6377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游ゴシック 本文"/>
              </a:rPr>
              <a:t>ArcGIS10.4.1</a:t>
            </a:r>
            <a:r>
              <a:rPr lang="ja-JP" altLang="en-US" b="1" dirty="0">
                <a:latin typeface="游ゴシック 本文"/>
              </a:rPr>
              <a:t>サーバーの構築は</a:t>
            </a:r>
            <a:r>
              <a:rPr lang="en-US" altLang="ja-JP" b="1" dirty="0">
                <a:latin typeface="游ゴシック 本文"/>
              </a:rPr>
              <a:t>10.1</a:t>
            </a:r>
            <a:r>
              <a:rPr lang="ja-JP" altLang="en-US" b="1" dirty="0">
                <a:latin typeface="游ゴシック 本文"/>
              </a:rPr>
              <a:t>の手順とほぼ同じだが</a:t>
            </a:r>
          </a:p>
          <a:p>
            <a:r>
              <a:rPr lang="en-US" altLang="ja-JP" b="1" dirty="0">
                <a:latin typeface="游ゴシック 本文"/>
              </a:rPr>
              <a:t>RHEL, Oracle</a:t>
            </a:r>
            <a:r>
              <a:rPr lang="ja-JP" altLang="en-US" b="1" dirty="0">
                <a:latin typeface="游ゴシック 本文"/>
              </a:rPr>
              <a:t>のバージョンも上がり、設定内容も多少異なる。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72479" y="1463632"/>
            <a:ext cx="7382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現</a:t>
            </a:r>
            <a:r>
              <a:rPr lang="en-US" altLang="ja-JP" b="1" dirty="0" err="1"/>
              <a:t>SiNDY</a:t>
            </a:r>
            <a:r>
              <a:rPr lang="ja-JP" altLang="en-US" b="1" dirty="0"/>
              <a:t>サーバーの構成をサポートするサーバーが調達できないため</a:t>
            </a:r>
          </a:p>
          <a:p>
            <a:r>
              <a:rPr lang="en-US" altLang="ja-JP" b="1" dirty="0"/>
              <a:t>ArcGIS10.4.1</a:t>
            </a:r>
            <a:r>
              <a:rPr lang="ja-JP" altLang="en-US" b="1" dirty="0" err="1"/>
              <a:t>への</a:t>
            </a:r>
            <a:r>
              <a:rPr lang="ja-JP" altLang="en-US" b="1" dirty="0"/>
              <a:t>バージョンアップを行う。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831181" y="3625108"/>
            <a:ext cx="987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4">
                    <a:lumMod val="75000"/>
                  </a:schemeClr>
                </a:solidFill>
                <a:ea typeface="ＭＳ Ｐゴシック" panose="020B0600070205080204" pitchFamily="50" charset="-128"/>
              </a:rPr>
              <a:t>RHEL5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55409" y="4086773"/>
            <a:ext cx="1463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accent4">
                    <a:lumMod val="75000"/>
                  </a:schemeClr>
                </a:solidFill>
                <a:ea typeface="ＭＳ Ｐゴシック" panose="020B0600070205080204" pitchFamily="50" charset="-128"/>
              </a:rPr>
              <a:t>Oracle11g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44033" y="4548438"/>
            <a:ext cx="1574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accent4">
                    <a:lumMod val="75000"/>
                  </a:schemeClr>
                </a:solidFill>
                <a:ea typeface="ＭＳ Ｐゴシック" panose="020B0600070205080204" pitchFamily="50" charset="-128"/>
              </a:rPr>
              <a:t>ArcGIS10.1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996143" y="3625109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50" charset="-128"/>
              </a:rPr>
              <a:t>RHEL7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4996143" y="4086771"/>
            <a:ext cx="177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50" charset="-128"/>
              </a:rPr>
              <a:t>Oracle12cR1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996143" y="4543900"/>
            <a:ext cx="1812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50" charset="-128"/>
              </a:rPr>
              <a:t>ArcGIS10.4.1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4160524" y="3625107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⇒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160524" y="408677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⇒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160524" y="4543900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⇒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0"/>
      </p:ext>
    </p:extLst>
  </p:cSld>
  <p:clrMapOvr>
    <a:masterClrMapping/>
  </p:clrMapOvr>
</p:sld>
</file>

<file path=ppt/theme/theme1.xml><?xml version="1.0" encoding="utf-8"?>
<a:theme xmlns:a="http://schemas.openxmlformats.org/drawingml/2006/main" name="PPTテンプレート_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テンプレート（ホワイトバージョン）v2.potx" id="{29372A04-5E71-4640-A6E4-1F14D21D0617}" vid="{2E1C9017-5FC5-462E-B699-1361BAC0CAB0}"/>
    </a:ext>
  </a:extLst>
</a:theme>
</file>

<file path=ppt/theme/theme2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PTテンプレート_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テンプレート（ホワイトバージョン）v2.potx" id="{29372A04-5E71-4640-A6E4-1F14D21D0617}" vid="{2E1C9017-5FC5-462E-B699-1361BAC0CAB0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1766</Words>
  <Application>Microsoft Office PowerPoint</Application>
  <PresentationFormat>画面に合わせる (4:3)</PresentationFormat>
  <Paragraphs>414</Paragraphs>
  <Slides>39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39</vt:i4>
      </vt:variant>
    </vt:vector>
  </HeadingPairs>
  <TitlesOfParts>
    <vt:vector size="58" baseType="lpstr">
      <vt:lpstr>(日本語用のフォントを使用)</vt:lpstr>
      <vt:lpstr>ＭＳ Ｐゴシック</vt:lpstr>
      <vt:lpstr>メイリオ</vt:lpstr>
      <vt:lpstr>游ゴシック</vt:lpstr>
      <vt:lpstr>游ゴシック Light</vt:lpstr>
      <vt:lpstr>游ゴシック 本文</vt:lpstr>
      <vt:lpstr>Aharoni</vt:lpstr>
      <vt:lpstr>Arial</vt:lpstr>
      <vt:lpstr>Calibri</vt:lpstr>
      <vt:lpstr>Calibri Light</vt:lpstr>
      <vt:lpstr>Cordia New</vt:lpstr>
      <vt:lpstr>Impact</vt:lpstr>
      <vt:lpstr>Tahoma</vt:lpstr>
      <vt:lpstr>Times New Roman</vt:lpstr>
      <vt:lpstr>Trebuchet MS</vt:lpstr>
      <vt:lpstr>Wingdings</vt:lpstr>
      <vt:lpstr>PPTテンプレート_ホワイト</vt:lpstr>
      <vt:lpstr>Office テーマ</vt:lpstr>
      <vt:lpstr>1_PPTテンプレート_ホワイト</vt:lpstr>
      <vt:lpstr>TDCでの研修の報告発表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Sereeyotin Punnatorn（SEREEYOTIN PUNNATORN）</dc:creator>
  <cp:lastModifiedBy>Sereeyotin Punnatorn（SEREEYOTIN PUNNATORN）</cp:lastModifiedBy>
  <cp:revision>213</cp:revision>
  <dcterms:created xsi:type="dcterms:W3CDTF">2017-06-01T06:07:55Z</dcterms:created>
  <dcterms:modified xsi:type="dcterms:W3CDTF">2017-06-29T06:51:13Z</dcterms:modified>
</cp:coreProperties>
</file>