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46" r:id="rId2"/>
    <p:sldId id="347" r:id="rId3"/>
    <p:sldId id="348" r:id="rId4"/>
    <p:sldId id="286" r:id="rId5"/>
    <p:sldId id="360" r:id="rId6"/>
    <p:sldId id="283" r:id="rId7"/>
    <p:sldId id="361" r:id="rId8"/>
    <p:sldId id="285" r:id="rId9"/>
    <p:sldId id="365" r:id="rId10"/>
    <p:sldId id="363" r:id="rId11"/>
    <p:sldId id="298" r:id="rId12"/>
    <p:sldId id="366" r:id="rId13"/>
    <p:sldId id="3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330"/>
    <a:srgbClr val="88C369"/>
    <a:srgbClr val="5E923D"/>
    <a:srgbClr val="A5CD8F"/>
    <a:srgbClr val="3D6329"/>
    <a:srgbClr val="92CF6E"/>
    <a:srgbClr val="8FC078"/>
    <a:srgbClr val="9CCE80"/>
    <a:srgbClr val="0B48C2"/>
    <a:srgbClr val="E9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6341" autoAdjust="0"/>
  </p:normalViewPr>
  <p:slideViewPr>
    <p:cSldViewPr snapToGrid="0" snapToObjects="1" showGuides="1">
      <p:cViewPr varScale="1">
        <p:scale>
          <a:sx n="175" d="100"/>
          <a:sy n="175" d="100"/>
        </p:scale>
        <p:origin x="544" y="176"/>
      </p:cViewPr>
      <p:guideLst>
        <p:guide orient="horz" pos="1588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DA62-31C4-9C43-BF30-8D0B6EC44B9D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B2D-356E-AC41-A9F2-9AF187080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/photo/747101/</a:t>
            </a:r>
          </a:p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/photo/240572/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24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23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85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24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35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0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70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27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0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43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89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9E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4BA8-ACD9-764E-B993-A517DA9ADABB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60FBDC-9CB4-4DAD-8D19-30A4A83DF494}"/>
              </a:ext>
            </a:extLst>
          </p:cNvPr>
          <p:cNvGrpSpPr/>
          <p:nvPr/>
        </p:nvGrpSpPr>
        <p:grpSpPr>
          <a:xfrm>
            <a:off x="-339101" y="-593866"/>
            <a:ext cx="9955634" cy="6203613"/>
            <a:chOff x="-339101" y="-593866"/>
            <a:chExt cx="9955634" cy="6203613"/>
          </a:xfrm>
        </p:grpSpPr>
        <p:pic>
          <p:nvPicPr>
            <p:cNvPr id="20" name="Picture 19" descr="A picture containing background pattern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0392" y="3692047"/>
              <a:ext cx="317500" cy="1917700"/>
            </a:xfrm>
            <a:prstGeom prst="rect">
              <a:avLst/>
            </a:prstGeom>
          </p:spPr>
        </p:pic>
        <p:pic>
          <p:nvPicPr>
            <p:cNvPr id="22" name="Picture 21" descr="Shape, circle&#10;&#10;Description automatically generated"/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7795769" y="-587635"/>
              <a:ext cx="1820764" cy="1809795"/>
            </a:xfrm>
            <a:prstGeom prst="rect">
              <a:avLst/>
            </a:prstGeom>
          </p:spPr>
        </p:pic>
        <p:pic>
          <p:nvPicPr>
            <p:cNvPr id="3" name="Picture 2" descr="Shape, circle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39101" y="3172745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12" descr="A picture containing light&#10;&#10;Description automatically generate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08" y="860747"/>
              <a:ext cx="565150" cy="565150"/>
            </a:xfrm>
            <a:prstGeom prst="rect">
              <a:avLst/>
            </a:prstGeom>
          </p:spPr>
        </p:pic>
        <p:pic>
          <p:nvPicPr>
            <p:cNvPr id="18" name="Picture 17" descr="Background pattern&#10;&#10;Description automatically generated with medium confidenc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7266" y="-593866"/>
              <a:ext cx="593223" cy="211786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7247731" y="451683"/>
              <a:ext cx="78092" cy="1111313"/>
            </a:xfrm>
            <a:prstGeom prst="rect">
              <a:avLst/>
            </a:prstGeom>
          </p:spPr>
        </p:pic>
        <p:pic>
          <p:nvPicPr>
            <p:cNvPr id="34" name="Picture 33" descr="Graphical user interface, text, application&#10;&#10;Description automatically generated"/>
            <p:cNvPicPr>
              <a:picLocks noChangeAspect="1"/>
            </p:cNvPicPr>
            <p:nvPr/>
          </p:nvPicPr>
          <p:blipFill>
            <a:blip r:embed="rId9">
              <a:alphaModFix amt="70000"/>
            </a:blip>
            <a:stretch>
              <a:fillRect/>
            </a:stretch>
          </p:blipFill>
          <p:spPr>
            <a:xfrm>
              <a:off x="268354" y="-148042"/>
              <a:ext cx="1344658" cy="1008789"/>
            </a:xfrm>
            <a:prstGeom prst="rect">
              <a:avLst/>
            </a:prstGeom>
          </p:spPr>
        </p:pic>
      </p:grpSp>
      <p:sp>
        <p:nvSpPr>
          <p:cNvPr id="35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E9CA6A-DC48-4156-ADAC-BDDC16B28DC8}"/>
              </a:ext>
            </a:extLst>
          </p:cNvPr>
          <p:cNvSpPr/>
          <p:nvPr/>
        </p:nvSpPr>
        <p:spPr>
          <a:xfrm>
            <a:off x="1096195" y="2126943"/>
            <a:ext cx="6402142" cy="63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US" altLang="zh-CN" sz="3200" b="1" dirty="0">
                <a:solidFill>
                  <a:srgbClr val="88C369"/>
                </a:solidFill>
                <a:latin typeface="+mn-ea"/>
                <a:cs typeface="Dubai Medium" panose="020B0503030403030204" pitchFamily="34" charset="-78"/>
              </a:rPr>
              <a:t>CPU</a:t>
            </a:r>
            <a:r>
              <a:rPr kumimoji="1" lang="zh-CN" altLang="en-US" sz="3200" b="1" dirty="0">
                <a:solidFill>
                  <a:srgbClr val="88C369"/>
                </a:solidFill>
                <a:latin typeface="+mn-ea"/>
                <a:cs typeface="Dubai Medium" panose="020B0503030403030204" pitchFamily="34" charset="-78"/>
              </a:rPr>
              <a:t> 混部技术的内核调度器插件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3BE1DF-068D-46D9-E2FD-0B6B8F8D1A8C}"/>
              </a:ext>
            </a:extLst>
          </p:cNvPr>
          <p:cNvSpPr txBox="1"/>
          <p:nvPr/>
        </p:nvSpPr>
        <p:spPr>
          <a:xfrm>
            <a:off x="5188139" y="3055106"/>
            <a:ext cx="2639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龙蜥社区</a:t>
            </a:r>
            <a:r>
              <a:rPr kumimoji="1" lang="en-US" altLang="zh-CN">
                <a:solidFill>
                  <a:schemeClr val="accent6"/>
                </a:solidFill>
              </a:rPr>
              <a:t> Kernel SIG </a:t>
            </a:r>
            <a:r>
              <a:rPr kumimoji="1" lang="zh-CN" altLang="en-US">
                <a:solidFill>
                  <a:schemeClr val="accent6"/>
                </a:solidFill>
              </a:rPr>
              <a:t>成员</a:t>
            </a:r>
            <a:endParaRPr kumimoji="1" lang="en-US" altLang="zh-CN">
              <a:solidFill>
                <a:schemeClr val="accent6"/>
              </a:solidFill>
            </a:endParaRPr>
          </a:p>
          <a:p>
            <a:r>
              <a:rPr kumimoji="1" lang="en-US" altLang="zh-CN">
                <a:solidFill>
                  <a:schemeClr val="accent6"/>
                </a:solidFill>
              </a:rPr>
              <a:t>	</a:t>
            </a:r>
            <a:r>
              <a:rPr kumimoji="1" lang="zh-CN" altLang="en-US">
                <a:solidFill>
                  <a:schemeClr val="accent6"/>
                </a:solidFill>
              </a:rPr>
              <a:t>吴一昊  邓二伟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79DA5F-AC6C-B831-11E0-503B11285632}"/>
              </a:ext>
            </a:extLst>
          </p:cNvPr>
          <p:cNvGrpSpPr/>
          <p:nvPr/>
        </p:nvGrpSpPr>
        <p:grpSpPr>
          <a:xfrm>
            <a:off x="1846373" y="38988"/>
            <a:ext cx="2148057" cy="634727"/>
            <a:chOff x="188162" y="782080"/>
            <a:chExt cx="2148057" cy="634727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73A78454-685F-0898-D57A-AC2E8DD1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1E86EE3-0812-18F7-78E8-44A87E55C983}"/>
                </a:ext>
              </a:extLst>
            </p:cNvPr>
            <p:cNvSpPr txBox="1"/>
            <p:nvPr/>
          </p:nvSpPr>
          <p:spPr>
            <a:xfrm>
              <a:off x="771367" y="961409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50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BC3B26-BE5B-4F5E-95A5-A07A340A0D3D}"/>
              </a:ext>
            </a:extLst>
          </p:cNvPr>
          <p:cNvGrpSpPr/>
          <p:nvPr/>
        </p:nvGrpSpPr>
        <p:grpSpPr>
          <a:xfrm>
            <a:off x="-908050" y="-1727796"/>
            <a:ext cx="10738156" cy="6951674"/>
            <a:chOff x="-908050" y="-1727796"/>
            <a:chExt cx="10738156" cy="6951674"/>
          </a:xfrm>
        </p:grpSpPr>
        <p:pic>
          <p:nvPicPr>
            <p:cNvPr id="19" name="Picture 18" descr="Shape, square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223878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559175" y="-1727796"/>
              <a:ext cx="2025650" cy="4292600"/>
            </a:xfrm>
            <a:prstGeom prst="roundRect">
              <a:avLst>
                <a:gd name="adj" fmla="val 50000"/>
              </a:avLst>
            </a:prstGeom>
            <a:gradFill>
              <a:gsLst>
                <a:gs pos="17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48985" y="1675945"/>
              <a:ext cx="217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PART</a:t>
              </a:r>
              <a:r>
                <a:rPr kumimoji="1" lang="zh-CN" altLang="en-US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 </a:t>
              </a:r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Four</a:t>
              </a:r>
              <a:endParaRPr kumimoji="1" lang="zh-CN" altLang="en-US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7459784">
              <a:off x="-908050" y="326613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14007" y="-44298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Picture 25" descr="Text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9963" y="4404250"/>
              <a:ext cx="956697" cy="717734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519476" y="246959"/>
              <a:ext cx="20958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0" dirty="0">
                  <a:ln>
                    <a:solidFill>
                      <a:srgbClr val="CAD5E2"/>
                    </a:solidFill>
                  </a:ln>
                  <a:solidFill>
                    <a:srgbClr val="5E923D"/>
                  </a:solidFill>
                  <a:latin typeface="Source Han Sans CN Light" panose="020B0300000000000000" pitchFamily="34" charset="-128"/>
                  <a:ea typeface="Source Han Sans CN Light" panose="020B0300000000000000" pitchFamily="34" charset="-128"/>
                </a:rPr>
                <a:t>04</a:t>
              </a:r>
              <a:endParaRPr kumimoji="1" lang="zh-CN" altLang="en-US" sz="12000" dirty="0">
                <a:ln>
                  <a:solidFill>
                    <a:srgbClr val="CAD5E2"/>
                  </a:solidFill>
                </a:ln>
                <a:solidFill>
                  <a:srgbClr val="5E923D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endParaRPr>
            </a:p>
          </p:txBody>
        </p:sp>
        <p:pic>
          <p:nvPicPr>
            <p:cNvPr id="23" name="Picture 22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20" y="-487701"/>
              <a:ext cx="7437309" cy="5347303"/>
            </a:xfrm>
            <a:prstGeom prst="rect">
              <a:avLst/>
            </a:prstGeom>
          </p:spPr>
        </p:pic>
      </p:grpSp>
      <p:sp>
        <p:nvSpPr>
          <p:cNvPr id="27" name="文本框 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FD31B6-83B2-4EB5-ABC1-DCC513F2139D}"/>
              </a:ext>
            </a:extLst>
          </p:cNvPr>
          <p:cNvSpPr txBox="1"/>
          <p:nvPr/>
        </p:nvSpPr>
        <p:spPr>
          <a:xfrm>
            <a:off x="2609231" y="2746979"/>
            <a:ext cx="399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插件的使用和测试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4A162A-5396-8BC8-E55F-01D642D84852}"/>
              </a:ext>
            </a:extLst>
          </p:cNvPr>
          <p:cNvGrpSpPr/>
          <p:nvPr/>
        </p:nvGrpSpPr>
        <p:grpSpPr>
          <a:xfrm>
            <a:off x="7493158" y="4552083"/>
            <a:ext cx="1628762" cy="422067"/>
            <a:chOff x="188162" y="782080"/>
            <a:chExt cx="2555650" cy="662256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2558A88-8E61-A557-1315-881FB6EF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AE8CEA-560C-7D40-3002-F1D7945A7AC7}"/>
                </a:ext>
              </a:extLst>
            </p:cNvPr>
            <p:cNvSpPr txBox="1"/>
            <p:nvPr/>
          </p:nvSpPr>
          <p:spPr>
            <a:xfrm>
              <a:off x="771367" y="961410"/>
              <a:ext cx="1972445" cy="482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58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FE350CD-FC76-4D9A-82FC-7BEB5EEDB07D}"/>
              </a:ext>
            </a:extLst>
          </p:cNvPr>
          <p:cNvGrpSpPr/>
          <p:nvPr/>
        </p:nvGrpSpPr>
        <p:grpSpPr>
          <a:xfrm>
            <a:off x="-1149749" y="-1013916"/>
            <a:ext cx="11776467" cy="6892729"/>
            <a:chOff x="-1305249" y="-1321797"/>
            <a:chExt cx="11776467" cy="6892729"/>
          </a:xfrm>
        </p:grpSpPr>
        <p:pic>
          <p:nvPicPr>
            <p:cNvPr id="26" name="Picture 25" descr="A picture containing dark, device, gauge&#10;&#10;Description automatically generated"/>
            <p:cNvPicPr>
              <a:picLocks noChangeAspect="1"/>
            </p:cNvPicPr>
            <p:nvPr/>
          </p:nvPicPr>
          <p:blipFill>
            <a:blip r:embed="rId3">
              <a:alphaModFix amt="89000"/>
            </a:blip>
            <a:stretch>
              <a:fillRect/>
            </a:stretch>
          </p:blipFill>
          <p:spPr>
            <a:xfrm>
              <a:off x="-1305249" y="-1321797"/>
              <a:ext cx="11776467" cy="6892729"/>
            </a:xfrm>
            <a:prstGeom prst="rect">
              <a:avLst/>
            </a:prstGeom>
          </p:spPr>
        </p:pic>
        <p:sp>
          <p:nvSpPr>
            <p:cNvPr id="8" name="任意形状 7"/>
            <p:cNvSpPr/>
            <p:nvPr/>
          </p:nvSpPr>
          <p:spPr>
            <a:xfrm>
              <a:off x="379649" y="2237590"/>
              <a:ext cx="3362632" cy="1832899"/>
            </a:xfrm>
            <a:custGeom>
              <a:avLst/>
              <a:gdLst>
                <a:gd name="connsiteX0" fmla="*/ 0 w 3362632"/>
                <a:gd name="connsiteY0" fmla="*/ 0 h 1889760"/>
                <a:gd name="connsiteX1" fmla="*/ 3362632 w 3362632"/>
                <a:gd name="connsiteY1" fmla="*/ 0 h 1889760"/>
                <a:gd name="connsiteX2" fmla="*/ 3362632 w 3362632"/>
                <a:gd name="connsiteY2" fmla="*/ 134880 h 1889760"/>
                <a:gd name="connsiteX3" fmla="*/ 3333681 w 3362632"/>
                <a:gd name="connsiteY3" fmla="*/ 134880 h 1889760"/>
                <a:gd name="connsiteX4" fmla="*/ 3333681 w 3362632"/>
                <a:gd name="connsiteY4" fmla="*/ 28951 h 1889760"/>
                <a:gd name="connsiteX5" fmla="*/ 28951 w 3362632"/>
                <a:gd name="connsiteY5" fmla="*/ 28951 h 1889760"/>
                <a:gd name="connsiteX6" fmla="*/ 28951 w 3362632"/>
                <a:gd name="connsiteY6" fmla="*/ 1860809 h 1889760"/>
                <a:gd name="connsiteX7" fmla="*/ 3333681 w 3362632"/>
                <a:gd name="connsiteY7" fmla="*/ 1860809 h 1889760"/>
                <a:gd name="connsiteX8" fmla="*/ 3333681 w 3362632"/>
                <a:gd name="connsiteY8" fmla="*/ 1754880 h 1889760"/>
                <a:gd name="connsiteX9" fmla="*/ 3362632 w 3362632"/>
                <a:gd name="connsiteY9" fmla="*/ 1754880 h 1889760"/>
                <a:gd name="connsiteX10" fmla="*/ 3362632 w 3362632"/>
                <a:gd name="connsiteY10" fmla="*/ 1889760 h 1889760"/>
                <a:gd name="connsiteX11" fmla="*/ 0 w 3362632"/>
                <a:gd name="connsiteY11" fmla="*/ 1889760 h 18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2632" h="1889760">
                  <a:moveTo>
                    <a:pt x="0" y="0"/>
                  </a:moveTo>
                  <a:lnTo>
                    <a:pt x="3362632" y="0"/>
                  </a:lnTo>
                  <a:lnTo>
                    <a:pt x="3362632" y="134880"/>
                  </a:lnTo>
                  <a:lnTo>
                    <a:pt x="3333681" y="134880"/>
                  </a:lnTo>
                  <a:lnTo>
                    <a:pt x="3333681" y="28951"/>
                  </a:lnTo>
                  <a:lnTo>
                    <a:pt x="28951" y="28951"/>
                  </a:lnTo>
                  <a:lnTo>
                    <a:pt x="28951" y="1860809"/>
                  </a:lnTo>
                  <a:lnTo>
                    <a:pt x="3333681" y="1860809"/>
                  </a:lnTo>
                  <a:lnTo>
                    <a:pt x="3333681" y="1754880"/>
                  </a:lnTo>
                  <a:lnTo>
                    <a:pt x="3362632" y="1754880"/>
                  </a:lnTo>
                  <a:lnTo>
                    <a:pt x="3362632" y="1889760"/>
                  </a:lnTo>
                  <a:lnTo>
                    <a:pt x="0" y="18897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6329"/>
                </a:gs>
                <a:gs pos="100000">
                  <a:srgbClr val="5E923D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B48C2"/>
                </a:solidFill>
              </a:endParaRPr>
            </a:p>
          </p:txBody>
        </p:sp>
        <p:sp>
          <p:nvSpPr>
            <p:cNvPr id="14" name="任意形状 13"/>
            <p:cNvSpPr/>
            <p:nvPr/>
          </p:nvSpPr>
          <p:spPr>
            <a:xfrm>
              <a:off x="4795654" y="2237589"/>
              <a:ext cx="3362632" cy="1832899"/>
            </a:xfrm>
            <a:custGeom>
              <a:avLst/>
              <a:gdLst>
                <a:gd name="connsiteX0" fmla="*/ 0 w 3362632"/>
                <a:gd name="connsiteY0" fmla="*/ 0 h 1889760"/>
                <a:gd name="connsiteX1" fmla="*/ 3362632 w 3362632"/>
                <a:gd name="connsiteY1" fmla="*/ 0 h 1889760"/>
                <a:gd name="connsiteX2" fmla="*/ 3362632 w 3362632"/>
                <a:gd name="connsiteY2" fmla="*/ 134880 h 1889760"/>
                <a:gd name="connsiteX3" fmla="*/ 3333681 w 3362632"/>
                <a:gd name="connsiteY3" fmla="*/ 134880 h 1889760"/>
                <a:gd name="connsiteX4" fmla="*/ 3333681 w 3362632"/>
                <a:gd name="connsiteY4" fmla="*/ 28951 h 1889760"/>
                <a:gd name="connsiteX5" fmla="*/ 28951 w 3362632"/>
                <a:gd name="connsiteY5" fmla="*/ 28951 h 1889760"/>
                <a:gd name="connsiteX6" fmla="*/ 28951 w 3362632"/>
                <a:gd name="connsiteY6" fmla="*/ 1860809 h 1889760"/>
                <a:gd name="connsiteX7" fmla="*/ 3333681 w 3362632"/>
                <a:gd name="connsiteY7" fmla="*/ 1860809 h 1889760"/>
                <a:gd name="connsiteX8" fmla="*/ 3333681 w 3362632"/>
                <a:gd name="connsiteY8" fmla="*/ 1754880 h 1889760"/>
                <a:gd name="connsiteX9" fmla="*/ 3362632 w 3362632"/>
                <a:gd name="connsiteY9" fmla="*/ 1754880 h 1889760"/>
                <a:gd name="connsiteX10" fmla="*/ 3362632 w 3362632"/>
                <a:gd name="connsiteY10" fmla="*/ 1889760 h 1889760"/>
                <a:gd name="connsiteX11" fmla="*/ 0 w 3362632"/>
                <a:gd name="connsiteY11" fmla="*/ 1889760 h 18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2632" h="1889760">
                  <a:moveTo>
                    <a:pt x="0" y="0"/>
                  </a:moveTo>
                  <a:lnTo>
                    <a:pt x="3362632" y="0"/>
                  </a:lnTo>
                  <a:lnTo>
                    <a:pt x="3362632" y="134880"/>
                  </a:lnTo>
                  <a:lnTo>
                    <a:pt x="3333681" y="134880"/>
                  </a:lnTo>
                  <a:lnTo>
                    <a:pt x="3333681" y="28951"/>
                  </a:lnTo>
                  <a:lnTo>
                    <a:pt x="28951" y="28951"/>
                  </a:lnTo>
                  <a:lnTo>
                    <a:pt x="28951" y="1860809"/>
                  </a:lnTo>
                  <a:lnTo>
                    <a:pt x="3333681" y="1860809"/>
                  </a:lnTo>
                  <a:lnTo>
                    <a:pt x="3333681" y="1754880"/>
                  </a:lnTo>
                  <a:lnTo>
                    <a:pt x="3362632" y="1754880"/>
                  </a:lnTo>
                  <a:lnTo>
                    <a:pt x="3362632" y="1889760"/>
                  </a:lnTo>
                  <a:lnTo>
                    <a:pt x="0" y="18897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6329"/>
                </a:gs>
                <a:gs pos="100000">
                  <a:srgbClr val="5E923D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B48C2"/>
                </a:solidFill>
              </a:endParaRPr>
            </a:p>
          </p:txBody>
        </p:sp>
        <p:pic>
          <p:nvPicPr>
            <p:cNvPr id="21" name="Picture 20" descr="Graphical user interface, text, application&#10;&#10;Description automatically generated"/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57232" y="-196001"/>
              <a:ext cx="956697" cy="717733"/>
            </a:xfrm>
            <a:prstGeom prst="rect">
              <a:avLst/>
            </a:prstGeom>
          </p:spPr>
        </p:pic>
      </p:grpSp>
      <p:sp>
        <p:nvSpPr>
          <p:cNvPr id="27" name="文本框 16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7132C-19CC-4423-B296-805C2C4308AF}"/>
              </a:ext>
            </a:extLst>
          </p:cNvPr>
          <p:cNvSpPr/>
          <p:nvPr/>
        </p:nvSpPr>
        <p:spPr>
          <a:xfrm>
            <a:off x="908332" y="389594"/>
            <a:ext cx="719934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zh-CN" altLang="en-US" sz="3600" b="1" dirty="0">
                <a:solidFill>
                  <a:srgbClr val="5E923D"/>
                </a:solidFill>
                <a:latin typeface="+mn-ea"/>
                <a:cs typeface="Dubai Medium" panose="020B0503030403030204" pitchFamily="34" charset="-78"/>
              </a:rPr>
              <a:t>插件的使用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1484CB-DE78-4CA9-9F8F-CC4B48411738}"/>
              </a:ext>
            </a:extLst>
          </p:cNvPr>
          <p:cNvSpPr/>
          <p:nvPr/>
        </p:nvSpPr>
        <p:spPr>
          <a:xfrm>
            <a:off x="412502" y="1412208"/>
            <a:ext cx="6178320" cy="76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Koordinator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将集成插件并暴露配置接口，用户只需更改配置。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测试方法：该调度器插件是一个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RPM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软件包，和其它软件包的安装及卸载方式一致。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37BA18E-4AA9-4502-A260-50EE4D1853D5}"/>
              </a:ext>
            </a:extLst>
          </p:cNvPr>
          <p:cNvSpPr/>
          <p:nvPr/>
        </p:nvSpPr>
        <p:spPr>
          <a:xfrm>
            <a:off x="544200" y="2969295"/>
            <a:ext cx="2487064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5E923D"/>
                </a:solidFill>
              </a:rPr>
              <a:t>安装：</a:t>
            </a:r>
            <a:r>
              <a:rPr lang="en-US" altLang="zh-CN" sz="900">
                <a:solidFill>
                  <a:srgbClr val="5E923D"/>
                </a:solidFill>
              </a:rPr>
              <a:t>rpm –ivh scheduler-bvt-noise-clean-$(uname –r).rpm</a:t>
            </a:r>
          </a:p>
          <a:p>
            <a:pPr>
              <a:lnSpc>
                <a:spcPct val="150000"/>
              </a:lnSpc>
            </a:pPr>
            <a:endParaRPr lang="en-US" altLang="zh-CN" sz="900">
              <a:solidFill>
                <a:srgbClr val="5E923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5E923D"/>
                </a:solidFill>
              </a:rPr>
              <a:t>卸载：</a:t>
            </a:r>
            <a:r>
              <a:rPr lang="en-US" altLang="zh-CN" sz="900" dirty="0">
                <a:solidFill>
                  <a:srgbClr val="5E923D"/>
                </a:solidFill>
              </a:rPr>
              <a:t>rpm –e scheduler-bvt-noise-clean</a:t>
            </a:r>
          </a:p>
        </p:txBody>
      </p:sp>
      <p:sp>
        <p:nvSpPr>
          <p:cNvPr id="23" name="椭圆 11">
            <a:extLst>
              <a:ext uri="{FF2B5EF4-FFF2-40B4-BE49-F238E27FC236}">
                <a16:creationId xmlns:a16="http://schemas.microsoft.com/office/drawing/2014/main" id="{268DDA38-D58C-4FEF-A296-A3240790F23A}"/>
              </a:ext>
            </a:extLst>
          </p:cNvPr>
          <p:cNvSpPr>
            <a:spLocks noChangeAspect="1"/>
          </p:cNvSpPr>
          <p:nvPr/>
        </p:nvSpPr>
        <p:spPr>
          <a:xfrm>
            <a:off x="3136981" y="2711051"/>
            <a:ext cx="1521599" cy="1521599"/>
          </a:xfrm>
          <a:prstGeom prst="ellipse">
            <a:avLst/>
          </a:prstGeom>
          <a:gradFill flip="none" rotWithShape="1">
            <a:gsLst>
              <a:gs pos="12000">
                <a:srgbClr val="A5CD8F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11">
            <a:extLst>
              <a:ext uri="{FF2B5EF4-FFF2-40B4-BE49-F238E27FC236}">
                <a16:creationId xmlns:a16="http://schemas.microsoft.com/office/drawing/2014/main" id="{C990BFC5-B920-9E41-8DB8-5E18DB60ADCC}"/>
              </a:ext>
            </a:extLst>
          </p:cNvPr>
          <p:cNvSpPr>
            <a:spLocks noChangeAspect="1"/>
          </p:cNvSpPr>
          <p:nvPr/>
        </p:nvSpPr>
        <p:spPr>
          <a:xfrm>
            <a:off x="7517794" y="2701845"/>
            <a:ext cx="1521599" cy="1521599"/>
          </a:xfrm>
          <a:prstGeom prst="ellipse">
            <a:avLst/>
          </a:prstGeom>
          <a:gradFill flip="none" rotWithShape="1">
            <a:gsLst>
              <a:gs pos="12000">
                <a:srgbClr val="A5CD8F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C44F15-1A60-B55D-8800-37D111660A69}"/>
              </a:ext>
            </a:extLst>
          </p:cNvPr>
          <p:cNvSpPr txBox="1"/>
          <p:nvPr/>
        </p:nvSpPr>
        <p:spPr>
          <a:xfrm>
            <a:off x="3354038" y="327725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>
                <a:solidFill>
                  <a:schemeClr val="accent6"/>
                </a:solidFill>
              </a:rPr>
              <a:t>安装</a:t>
            </a:r>
            <a:r>
              <a:rPr kumimoji="1" lang="en-US" altLang="zh-CN" b="1">
                <a:solidFill>
                  <a:schemeClr val="accent6"/>
                </a:solidFill>
              </a:rPr>
              <a:t>/</a:t>
            </a:r>
            <a:r>
              <a:rPr kumimoji="1" lang="zh-CN" altLang="en-US" b="1">
                <a:solidFill>
                  <a:schemeClr val="accent6"/>
                </a:solidFill>
              </a:rPr>
              <a:t>卸载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628351-0186-1448-CF94-1103868C8AFB}"/>
              </a:ext>
            </a:extLst>
          </p:cNvPr>
          <p:cNvSpPr txBox="1"/>
          <p:nvPr/>
        </p:nvSpPr>
        <p:spPr>
          <a:xfrm>
            <a:off x="7724595" y="3235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>
                <a:solidFill>
                  <a:schemeClr val="accent6"/>
                </a:solidFill>
              </a:rPr>
              <a:t>接口配置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B89C5F-5D1B-C948-B7E0-D05723499176}"/>
              </a:ext>
            </a:extLst>
          </p:cNvPr>
          <p:cNvSpPr/>
          <p:nvPr/>
        </p:nvSpPr>
        <p:spPr>
          <a:xfrm>
            <a:off x="4858380" y="2432449"/>
            <a:ext cx="2722320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5E923D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C7FFB-A4B7-5E4A-7BB2-C4664380B641}"/>
              </a:ext>
            </a:extLst>
          </p:cNvPr>
          <p:cNvSpPr/>
          <p:nvPr/>
        </p:nvSpPr>
        <p:spPr>
          <a:xfrm>
            <a:off x="4951154" y="2594850"/>
            <a:ext cx="2837949" cy="173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5E923D"/>
                </a:solidFill>
              </a:rPr>
              <a:t>OS</a:t>
            </a:r>
            <a:r>
              <a:rPr lang="zh-CN" altLang="en-US" sz="900">
                <a:solidFill>
                  <a:srgbClr val="5E923D"/>
                </a:solidFill>
              </a:rPr>
              <a:t> 接口：</a:t>
            </a:r>
            <a:endParaRPr lang="en-US" altLang="zh-CN" sz="900">
              <a:solidFill>
                <a:srgbClr val="5E923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5E923D"/>
                </a:solidFill>
              </a:rPr>
              <a:t>    cpu</a:t>
            </a:r>
            <a:r>
              <a:rPr lang="zh-CN" altLang="en-US" sz="900">
                <a:solidFill>
                  <a:srgbClr val="5E923D"/>
                </a:solidFill>
              </a:rPr>
              <a:t> </a:t>
            </a:r>
            <a:r>
              <a:rPr lang="en-US" altLang="zh-CN" sz="900">
                <a:solidFill>
                  <a:srgbClr val="5E923D"/>
                </a:solidFill>
              </a:rPr>
              <a:t>cgroup</a:t>
            </a:r>
            <a:r>
              <a:rPr lang="zh-CN" altLang="en-US" sz="900">
                <a:solidFill>
                  <a:srgbClr val="5E923D"/>
                </a:solidFill>
              </a:rPr>
              <a:t> 下的 </a:t>
            </a:r>
            <a:r>
              <a:rPr lang="en-US" altLang="zh-CN" sz="900">
                <a:solidFill>
                  <a:srgbClr val="5E923D"/>
                </a:solidFill>
              </a:rPr>
              <a:t>cpu.bvt_warp_ns</a:t>
            </a:r>
          </a:p>
          <a:p>
            <a:pPr>
              <a:lnSpc>
                <a:spcPct val="150000"/>
              </a:lnSpc>
            </a:pPr>
            <a:endParaRPr lang="en-US" altLang="zh-CN" sz="900">
              <a:solidFill>
                <a:srgbClr val="5E923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5E923D"/>
                </a:solidFill>
              </a:rPr>
              <a:t>设置在线优先级：</a:t>
            </a:r>
            <a:endParaRPr lang="en-US" altLang="zh-CN" sz="900">
              <a:solidFill>
                <a:srgbClr val="5E923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5E923D"/>
                </a:solidFill>
              </a:rPr>
              <a:t>    </a:t>
            </a:r>
            <a:r>
              <a:rPr lang="en-US" altLang="zh-CN" sz="900">
                <a:solidFill>
                  <a:srgbClr val="5E923D"/>
                </a:solidFill>
              </a:rPr>
              <a:t>echo 2 &gt; /sys/fs/cgroup/cpu/path/cpu.bvt_warp_ns</a:t>
            </a:r>
          </a:p>
          <a:p>
            <a:pPr>
              <a:lnSpc>
                <a:spcPct val="150000"/>
              </a:lnSpc>
            </a:pPr>
            <a:endParaRPr lang="en-US" altLang="zh-CN" sz="900">
              <a:solidFill>
                <a:srgbClr val="5E923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5E923D"/>
                </a:solidFill>
              </a:rPr>
              <a:t>设置离线优先级：</a:t>
            </a:r>
            <a:endParaRPr lang="en-US" altLang="zh-CN" sz="900">
              <a:solidFill>
                <a:srgbClr val="5E923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5E923D"/>
                </a:solidFill>
              </a:rPr>
              <a:t>    </a:t>
            </a:r>
            <a:r>
              <a:rPr lang="en-US" altLang="zh-CN" sz="900">
                <a:solidFill>
                  <a:srgbClr val="5E923D"/>
                </a:solidFill>
              </a:rPr>
              <a:t>echo -1 &gt; /sys/fs/cgroup/cpu/path/cpu.bvt_warp_ns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4D5C4D-809C-4376-6FCE-3B9CF19B3025}"/>
              </a:ext>
            </a:extLst>
          </p:cNvPr>
          <p:cNvGrpSpPr/>
          <p:nvPr/>
        </p:nvGrpSpPr>
        <p:grpSpPr>
          <a:xfrm>
            <a:off x="1263141" y="172143"/>
            <a:ext cx="1734413" cy="519508"/>
            <a:chOff x="188162" y="782080"/>
            <a:chExt cx="2119081" cy="634727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3A0BD62C-5388-E0E3-C980-21E011A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CADA8D4-FFBF-A48E-C9B6-6D863B36A4DB}"/>
                </a:ext>
              </a:extLst>
            </p:cNvPr>
            <p:cNvSpPr txBox="1"/>
            <p:nvPr/>
          </p:nvSpPr>
          <p:spPr>
            <a:xfrm>
              <a:off x="771367" y="961409"/>
              <a:ext cx="1535876" cy="37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FE350CD-FC76-4D9A-82FC-7BEB5EEDB07D}"/>
              </a:ext>
            </a:extLst>
          </p:cNvPr>
          <p:cNvGrpSpPr/>
          <p:nvPr/>
        </p:nvGrpSpPr>
        <p:grpSpPr>
          <a:xfrm>
            <a:off x="-1173873" y="-1013916"/>
            <a:ext cx="11776467" cy="6892729"/>
            <a:chOff x="-1305249" y="-1321797"/>
            <a:chExt cx="11776467" cy="6892729"/>
          </a:xfrm>
        </p:grpSpPr>
        <p:pic>
          <p:nvPicPr>
            <p:cNvPr id="26" name="Picture 25" descr="A picture containing dark, device, gauge&#10;&#10;Description automatically generated"/>
            <p:cNvPicPr>
              <a:picLocks noChangeAspect="1"/>
            </p:cNvPicPr>
            <p:nvPr/>
          </p:nvPicPr>
          <p:blipFill>
            <a:blip r:embed="rId3">
              <a:alphaModFix amt="89000"/>
            </a:blip>
            <a:stretch>
              <a:fillRect/>
            </a:stretch>
          </p:blipFill>
          <p:spPr>
            <a:xfrm>
              <a:off x="-1305249" y="-1321797"/>
              <a:ext cx="11776467" cy="6892729"/>
            </a:xfrm>
            <a:prstGeom prst="rect">
              <a:avLst/>
            </a:prstGeom>
          </p:spPr>
        </p:pic>
        <p:pic>
          <p:nvPicPr>
            <p:cNvPr id="21" name="Picture 20" descr="Graphical user interface, text, application&#10;&#10;Description automatically generated"/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10630" y="-375809"/>
              <a:ext cx="956697" cy="717733"/>
            </a:xfrm>
            <a:prstGeom prst="rect">
              <a:avLst/>
            </a:prstGeom>
          </p:spPr>
        </p:pic>
      </p:grpSp>
      <p:sp>
        <p:nvSpPr>
          <p:cNvPr id="27" name="文本框 16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7132C-19CC-4423-B296-805C2C4308AF}"/>
              </a:ext>
            </a:extLst>
          </p:cNvPr>
          <p:cNvSpPr/>
          <p:nvPr/>
        </p:nvSpPr>
        <p:spPr>
          <a:xfrm>
            <a:off x="908332" y="389594"/>
            <a:ext cx="719934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zh-CN" altLang="en-US" sz="3600" b="1" dirty="0">
                <a:solidFill>
                  <a:srgbClr val="5E923D"/>
                </a:solidFill>
                <a:latin typeface="+mn-ea"/>
                <a:cs typeface="Dubai Medium" panose="020B0503030403030204" pitchFamily="34" charset="-78"/>
              </a:rPr>
              <a:t>测试结果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B89C5F-5D1B-C948-B7E0-D05723499176}"/>
              </a:ext>
            </a:extLst>
          </p:cNvPr>
          <p:cNvSpPr/>
          <p:nvPr/>
        </p:nvSpPr>
        <p:spPr>
          <a:xfrm>
            <a:off x="4858380" y="2432449"/>
            <a:ext cx="2722320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5E923D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A22ED7-10A6-D284-7104-BE883F692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459" y="3581649"/>
            <a:ext cx="1311263" cy="1290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B11489-CD75-EE3F-5EFD-0A40C210D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358" y="3567866"/>
            <a:ext cx="1311263" cy="1290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EC32A-BE87-226D-0E25-B0DDCCBB8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371" y="3567866"/>
            <a:ext cx="1325066" cy="12974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83AE2F-E072-DCF2-AFD8-6D7439B9D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197" y="3560965"/>
            <a:ext cx="1311263" cy="12974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15E7DC7-D98A-2A40-49E5-F4E736D191A4}"/>
              </a:ext>
            </a:extLst>
          </p:cNvPr>
          <p:cNvSpPr txBox="1"/>
          <p:nvPr/>
        </p:nvSpPr>
        <p:spPr>
          <a:xfrm>
            <a:off x="1043459" y="1431520"/>
            <a:ext cx="3608360" cy="1110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Nginx(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在线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视频解码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离线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混部测试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kumimoji="1"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容器：</a:t>
            </a:r>
            <a:r>
              <a:rPr kumimoji="1"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80C</a:t>
            </a:r>
            <a:r>
              <a:rPr kumimoji="1"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kumimoji="1"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works: 80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kumimoji="1"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容器：</a:t>
            </a:r>
            <a:r>
              <a:rPr kumimoji="1"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50C</a:t>
            </a:r>
            <a:r>
              <a:rPr kumimoji="1"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kumimoji="1"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threads: 50</a:t>
            </a:r>
            <a:endParaRPr kumimoji="1" lang="zh-CN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F5294F-FD10-042C-76D4-8FF85283754F}"/>
              </a:ext>
            </a:extLst>
          </p:cNvPr>
          <p:cNvSpPr txBox="1"/>
          <p:nvPr/>
        </p:nvSpPr>
        <p:spPr>
          <a:xfrm>
            <a:off x="1043459" y="2640672"/>
            <a:ext cx="131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对照组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单独跑 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425207-A527-54A7-CC43-D7206994DFC2}"/>
              </a:ext>
            </a:extLst>
          </p:cNvPr>
          <p:cNvSpPr txBox="1"/>
          <p:nvPr/>
        </p:nvSpPr>
        <p:spPr>
          <a:xfrm>
            <a:off x="2974357" y="2640672"/>
            <a:ext cx="1311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实验组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ffmpeg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FBCA6F-85EB-45C2-FDD3-BB7349821CB0}"/>
              </a:ext>
            </a:extLst>
          </p:cNvPr>
          <p:cNvSpPr txBox="1"/>
          <p:nvPr/>
        </p:nvSpPr>
        <p:spPr>
          <a:xfrm>
            <a:off x="4944371" y="2640672"/>
            <a:ext cx="1325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实验组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安装插件设置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bvt</a:t>
            </a:r>
          </a:p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ffmpeg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785D20-0F08-21B2-B5DC-B6752BA87538}"/>
              </a:ext>
            </a:extLst>
          </p:cNvPr>
          <p:cNvSpPr txBox="1"/>
          <p:nvPr/>
        </p:nvSpPr>
        <p:spPr>
          <a:xfrm>
            <a:off x="6822151" y="2602199"/>
            <a:ext cx="21777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实验组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安装插件设置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bvt</a:t>
            </a:r>
          </a:p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ffmpeg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 容器</a:t>
            </a:r>
            <a:endParaRPr kumimoji="1" lang="en-US" altLang="zh-CN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增加离线负载</a:t>
            </a:r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(104C, threads: 104)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AD99D4-B95B-FF8E-357C-5C482540E62E}"/>
              </a:ext>
            </a:extLst>
          </p:cNvPr>
          <p:cNvGrpSpPr/>
          <p:nvPr/>
        </p:nvGrpSpPr>
        <p:grpSpPr>
          <a:xfrm>
            <a:off x="1277446" y="67711"/>
            <a:ext cx="1724567" cy="508792"/>
            <a:chOff x="188162" y="782080"/>
            <a:chExt cx="2151427" cy="634727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228E4277-6FD6-9B76-6D90-DD101A65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94792C-3DB7-8151-2108-2CC413F23112}"/>
                </a:ext>
              </a:extLst>
            </p:cNvPr>
            <p:cNvSpPr txBox="1"/>
            <p:nvPr/>
          </p:nvSpPr>
          <p:spPr>
            <a:xfrm>
              <a:off x="771366" y="961409"/>
              <a:ext cx="1568223" cy="3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CF4F857-955A-0834-1FE9-379B43FF4433}"/>
              </a:ext>
            </a:extLst>
          </p:cNvPr>
          <p:cNvCxnSpPr>
            <a:cxnSpLocks/>
          </p:cNvCxnSpPr>
          <p:nvPr/>
        </p:nvCxnSpPr>
        <p:spPr>
          <a:xfrm flipH="1">
            <a:off x="4944371" y="4581236"/>
            <a:ext cx="13250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2C34246-51D3-2438-53BA-6425E24F5FDA}"/>
              </a:ext>
            </a:extLst>
          </p:cNvPr>
          <p:cNvCxnSpPr>
            <a:cxnSpLocks/>
          </p:cNvCxnSpPr>
          <p:nvPr/>
        </p:nvCxnSpPr>
        <p:spPr>
          <a:xfrm flipH="1">
            <a:off x="2974357" y="4578533"/>
            <a:ext cx="1311263" cy="27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768E2DD-F6E8-D3FB-AAE3-598A9DFE3721}"/>
              </a:ext>
            </a:extLst>
          </p:cNvPr>
          <p:cNvCxnSpPr>
            <a:cxnSpLocks/>
          </p:cNvCxnSpPr>
          <p:nvPr/>
        </p:nvCxnSpPr>
        <p:spPr>
          <a:xfrm flipH="1">
            <a:off x="6842197" y="4578533"/>
            <a:ext cx="131126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4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BC3B26-BE5B-4F5E-95A5-A07A340A0D3D}"/>
              </a:ext>
            </a:extLst>
          </p:cNvPr>
          <p:cNvGrpSpPr/>
          <p:nvPr/>
        </p:nvGrpSpPr>
        <p:grpSpPr>
          <a:xfrm>
            <a:off x="-908050" y="-1716845"/>
            <a:ext cx="10738156" cy="6940723"/>
            <a:chOff x="-908050" y="-1727796"/>
            <a:chExt cx="10738156" cy="6940723"/>
          </a:xfrm>
        </p:grpSpPr>
        <p:pic>
          <p:nvPicPr>
            <p:cNvPr id="23" name="Picture 22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320" y="-487701"/>
              <a:ext cx="7437309" cy="5347303"/>
            </a:xfrm>
            <a:prstGeom prst="rect">
              <a:avLst/>
            </a:prstGeom>
          </p:spPr>
        </p:pic>
        <p:pic>
          <p:nvPicPr>
            <p:cNvPr id="19" name="Picture 18" descr="Shape, square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-10951"/>
              <a:ext cx="9144000" cy="5223878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559175" y="-1727796"/>
              <a:ext cx="2025650" cy="4292600"/>
            </a:xfrm>
            <a:prstGeom prst="roundRect">
              <a:avLst>
                <a:gd name="adj" fmla="val 50000"/>
              </a:avLst>
            </a:prstGeom>
            <a:gradFill>
              <a:gsLst>
                <a:gs pos="17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84075" y="1373116"/>
              <a:ext cx="2175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Thanks</a:t>
              </a:r>
              <a:endParaRPr kumimoji="1" lang="zh-CN" altLang="en-US" sz="3200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7459784">
              <a:off x="-908050" y="326613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14007" y="-44298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Picture 25" descr="Text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9963" y="4404250"/>
              <a:ext cx="956697" cy="717734"/>
            </a:xfrm>
            <a:prstGeom prst="rect">
              <a:avLst/>
            </a:prstGeom>
          </p:spPr>
        </p:pic>
      </p:grpSp>
      <p:sp>
        <p:nvSpPr>
          <p:cNvPr id="27" name="文本框 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4A162A-5396-8BC8-E55F-01D642D84852}"/>
              </a:ext>
            </a:extLst>
          </p:cNvPr>
          <p:cNvGrpSpPr/>
          <p:nvPr/>
        </p:nvGrpSpPr>
        <p:grpSpPr>
          <a:xfrm>
            <a:off x="7493158" y="4552083"/>
            <a:ext cx="1628762" cy="422067"/>
            <a:chOff x="188162" y="782080"/>
            <a:chExt cx="2555650" cy="662256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2558A88-8E61-A557-1315-881FB6EF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AE8CEA-560C-7D40-3002-F1D7945A7AC7}"/>
                </a:ext>
              </a:extLst>
            </p:cNvPr>
            <p:cNvSpPr txBox="1"/>
            <p:nvPr/>
          </p:nvSpPr>
          <p:spPr>
            <a:xfrm>
              <a:off x="771367" y="961410"/>
              <a:ext cx="1972445" cy="482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F587610-8B05-BBEA-9E73-8EEC2EB23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5942" y="2716847"/>
            <a:ext cx="1353169" cy="1353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D48FC5-ABB2-83D9-A456-420457AB0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0976" y="2711081"/>
            <a:ext cx="1353169" cy="13647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C3C5E3C-EB45-8C8D-8DA9-1415DD06FB73}"/>
              </a:ext>
            </a:extLst>
          </p:cNvPr>
          <p:cNvSpPr txBox="1"/>
          <p:nvPr/>
        </p:nvSpPr>
        <p:spPr>
          <a:xfrm>
            <a:off x="2439699" y="4082112"/>
            <a:ext cx="1617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solidFill>
                  <a:schemeClr val="bg1">
                    <a:lumMod val="9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钉钉群：</a:t>
            </a:r>
            <a:endParaRPr kumimoji="1" lang="en-US" altLang="zh-CN" sz="1100">
              <a:solidFill>
                <a:schemeClr val="bg1">
                  <a:lumMod val="9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1100" b="1">
                <a:solidFill>
                  <a:schemeClr val="bg1">
                    <a:lumMod val="9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OpenAnolis Kernel SIG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2697B7-C2E5-D81B-F96E-E78109688DA4}"/>
              </a:ext>
            </a:extLst>
          </p:cNvPr>
          <p:cNvSpPr txBox="1"/>
          <p:nvPr/>
        </p:nvSpPr>
        <p:spPr>
          <a:xfrm>
            <a:off x="5370171" y="4082112"/>
            <a:ext cx="1823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solidFill>
                  <a:schemeClr val="bg1">
                    <a:lumMod val="9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钉钉群：</a:t>
            </a:r>
            <a:endParaRPr kumimoji="1" lang="en-US" altLang="zh-CN" sz="1100">
              <a:solidFill>
                <a:schemeClr val="bg1">
                  <a:lumMod val="9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1100">
                <a:solidFill>
                  <a:schemeClr val="bg1">
                    <a:lumMod val="9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Koordinator</a:t>
            </a:r>
            <a:r>
              <a:rPr kumimoji="1" lang="zh-CN" altLang="en-US" sz="1100">
                <a:solidFill>
                  <a:schemeClr val="bg1">
                    <a:lumMod val="9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kumimoji="1" lang="zh-CN" altLang="en-US" sz="1000">
                <a:solidFill>
                  <a:schemeClr val="bg1">
                    <a:lumMod val="9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社区用户交流群</a:t>
            </a:r>
            <a:endParaRPr kumimoji="1" lang="en-US" altLang="zh-CN" sz="1100">
              <a:solidFill>
                <a:schemeClr val="bg1">
                  <a:lumMod val="9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5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0A37329-F6E7-4ED4-A221-76CFC4207493}"/>
              </a:ext>
            </a:extLst>
          </p:cNvPr>
          <p:cNvGrpSpPr/>
          <p:nvPr/>
        </p:nvGrpSpPr>
        <p:grpSpPr>
          <a:xfrm>
            <a:off x="-823235" y="390239"/>
            <a:ext cx="10790470" cy="5959497"/>
            <a:chOff x="-1025978" y="-837513"/>
            <a:chExt cx="10790470" cy="5959497"/>
          </a:xfrm>
        </p:grpSpPr>
        <p:pic>
          <p:nvPicPr>
            <p:cNvPr id="31" name="Picture 30" descr="A picture containing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25978" y="-837513"/>
              <a:ext cx="10790470" cy="5959497"/>
            </a:xfrm>
            <a:prstGeom prst="rect">
              <a:avLst/>
            </a:prstGeom>
          </p:spPr>
        </p:pic>
        <p:pic>
          <p:nvPicPr>
            <p:cNvPr id="30" name="Picture 29" descr="Graphical user interface, text, application&#10;&#10;Description automatically generated"/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8000466" y="4404251"/>
              <a:ext cx="956697" cy="717733"/>
            </a:xfrm>
            <a:prstGeom prst="rect">
              <a:avLst/>
            </a:prstGeom>
          </p:spPr>
        </p:pic>
      </p:grpSp>
      <p:sp>
        <p:nvSpPr>
          <p:cNvPr id="32" name="文本框 28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969A0A-8F24-4463-B8A9-C9557F5F853F}"/>
              </a:ext>
            </a:extLst>
          </p:cNvPr>
          <p:cNvSpPr/>
          <p:nvPr/>
        </p:nvSpPr>
        <p:spPr>
          <a:xfrm>
            <a:off x="470863" y="2006864"/>
            <a:ext cx="263967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000" b="1" dirty="0">
                <a:solidFill>
                  <a:schemeClr val="bg1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Gautami" panose="020B0502040204020203" pitchFamily="34" charset="0"/>
              </a:rPr>
              <a:t>Contents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4E6EA1-8FE5-46F5-8E26-D12D2AA026C8}"/>
              </a:ext>
            </a:extLst>
          </p:cNvPr>
          <p:cNvSpPr txBox="1"/>
          <p:nvPr/>
        </p:nvSpPr>
        <p:spPr>
          <a:xfrm>
            <a:off x="1264989" y="1788691"/>
            <a:ext cx="107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pc="3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</a:t>
            </a:r>
            <a:r>
              <a:rPr kumimoji="1" lang="zh-CN" altLang="en-US" sz="1000" spc="3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目录 </a:t>
            </a:r>
            <a:r>
              <a:rPr kumimoji="1" lang="en-US" altLang="zh-CN" sz="1000" spc="3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</a:t>
            </a:r>
            <a:endParaRPr kumimoji="1" lang="zh-CN" altLang="en-US" sz="1000" spc="3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04FEC5-E7BA-4EEF-ABAA-F04B90EA2728}"/>
              </a:ext>
            </a:extLst>
          </p:cNvPr>
          <p:cNvSpPr txBox="1"/>
          <p:nvPr/>
        </p:nvSpPr>
        <p:spPr>
          <a:xfrm>
            <a:off x="3849294" y="1629484"/>
            <a:ext cx="64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01</a:t>
            </a:r>
            <a:r>
              <a: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 </a:t>
            </a:r>
            <a:r>
              <a:rPr kumimoji="1" lang="en-US" altLang="zh-CN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/</a:t>
            </a:r>
            <a:endParaRPr kumimoji="1" lang="zh-CN" altLang="en-US" sz="1400" b="1" dirty="0">
              <a:solidFill>
                <a:schemeClr val="accent6"/>
              </a:solidFill>
              <a:latin typeface="Avenir Black" panose="02000503020000020003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4A248B-5FBA-C57F-C245-60C7657638B8}"/>
              </a:ext>
            </a:extLst>
          </p:cNvPr>
          <p:cNvSpPr txBox="1"/>
          <p:nvPr/>
        </p:nvSpPr>
        <p:spPr>
          <a:xfrm>
            <a:off x="4386717" y="3062211"/>
            <a:ext cx="19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调度器插件简介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B66250-52D5-4DA7-BC22-EDC309D5821C}"/>
              </a:ext>
            </a:extLst>
          </p:cNvPr>
          <p:cNvSpPr txBox="1"/>
          <p:nvPr/>
        </p:nvSpPr>
        <p:spPr>
          <a:xfrm>
            <a:off x="3849294" y="2345848"/>
            <a:ext cx="64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02</a:t>
            </a:r>
            <a:r>
              <a: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 </a:t>
            </a:r>
            <a:r>
              <a:rPr kumimoji="1" lang="en-US" altLang="zh-CN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/</a:t>
            </a:r>
            <a:endParaRPr kumimoji="1" lang="zh-CN" altLang="en-US" sz="1400" b="1" dirty="0">
              <a:solidFill>
                <a:schemeClr val="accent6"/>
              </a:solidFill>
              <a:latin typeface="Avenir Black" panose="02000503020000020003" pitchFamily="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357F5-15BC-4110-B74F-27663E28F4D3}"/>
              </a:ext>
            </a:extLst>
          </p:cNvPr>
          <p:cNvSpPr txBox="1"/>
          <p:nvPr/>
        </p:nvSpPr>
        <p:spPr>
          <a:xfrm>
            <a:off x="3849294" y="3062212"/>
            <a:ext cx="64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03</a:t>
            </a:r>
            <a:r>
              <a: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 </a:t>
            </a:r>
            <a:r>
              <a:rPr kumimoji="1" lang="en-US" altLang="zh-CN" sz="1400" b="1" dirty="0">
                <a:solidFill>
                  <a:schemeClr val="accent6"/>
                </a:solidFill>
                <a:latin typeface="Avenir Black" panose="02000503020000020003" pitchFamily="2" charset="0"/>
              </a:rPr>
              <a:t>/</a:t>
            </a:r>
            <a:endParaRPr kumimoji="1" lang="zh-CN" altLang="en-US" sz="1400" b="1" dirty="0">
              <a:solidFill>
                <a:schemeClr val="accent6"/>
              </a:solidFill>
              <a:latin typeface="Avenir Black" panose="02000503020000020003" pitchFamily="2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6421CFF-E1F0-41B3-AA9C-02208E59E6B5}"/>
              </a:ext>
            </a:extLst>
          </p:cNvPr>
          <p:cNvGrpSpPr/>
          <p:nvPr/>
        </p:nvGrpSpPr>
        <p:grpSpPr>
          <a:xfrm>
            <a:off x="3849294" y="3715963"/>
            <a:ext cx="2537257" cy="314716"/>
            <a:chOff x="4929969" y="1064967"/>
            <a:chExt cx="2537257" cy="314716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1755C2F-FEE9-43FF-8943-E567F71D7206}"/>
                </a:ext>
              </a:extLst>
            </p:cNvPr>
            <p:cNvSpPr txBox="1"/>
            <p:nvPr/>
          </p:nvSpPr>
          <p:spPr>
            <a:xfrm>
              <a:off x="5467392" y="1064967"/>
              <a:ext cx="199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插件的使用和测试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D9C2C15-B846-4EF4-9B59-6836F6599AB5}"/>
                </a:ext>
              </a:extLst>
            </p:cNvPr>
            <p:cNvSpPr txBox="1"/>
            <p:nvPr/>
          </p:nvSpPr>
          <p:spPr>
            <a:xfrm>
              <a:off x="4929969" y="1071906"/>
              <a:ext cx="64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04</a:t>
              </a:r>
              <a:r>
                <a:rPr kumimoji="1" lang="zh-CN" altLang="en-US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 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/</a:t>
              </a:r>
              <a:endPara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38333B2-F776-E5D5-FE64-C04E3AC3F3E8}"/>
              </a:ext>
            </a:extLst>
          </p:cNvPr>
          <p:cNvSpPr txBox="1"/>
          <p:nvPr/>
        </p:nvSpPr>
        <p:spPr>
          <a:xfrm>
            <a:off x="4413988" y="2315293"/>
            <a:ext cx="19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plugsched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49693-852C-7992-341D-B1AAF38ADD2C}"/>
              </a:ext>
            </a:extLst>
          </p:cNvPr>
          <p:cNvSpPr txBox="1"/>
          <p:nvPr/>
        </p:nvSpPr>
        <p:spPr>
          <a:xfrm>
            <a:off x="4386717" y="1598929"/>
            <a:ext cx="192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CPU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混部技术介绍</a:t>
            </a:r>
          </a:p>
        </p:txBody>
      </p:sp>
    </p:spTree>
    <p:extLst>
      <p:ext uri="{BB962C8B-B14F-4D97-AF65-F5344CB8AC3E}">
        <p14:creationId xmlns:p14="http://schemas.microsoft.com/office/powerpoint/2010/main" val="5433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8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BC3B26-BE5B-4F5E-95A5-A07A340A0D3D}"/>
              </a:ext>
            </a:extLst>
          </p:cNvPr>
          <p:cNvGrpSpPr/>
          <p:nvPr/>
        </p:nvGrpSpPr>
        <p:grpSpPr>
          <a:xfrm>
            <a:off x="-908050" y="-1727796"/>
            <a:ext cx="10738156" cy="6951674"/>
            <a:chOff x="-908050" y="-1727796"/>
            <a:chExt cx="10738156" cy="6951674"/>
          </a:xfrm>
        </p:grpSpPr>
        <p:pic>
          <p:nvPicPr>
            <p:cNvPr id="19" name="Picture 18" descr="Shape, square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223878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559175" y="-1727796"/>
              <a:ext cx="2025650" cy="4292600"/>
            </a:xfrm>
            <a:prstGeom prst="roundRect">
              <a:avLst>
                <a:gd name="adj" fmla="val 50000"/>
              </a:avLst>
            </a:prstGeom>
            <a:gradFill>
              <a:gsLst>
                <a:gs pos="17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559175" y="332864"/>
              <a:ext cx="20958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0" dirty="0">
                  <a:ln>
                    <a:solidFill>
                      <a:srgbClr val="CAD5E2"/>
                    </a:solidFill>
                  </a:ln>
                  <a:solidFill>
                    <a:srgbClr val="5E923D"/>
                  </a:solidFill>
                  <a:latin typeface="Source Han Sans CN Light" panose="020B0300000000000000" pitchFamily="34" charset="-128"/>
                  <a:ea typeface="Source Han Sans CN Light" panose="020B0300000000000000" pitchFamily="34" charset="-128"/>
                </a:rPr>
                <a:t>01</a:t>
              </a:r>
              <a:endParaRPr kumimoji="1" lang="zh-CN" altLang="en-US" sz="12000" dirty="0">
                <a:ln>
                  <a:solidFill>
                    <a:srgbClr val="CAD5E2"/>
                  </a:solidFill>
                </a:ln>
                <a:solidFill>
                  <a:srgbClr val="5E923D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48641" y="1731088"/>
              <a:ext cx="2446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PART</a:t>
              </a:r>
              <a:r>
                <a:rPr kumimoji="1" lang="zh-CN" altLang="en-US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 </a:t>
              </a:r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ONE</a:t>
              </a:r>
              <a:endParaRPr kumimoji="1" lang="zh-CN" altLang="en-US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7459784">
              <a:off x="-908050" y="326613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3" name="Picture 22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925" y="-152702"/>
              <a:ext cx="7437309" cy="534730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8014007" y="-44298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Picture 25" descr="Text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7831" y="4404250"/>
              <a:ext cx="956697" cy="717734"/>
            </a:xfrm>
            <a:prstGeom prst="rect">
              <a:avLst/>
            </a:prstGeom>
          </p:spPr>
        </p:pic>
      </p:grpSp>
      <p:sp>
        <p:nvSpPr>
          <p:cNvPr id="27" name="文本框 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2A81D5-3A19-3677-8A7B-89EFD65A1B52}"/>
              </a:ext>
            </a:extLst>
          </p:cNvPr>
          <p:cNvGrpSpPr/>
          <p:nvPr/>
        </p:nvGrpSpPr>
        <p:grpSpPr>
          <a:xfrm>
            <a:off x="7412948" y="4500091"/>
            <a:ext cx="1740427" cy="526052"/>
            <a:chOff x="188162" y="782080"/>
            <a:chExt cx="2099972" cy="63472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042BA46-424C-BC53-76C7-69BACDC1A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A38FABF-5556-829D-7205-17F72F5C3BE8}"/>
                </a:ext>
              </a:extLst>
            </p:cNvPr>
            <p:cNvSpPr txBox="1"/>
            <p:nvPr/>
          </p:nvSpPr>
          <p:spPr>
            <a:xfrm>
              <a:off x="771367" y="961409"/>
              <a:ext cx="1516767" cy="371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70188C2-6FA6-1D4E-6E61-2BD94BF5B460}"/>
              </a:ext>
            </a:extLst>
          </p:cNvPr>
          <p:cNvSpPr txBox="1"/>
          <p:nvPr/>
        </p:nvSpPr>
        <p:spPr>
          <a:xfrm>
            <a:off x="2761631" y="2899379"/>
            <a:ext cx="399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CPU</a:t>
            </a:r>
            <a:r>
              <a:rPr kumimoji="1" lang="zh-CN" altLang="en-US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混部技术介绍</a:t>
            </a:r>
          </a:p>
        </p:txBody>
      </p:sp>
    </p:spTree>
    <p:extLst>
      <p:ext uri="{BB962C8B-B14F-4D97-AF65-F5344CB8AC3E}">
        <p14:creationId xmlns:p14="http://schemas.microsoft.com/office/powerpoint/2010/main" val="14419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4FC3AA0-1243-40E6-9C77-3596D6EE0B45}"/>
              </a:ext>
            </a:extLst>
          </p:cNvPr>
          <p:cNvGrpSpPr/>
          <p:nvPr/>
        </p:nvGrpSpPr>
        <p:grpSpPr>
          <a:xfrm>
            <a:off x="-892381" y="-571527"/>
            <a:ext cx="11807527" cy="6910908"/>
            <a:chOff x="-1460777" y="-1844939"/>
            <a:chExt cx="11807527" cy="6910908"/>
          </a:xfrm>
        </p:grpSpPr>
        <p:pic>
          <p:nvPicPr>
            <p:cNvPr id="44" name="Picture 43" descr="A picture containing device, gauge, dark&#10;&#10;Description automatically generated"/>
            <p:cNvPicPr>
              <a:picLocks noChangeAspect="1"/>
            </p:cNvPicPr>
            <p:nvPr/>
          </p:nvPicPr>
          <p:blipFill>
            <a:blip r:embed="rId3">
              <a:alphaModFix amt="92000"/>
            </a:blip>
            <a:stretch>
              <a:fillRect/>
            </a:stretch>
          </p:blipFill>
          <p:spPr>
            <a:xfrm>
              <a:off x="-1460777" y="-1844939"/>
              <a:ext cx="11807527" cy="6910908"/>
            </a:xfrm>
            <a:prstGeom prst="rect">
              <a:avLst/>
            </a:prstGeom>
          </p:spPr>
        </p:pic>
        <p:pic>
          <p:nvPicPr>
            <p:cNvPr id="45" name="Picture 44" descr="Graphical user interface, text, application&#10;&#10;Description automatically generated"/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-334252" y="-1215902"/>
              <a:ext cx="956697" cy="717733"/>
            </a:xfrm>
            <a:prstGeom prst="rect">
              <a:avLst/>
            </a:prstGeom>
          </p:spPr>
        </p:pic>
      </p:grpSp>
      <p:sp>
        <p:nvSpPr>
          <p:cNvPr id="46" name="文本框 4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25DF1D-F87A-405F-856A-68034826754E}"/>
              </a:ext>
            </a:extLst>
          </p:cNvPr>
          <p:cNvSpPr/>
          <p:nvPr/>
        </p:nvSpPr>
        <p:spPr>
          <a:xfrm>
            <a:off x="1916230" y="740637"/>
            <a:ext cx="4867897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GB" altLang="zh-CN" sz="3600" b="1" dirty="0">
                <a:solidFill>
                  <a:srgbClr val="487330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CPU</a:t>
            </a:r>
            <a:r>
              <a:rPr kumimoji="1" lang="zh-CN" altLang="en-US" sz="3600" b="1" dirty="0">
                <a:solidFill>
                  <a:srgbClr val="487330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 混部技术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3D99FA-A97C-4C03-AA63-CE9DB38E05CE}"/>
              </a:ext>
            </a:extLst>
          </p:cNvPr>
          <p:cNvSpPr/>
          <p:nvPr/>
        </p:nvSpPr>
        <p:spPr>
          <a:xfrm>
            <a:off x="722747" y="1404280"/>
            <a:ext cx="7840859" cy="330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混部的概念：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将不同类型的业务在同一台机器上混合部署起来，让它们共享机器上的 </a:t>
            </a:r>
            <a:r>
              <a:rPr lang="e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资源以提高资源利用率，从而降低采购和运营等成本。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任务类型：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高优先级的实时任务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对时延敏感，资源消耗低；称为在线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，比如：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服务、电商、搜索等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低优先级批处理任务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对时延不敏感，资源消耗高；称为离线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，比如：大数据计算、机器学习、音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视频解码等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同时部署出现的问题：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当系统中同时存在在线任务和离线任务时，对于现在的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内核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CFS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调度器来说，两种任务都会被调度执行，因此会对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资源产生竞争，导致在线任务的延时受到极大的影响。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Koordinator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使用的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混部技术：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Alinux2/3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：内核使用龙蜥社区的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Group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Identity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混部技术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CentOS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：内核暂无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混部能力（可通过龙蜥社区的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plugsched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技术解决）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B3908C-04AF-2635-1C9F-255DEA7B8EE6}"/>
              </a:ext>
            </a:extLst>
          </p:cNvPr>
          <p:cNvGrpSpPr/>
          <p:nvPr/>
        </p:nvGrpSpPr>
        <p:grpSpPr>
          <a:xfrm>
            <a:off x="1309234" y="107768"/>
            <a:ext cx="1914484" cy="548004"/>
            <a:chOff x="188162" y="782080"/>
            <a:chExt cx="2217456" cy="634727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8B9AACFA-9F16-9E91-554F-E0A69837B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1017C28-B7CF-54BE-7054-594AF68CEF9A}"/>
                </a:ext>
              </a:extLst>
            </p:cNvPr>
            <p:cNvSpPr txBox="1"/>
            <p:nvPr/>
          </p:nvSpPr>
          <p:spPr>
            <a:xfrm>
              <a:off x="771365" y="961409"/>
              <a:ext cx="1634253" cy="392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BC3B26-BE5B-4F5E-95A5-A07A340A0D3D}"/>
              </a:ext>
            </a:extLst>
          </p:cNvPr>
          <p:cNvGrpSpPr/>
          <p:nvPr/>
        </p:nvGrpSpPr>
        <p:grpSpPr>
          <a:xfrm>
            <a:off x="-908050" y="-1722320"/>
            <a:ext cx="10738156" cy="6951674"/>
            <a:chOff x="-908050" y="-1727796"/>
            <a:chExt cx="10738156" cy="6951674"/>
          </a:xfrm>
        </p:grpSpPr>
        <p:pic>
          <p:nvPicPr>
            <p:cNvPr id="19" name="Picture 18" descr="Shape, square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223878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559175" y="-1727796"/>
              <a:ext cx="2025650" cy="4292600"/>
            </a:xfrm>
            <a:prstGeom prst="roundRect">
              <a:avLst>
                <a:gd name="adj" fmla="val 50000"/>
              </a:avLst>
            </a:prstGeom>
            <a:gradFill>
              <a:gsLst>
                <a:gs pos="17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88996" y="246959"/>
              <a:ext cx="20958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0" dirty="0">
                  <a:ln>
                    <a:solidFill>
                      <a:srgbClr val="CAD5E2"/>
                    </a:solidFill>
                  </a:ln>
                  <a:solidFill>
                    <a:srgbClr val="5E923D"/>
                  </a:solidFill>
                  <a:latin typeface="Source Han Sans CN Light" panose="020B0300000000000000" pitchFamily="34" charset="-128"/>
                  <a:ea typeface="Source Han Sans CN Light" panose="020B0300000000000000" pitchFamily="34" charset="-128"/>
                </a:rPr>
                <a:t>02</a:t>
              </a:r>
              <a:endParaRPr kumimoji="1" lang="zh-CN" altLang="en-US" sz="12000" dirty="0">
                <a:ln>
                  <a:solidFill>
                    <a:srgbClr val="CAD5E2"/>
                  </a:solidFill>
                </a:ln>
                <a:solidFill>
                  <a:srgbClr val="5E923D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48985" y="1675945"/>
              <a:ext cx="217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PART</a:t>
              </a:r>
              <a:r>
                <a:rPr kumimoji="1" lang="zh-CN" altLang="en-US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 </a:t>
              </a:r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TWO</a:t>
              </a:r>
              <a:endParaRPr kumimoji="1" lang="zh-CN" altLang="en-US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7459784">
              <a:off x="-908050" y="326613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14007" y="-44298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Picture 25" descr="Text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579" y="4404250"/>
              <a:ext cx="956697" cy="717734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20" y="-442983"/>
              <a:ext cx="7437309" cy="5347303"/>
            </a:xfrm>
            <a:prstGeom prst="rect">
              <a:avLst/>
            </a:prstGeom>
          </p:spPr>
        </p:pic>
      </p:grpSp>
      <p:sp>
        <p:nvSpPr>
          <p:cNvPr id="27" name="文本框 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FD31B6-83B2-4EB5-ABC1-DCC513F2139D}"/>
              </a:ext>
            </a:extLst>
          </p:cNvPr>
          <p:cNvSpPr txBox="1"/>
          <p:nvPr/>
        </p:nvSpPr>
        <p:spPr>
          <a:xfrm>
            <a:off x="2609231" y="2746979"/>
            <a:ext cx="399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Plugsched</a:t>
            </a:r>
            <a:r>
              <a:rPr kumimoji="1" lang="zh-CN" altLang="en-US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简介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01E535D-82F1-29DD-4D5F-DA6F7133E116}"/>
              </a:ext>
            </a:extLst>
          </p:cNvPr>
          <p:cNvGrpSpPr/>
          <p:nvPr/>
        </p:nvGrpSpPr>
        <p:grpSpPr>
          <a:xfrm>
            <a:off x="7516885" y="4507173"/>
            <a:ext cx="1689135" cy="470229"/>
            <a:chOff x="188162" y="782080"/>
            <a:chExt cx="2280039" cy="63472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B22511F-1180-3BCE-DB14-B89F6899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5914F48-E5B5-DE78-1907-AF9D9B730744}"/>
                </a:ext>
              </a:extLst>
            </p:cNvPr>
            <p:cNvSpPr txBox="1"/>
            <p:nvPr/>
          </p:nvSpPr>
          <p:spPr>
            <a:xfrm>
              <a:off x="771368" y="961408"/>
              <a:ext cx="1696833" cy="4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DE89785-4F08-400B-91F0-8E5A1B0A987D}"/>
              </a:ext>
            </a:extLst>
          </p:cNvPr>
          <p:cNvGrpSpPr/>
          <p:nvPr/>
        </p:nvGrpSpPr>
        <p:grpSpPr>
          <a:xfrm>
            <a:off x="-1765862" y="-469380"/>
            <a:ext cx="11667449" cy="6905567"/>
            <a:chOff x="-1765862" y="-469380"/>
            <a:chExt cx="11667449" cy="6905567"/>
          </a:xfrm>
        </p:grpSpPr>
        <p:pic>
          <p:nvPicPr>
            <p:cNvPr id="12" name="Picture 11" descr="A picture containing graphical user interface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65862" y="-469380"/>
              <a:ext cx="11667449" cy="6905567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1304144" y="1589894"/>
              <a:ext cx="1963712" cy="19637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Picture 15" descr="Graphical user interface, text, application&#10;&#10;Description automatically generated"/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174457" y="22903"/>
              <a:ext cx="956697" cy="717733"/>
            </a:xfrm>
            <a:prstGeom prst="rect">
              <a:avLst/>
            </a:prstGeom>
          </p:spPr>
        </p:pic>
      </p:grpSp>
      <p:sp>
        <p:nvSpPr>
          <p:cNvPr id="17" name="文本框 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07E44D-648F-4540-8721-D6D3C14DC086}"/>
              </a:ext>
            </a:extLst>
          </p:cNvPr>
          <p:cNvSpPr txBox="1"/>
          <p:nvPr/>
        </p:nvSpPr>
        <p:spPr>
          <a:xfrm>
            <a:off x="3785364" y="513881"/>
            <a:ext cx="3522689" cy="663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ts val="4500"/>
              </a:lnSpc>
              <a:defRPr kumimoji="1" sz="4800" b="1">
                <a:solidFill>
                  <a:srgbClr val="0B48C2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defRPr>
            </a:lvl1pPr>
          </a:lstStyle>
          <a:p>
            <a:r>
              <a:rPr lang="en-US" altLang="zh-CN" sz="3600" dirty="0">
                <a:solidFill>
                  <a:srgbClr val="5E923D"/>
                </a:solidFill>
              </a:rPr>
              <a:t>Plugsched</a:t>
            </a:r>
            <a:r>
              <a:rPr lang="zh-CN" altLang="en-US" sz="3600" dirty="0">
                <a:solidFill>
                  <a:srgbClr val="5E923D"/>
                </a:solidFill>
              </a:rPr>
              <a:t> 简介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54FEC6-97A7-42CE-8435-92E193F346B0}"/>
              </a:ext>
            </a:extLst>
          </p:cNvPr>
          <p:cNvSpPr/>
          <p:nvPr/>
        </p:nvSpPr>
        <p:spPr>
          <a:xfrm>
            <a:off x="4240298" y="2133846"/>
            <a:ext cx="4073152" cy="29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00C9967-359A-4012-B4E9-6F12925F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342449" y="1622986"/>
            <a:ext cx="1887102" cy="18975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F473B6-87E5-0B9B-B9CB-6A0B5C47462B}"/>
              </a:ext>
            </a:extLst>
          </p:cNvPr>
          <p:cNvSpPr txBox="1"/>
          <p:nvPr/>
        </p:nvSpPr>
        <p:spPr>
          <a:xfrm>
            <a:off x="3785364" y="1177524"/>
            <a:ext cx="4682637" cy="338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/>
              <a:t>Plugsched </a:t>
            </a:r>
            <a:r>
              <a:rPr lang="zh-CN" altLang="en-US" sz="1200"/>
              <a:t>是龙蜥社区发布的 </a:t>
            </a:r>
            <a:r>
              <a:rPr lang="en" altLang="zh-CN" sz="1200"/>
              <a:t>Linux </a:t>
            </a:r>
            <a:r>
              <a:rPr lang="zh-CN" altLang="en-US" sz="1200"/>
              <a:t>内核调度器子系统热升级的 </a:t>
            </a:r>
            <a:r>
              <a:rPr lang="en" altLang="zh-CN" sz="1200"/>
              <a:t>SDK</a:t>
            </a:r>
            <a:r>
              <a:rPr lang="zh-CN" altLang="en" sz="1200"/>
              <a:t>，</a:t>
            </a:r>
            <a:r>
              <a:rPr lang="zh-CN" altLang="en-US" sz="1200"/>
              <a:t>它可以实现在不重启系统、应用的情况下动态替换内核调度器子系统，毫秒级 </a:t>
            </a:r>
            <a:r>
              <a:rPr lang="en" altLang="zh-CN" sz="1200"/>
              <a:t>downtime </a:t>
            </a:r>
            <a:r>
              <a:rPr lang="zh-CN" altLang="en" sz="1200"/>
              <a:t>。</a:t>
            </a:r>
            <a:r>
              <a:rPr lang="en" altLang="zh-CN" sz="1200"/>
              <a:t>Plugsched </a:t>
            </a:r>
            <a:r>
              <a:rPr lang="zh-CN" altLang="en-US" sz="1200"/>
              <a:t>可以对生产环境中的内核调度特性动态的进行增、删、改，以满足不同场景或应用的需求，且支持回滚。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kumimoji="1" lang="en-US" altLang="zh-CN" sz="1200"/>
          </a:p>
          <a:p>
            <a:pPr>
              <a:lnSpc>
                <a:spcPct val="150000"/>
              </a:lnSpc>
            </a:pPr>
            <a:r>
              <a:rPr kumimoji="1" lang="zh-CN" altLang="en-US" sz="1200"/>
              <a:t>目前，</a:t>
            </a:r>
            <a:r>
              <a:rPr kumimoji="1" lang="en-US" altLang="zh-CN" sz="1200"/>
              <a:t>plugsched</a:t>
            </a:r>
            <a:r>
              <a:rPr kumimoji="1" lang="zh-CN" altLang="en-US" sz="1200"/>
              <a:t> 已经在蚂蚁集团、某大型互联网企业规模上线。</a:t>
            </a:r>
            <a:endParaRPr kumimoji="1" lang="en-US" altLang="zh-CN" sz="1200"/>
          </a:p>
          <a:p>
            <a:pPr>
              <a:lnSpc>
                <a:spcPct val="150000"/>
              </a:lnSpc>
            </a:pPr>
            <a:endParaRPr kumimoji="1" lang="en-US" altLang="zh-CN" sz="1200"/>
          </a:p>
          <a:p>
            <a:pPr>
              <a:lnSpc>
                <a:spcPct val="150000"/>
              </a:lnSpc>
            </a:pPr>
            <a:r>
              <a:rPr kumimoji="1" lang="en-US" altLang="zh-CN" sz="1200"/>
              <a:t>Plugsched</a:t>
            </a:r>
            <a:r>
              <a:rPr kumimoji="1" lang="zh-CN" altLang="en-US" sz="1200"/>
              <a:t> 论文</a:t>
            </a:r>
            <a:r>
              <a:rPr kumimoji="1" lang="en-US" altLang="zh-CN" sz="1200"/>
              <a:t>《Efficient Scheduler Live Update for Linux Kernel with Modularization》</a:t>
            </a:r>
            <a:r>
              <a:rPr kumimoji="1" lang="zh-CN" altLang="en-US" sz="1200"/>
              <a:t>已被 </a:t>
            </a:r>
            <a:r>
              <a:rPr kumimoji="1" lang="en-US" altLang="zh-CN" sz="1200"/>
              <a:t>ASPLOS’23 </a:t>
            </a:r>
            <a:r>
              <a:rPr kumimoji="1" lang="zh-CN" altLang="en-US" sz="1200"/>
              <a:t>顶会收录。</a:t>
            </a:r>
            <a:endParaRPr kumimoji="1" lang="en-US" altLang="zh-CN" sz="1200"/>
          </a:p>
          <a:p>
            <a:pPr>
              <a:lnSpc>
                <a:spcPct val="150000"/>
              </a:lnSpc>
            </a:pPr>
            <a:endParaRPr kumimoji="1" lang="en-US" altLang="zh-CN" sz="1200"/>
          </a:p>
          <a:p>
            <a:pPr>
              <a:lnSpc>
                <a:spcPct val="150000"/>
              </a:lnSpc>
            </a:pPr>
            <a:r>
              <a:rPr kumimoji="1" lang="zh-CN" altLang="en-US" sz="1200"/>
              <a:t>项目开源：</a:t>
            </a:r>
            <a:r>
              <a:rPr kumimoji="1" lang="en" altLang="zh-CN" sz="1200"/>
              <a:t>https://github.com/aliyun/plugsched</a:t>
            </a:r>
            <a:endParaRPr kumimoji="1"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A9300-E88F-698E-CA0D-EE08AD2E4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290" y="4144400"/>
            <a:ext cx="623074" cy="61871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AB383AC-83F3-02F0-C798-3662EDA6E983}"/>
              </a:ext>
            </a:extLst>
          </p:cNvPr>
          <p:cNvGrpSpPr/>
          <p:nvPr/>
        </p:nvGrpSpPr>
        <p:grpSpPr>
          <a:xfrm>
            <a:off x="1309234" y="107768"/>
            <a:ext cx="1914484" cy="548004"/>
            <a:chOff x="188162" y="782080"/>
            <a:chExt cx="2217456" cy="634727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95B40A6C-1D12-4DD7-EFDB-9B0DB3CF8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B2FCC57-A262-D24C-B1A6-4969CE7BE8E3}"/>
                </a:ext>
              </a:extLst>
            </p:cNvPr>
            <p:cNvSpPr txBox="1"/>
            <p:nvPr/>
          </p:nvSpPr>
          <p:spPr>
            <a:xfrm>
              <a:off x="771365" y="961409"/>
              <a:ext cx="1634253" cy="392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BC3B26-BE5B-4F5E-95A5-A07A340A0D3D}"/>
              </a:ext>
            </a:extLst>
          </p:cNvPr>
          <p:cNvGrpSpPr/>
          <p:nvPr/>
        </p:nvGrpSpPr>
        <p:grpSpPr>
          <a:xfrm>
            <a:off x="-908050" y="-1722321"/>
            <a:ext cx="10738156" cy="6951674"/>
            <a:chOff x="-908050" y="-1727796"/>
            <a:chExt cx="10738156" cy="6951674"/>
          </a:xfrm>
        </p:grpSpPr>
        <p:pic>
          <p:nvPicPr>
            <p:cNvPr id="19" name="Picture 18" descr="Shape, square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223878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559175" y="-1727796"/>
              <a:ext cx="2025650" cy="4292600"/>
            </a:xfrm>
            <a:prstGeom prst="roundRect">
              <a:avLst>
                <a:gd name="adj" fmla="val 50000"/>
              </a:avLst>
            </a:prstGeom>
            <a:gradFill>
              <a:gsLst>
                <a:gs pos="17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48985" y="1675945"/>
              <a:ext cx="217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PART</a:t>
              </a:r>
              <a:r>
                <a:rPr kumimoji="1" lang="zh-CN" altLang="en-US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 </a:t>
              </a:r>
              <a:r>
                <a:rPr kumimoji="1" lang="en-US" altLang="zh-CN" b="1" dirty="0">
                  <a:solidFill>
                    <a:srgbClr val="3D6329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Three</a:t>
              </a:r>
              <a:endParaRPr kumimoji="1" lang="zh-CN" altLang="en-US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7459784">
              <a:off x="-908050" y="326613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14007" y="-442983"/>
              <a:ext cx="1816099" cy="1816099"/>
            </a:xfrm>
            <a:prstGeom prst="ellipse">
              <a:avLst/>
            </a:prstGeom>
            <a:gradFill>
              <a:gsLst>
                <a:gs pos="19000">
                  <a:srgbClr val="CAD5E2">
                    <a:alpha val="3000"/>
                  </a:srgbClr>
                </a:gs>
                <a:gs pos="98000">
                  <a:srgbClr val="CAD5E2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Picture 25" descr="Text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209" y="4404250"/>
              <a:ext cx="956697" cy="717734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20" y="-487701"/>
              <a:ext cx="7437309" cy="534730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488996" y="246959"/>
              <a:ext cx="20958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0" dirty="0">
                  <a:ln>
                    <a:solidFill>
                      <a:srgbClr val="CAD5E2"/>
                    </a:solidFill>
                  </a:ln>
                  <a:solidFill>
                    <a:srgbClr val="5E923D"/>
                  </a:solidFill>
                  <a:latin typeface="Source Han Sans CN Light" panose="020B0300000000000000" pitchFamily="34" charset="-128"/>
                  <a:ea typeface="Source Han Sans CN Light" panose="020B0300000000000000" pitchFamily="34" charset="-128"/>
                </a:rPr>
                <a:t>03</a:t>
              </a:r>
              <a:endParaRPr kumimoji="1" lang="zh-CN" altLang="en-US" sz="12000" dirty="0">
                <a:ln>
                  <a:solidFill>
                    <a:srgbClr val="CAD5E2"/>
                  </a:solidFill>
                </a:ln>
                <a:solidFill>
                  <a:srgbClr val="5E923D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endParaRPr>
            </a:p>
          </p:txBody>
        </p:sp>
      </p:grpSp>
      <p:sp>
        <p:nvSpPr>
          <p:cNvPr id="27" name="文本框 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7E6387-81A1-1D61-71C6-0D09B604F5D0}"/>
              </a:ext>
            </a:extLst>
          </p:cNvPr>
          <p:cNvGrpSpPr/>
          <p:nvPr/>
        </p:nvGrpSpPr>
        <p:grpSpPr>
          <a:xfrm>
            <a:off x="7443716" y="4511664"/>
            <a:ext cx="1719159" cy="502906"/>
            <a:chOff x="188162" y="782080"/>
            <a:chExt cx="2169783" cy="63472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217D25A3-7522-042A-8857-314513915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7BB40E-5A2A-5A95-34A7-CCB5048A10C1}"/>
                </a:ext>
              </a:extLst>
            </p:cNvPr>
            <p:cNvSpPr txBox="1"/>
            <p:nvPr/>
          </p:nvSpPr>
          <p:spPr>
            <a:xfrm>
              <a:off x="771367" y="961409"/>
              <a:ext cx="1586578" cy="38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90968EE-DCF0-F35D-2D2B-D4D83C266D7F}"/>
              </a:ext>
            </a:extLst>
          </p:cNvPr>
          <p:cNvSpPr txBox="1"/>
          <p:nvPr/>
        </p:nvSpPr>
        <p:spPr>
          <a:xfrm>
            <a:off x="2609231" y="2746979"/>
            <a:ext cx="399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调度器插件简介</a:t>
            </a:r>
          </a:p>
        </p:txBody>
      </p:sp>
    </p:spTree>
    <p:extLst>
      <p:ext uri="{BB962C8B-B14F-4D97-AF65-F5344CB8AC3E}">
        <p14:creationId xmlns:p14="http://schemas.microsoft.com/office/powerpoint/2010/main" val="274342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2F2DB2-A49C-445C-BB3D-5A0ADFF4FF54}"/>
              </a:ext>
            </a:extLst>
          </p:cNvPr>
          <p:cNvGrpSpPr/>
          <p:nvPr/>
        </p:nvGrpSpPr>
        <p:grpSpPr>
          <a:xfrm>
            <a:off x="-138598" y="-539832"/>
            <a:ext cx="10293496" cy="5881605"/>
            <a:chOff x="-138598" y="-546272"/>
            <a:chExt cx="10293496" cy="5881605"/>
          </a:xfrm>
        </p:grpSpPr>
        <p:pic>
          <p:nvPicPr>
            <p:cNvPr id="30" name="Picture 29" descr="A picture containing scene, outdoor, stage, light&#10;&#10;Description automatically generated"/>
            <p:cNvPicPr>
              <a:picLocks noChangeAspect="1"/>
            </p:cNvPicPr>
            <p:nvPr/>
          </p:nvPicPr>
          <p:blipFill rotWithShape="1">
            <a:blip r:embed="rId3">
              <a:alphaModFix amt="81000"/>
            </a:blip>
            <a:srcRect r="50463"/>
            <a:stretch>
              <a:fillRect/>
            </a:stretch>
          </p:blipFill>
          <p:spPr>
            <a:xfrm>
              <a:off x="-138598" y="-32163"/>
              <a:ext cx="3767624" cy="536749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264" y="-546272"/>
              <a:ext cx="2124634" cy="5367496"/>
            </a:xfrm>
            <a:prstGeom prst="rect">
              <a:avLst/>
            </a:prstGeom>
          </p:spPr>
        </p:pic>
        <p:pic>
          <p:nvPicPr>
            <p:cNvPr id="31" name="Picture 30" descr="Text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745" y="-31297"/>
              <a:ext cx="956697" cy="717734"/>
            </a:xfrm>
            <a:prstGeom prst="rect">
              <a:avLst/>
            </a:prstGeom>
          </p:spPr>
        </p:pic>
      </p:grpSp>
      <p:sp>
        <p:nvSpPr>
          <p:cNvPr id="32" name="文本框 20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99B0AE0-1F77-3A55-CB9E-050D7A264F0D}"/>
              </a:ext>
            </a:extLst>
          </p:cNvPr>
          <p:cNvSpPr txBox="1"/>
          <p:nvPr/>
        </p:nvSpPr>
        <p:spPr>
          <a:xfrm>
            <a:off x="4155849" y="690079"/>
            <a:ext cx="334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487330"/>
                </a:solidFill>
                <a:latin typeface="+mn-ea"/>
              </a:rPr>
              <a:t>BVT</a:t>
            </a:r>
            <a:r>
              <a:rPr kumimoji="1" lang="zh-CN" altLang="en-US" sz="1600" dirty="0">
                <a:solidFill>
                  <a:srgbClr val="48733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487330"/>
                </a:solidFill>
                <a:latin typeface="+mn-ea"/>
              </a:rPr>
              <a:t>+</a:t>
            </a:r>
            <a:r>
              <a:rPr kumimoji="1" lang="zh-CN" altLang="en-US" sz="1600" dirty="0">
                <a:solidFill>
                  <a:srgbClr val="48733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487330"/>
                </a:solidFill>
                <a:latin typeface="+mn-ea"/>
              </a:rPr>
              <a:t>Noise</a:t>
            </a:r>
            <a:r>
              <a:rPr kumimoji="1" lang="zh-CN" altLang="en-US" sz="1600" dirty="0">
                <a:solidFill>
                  <a:srgbClr val="48733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487330"/>
                </a:solidFill>
                <a:latin typeface="+mn-ea"/>
              </a:rPr>
              <a:t>Clean</a:t>
            </a:r>
            <a:r>
              <a:rPr kumimoji="1" lang="zh-CN" altLang="en-US" sz="1600" dirty="0">
                <a:solidFill>
                  <a:srgbClr val="487330"/>
                </a:solidFill>
                <a:latin typeface="+mn-ea"/>
              </a:rPr>
              <a:t> 调度器插件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6D2A78-4088-31EF-60CF-036B451F421A}"/>
              </a:ext>
            </a:extLst>
          </p:cNvPr>
          <p:cNvSpPr txBox="1"/>
          <p:nvPr/>
        </p:nvSpPr>
        <p:spPr>
          <a:xfrm>
            <a:off x="3908809" y="3557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FF9D90-FFD4-3EA0-C932-44548A5C7817}"/>
              </a:ext>
            </a:extLst>
          </p:cNvPr>
          <p:cNvSpPr>
            <a:spLocks noChangeAspect="1"/>
          </p:cNvSpPr>
          <p:nvPr/>
        </p:nvSpPr>
        <p:spPr>
          <a:xfrm>
            <a:off x="5062837" y="3476448"/>
            <a:ext cx="900000" cy="900000"/>
          </a:xfrm>
          <a:prstGeom prst="ellipse">
            <a:avLst/>
          </a:prstGeom>
          <a:gradFill flip="none" rotWithShape="1">
            <a:gsLst>
              <a:gs pos="81000">
                <a:schemeClr val="accent2"/>
              </a:gs>
              <a:gs pos="28000">
                <a:schemeClr val="accent2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30BAD63-0359-81F9-0432-28F7A6D7EE8D}"/>
              </a:ext>
            </a:extLst>
          </p:cNvPr>
          <p:cNvSpPr>
            <a:spLocks noChangeAspect="1"/>
          </p:cNvSpPr>
          <p:nvPr/>
        </p:nvSpPr>
        <p:spPr>
          <a:xfrm>
            <a:off x="6862837" y="3476448"/>
            <a:ext cx="900000" cy="900000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7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8D7069-F1D0-2A7D-2545-D01EDA3B7D31}"/>
              </a:ext>
            </a:extLst>
          </p:cNvPr>
          <p:cNvSpPr txBox="1"/>
          <p:nvPr/>
        </p:nvSpPr>
        <p:spPr>
          <a:xfrm>
            <a:off x="5050462" y="376438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bg1"/>
                </a:solidFill>
              </a:rPr>
              <a:t>plugsched</a:t>
            </a:r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E68483-0D3D-904B-E1FD-369A0A0FD250}"/>
              </a:ext>
            </a:extLst>
          </p:cNvPr>
          <p:cNvSpPr txBox="1"/>
          <p:nvPr/>
        </p:nvSpPr>
        <p:spPr>
          <a:xfrm>
            <a:off x="6810936" y="3605148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</a:rPr>
              <a:t>bvt</a:t>
            </a:r>
          </a:p>
          <a:p>
            <a:pPr algn="ctr"/>
            <a:r>
              <a:rPr kumimoji="1" lang="en-US" altLang="zh-CN" sz="1400">
                <a:solidFill>
                  <a:schemeClr val="bg1"/>
                </a:solidFill>
              </a:rPr>
              <a:t>noise</a:t>
            </a:r>
            <a:r>
              <a:rPr kumimoji="1" lang="zh-CN" altLang="en-US" sz="1400">
                <a:solidFill>
                  <a:schemeClr val="bg1"/>
                </a:solidFill>
              </a:rPr>
              <a:t> </a:t>
            </a:r>
            <a:r>
              <a:rPr kumimoji="1" lang="en-US" altLang="zh-CN" sz="1400">
                <a:solidFill>
                  <a:schemeClr val="bg1"/>
                </a:solidFill>
              </a:rPr>
              <a:t>clean</a:t>
            </a:r>
            <a:endParaRPr kumimoji="1" lang="zh-CN" altLang="en-US" sz="1400">
              <a:solidFill>
                <a:schemeClr val="bg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F7EDE1-E356-6553-5A41-C30193864A02}"/>
              </a:ext>
            </a:extLst>
          </p:cNvPr>
          <p:cNvGrpSpPr/>
          <p:nvPr/>
        </p:nvGrpSpPr>
        <p:grpSpPr>
          <a:xfrm>
            <a:off x="5962837" y="2113577"/>
            <a:ext cx="900000" cy="900000"/>
            <a:chOff x="5579236" y="2259540"/>
            <a:chExt cx="900000" cy="900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E68D7CB-B642-5C69-6AC4-7947B902E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9236" y="2259540"/>
              <a:ext cx="900000" cy="900000"/>
            </a:xfrm>
            <a:prstGeom prst="ellipse">
              <a:avLst/>
            </a:prstGeom>
            <a:gradFill flip="none" rotWithShape="1">
              <a:gsLst>
                <a:gs pos="15000">
                  <a:srgbClr val="5E923D"/>
                </a:gs>
                <a:gs pos="97000">
                  <a:srgbClr val="88C3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EF6287-23C1-3F73-2952-C182E83442FB}"/>
                </a:ext>
              </a:extLst>
            </p:cNvPr>
            <p:cNvSpPr txBox="1"/>
            <p:nvPr/>
          </p:nvSpPr>
          <p:spPr>
            <a:xfrm>
              <a:off x="5756369" y="255565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bg1"/>
                  </a:solidFill>
                </a:rPr>
                <a:t>插件</a:t>
              </a:r>
            </a:p>
          </p:txBody>
        </p:sp>
      </p:grpSp>
      <p:sp>
        <p:nvSpPr>
          <p:cNvPr id="13" name="十字形 12">
            <a:extLst>
              <a:ext uri="{FF2B5EF4-FFF2-40B4-BE49-F238E27FC236}">
                <a16:creationId xmlns:a16="http://schemas.microsoft.com/office/drawing/2014/main" id="{BC7AB5BB-CBDA-D9DB-A361-EAA3D9730488}"/>
              </a:ext>
            </a:extLst>
          </p:cNvPr>
          <p:cNvSpPr/>
          <p:nvPr/>
        </p:nvSpPr>
        <p:spPr>
          <a:xfrm>
            <a:off x="6140014" y="3664838"/>
            <a:ext cx="534832" cy="523220"/>
          </a:xfrm>
          <a:prstGeom prst="plus">
            <a:avLst>
              <a:gd name="adj" fmla="val 343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85EB4AE3-1B36-C086-337A-A2CB07990307}"/>
              </a:ext>
            </a:extLst>
          </p:cNvPr>
          <p:cNvSpPr/>
          <p:nvPr/>
        </p:nvSpPr>
        <p:spPr>
          <a:xfrm>
            <a:off x="6287555" y="3107771"/>
            <a:ext cx="239749" cy="46287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9145FF-0EBF-B47C-3AED-A6477B096C91}"/>
              </a:ext>
            </a:extLst>
          </p:cNvPr>
          <p:cNvSpPr txBox="1"/>
          <p:nvPr/>
        </p:nvSpPr>
        <p:spPr>
          <a:xfrm>
            <a:off x="4175809" y="1245007"/>
            <a:ext cx="4607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内核的调度器插件，可提供 </a:t>
            </a:r>
            <a:r>
              <a:rPr kumimoji="1" lang="en-US" altLang="zh-CN" sz="1200"/>
              <a:t>OS</a:t>
            </a:r>
            <a:r>
              <a:rPr kumimoji="1" lang="zh-CN" altLang="en-US" sz="1200"/>
              <a:t> 内核调度器层面上的 </a:t>
            </a:r>
            <a:r>
              <a:rPr kumimoji="1" lang="en-US" altLang="zh-CN" sz="1200"/>
              <a:t>CPU</a:t>
            </a:r>
            <a:r>
              <a:rPr kumimoji="1" lang="zh-CN" altLang="en-US" sz="1200"/>
              <a:t> 混部技术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244768-FA6C-EB71-F815-F86A21F7A601}"/>
              </a:ext>
            </a:extLst>
          </p:cNvPr>
          <p:cNvGrpSpPr/>
          <p:nvPr/>
        </p:nvGrpSpPr>
        <p:grpSpPr>
          <a:xfrm>
            <a:off x="1332984" y="0"/>
            <a:ext cx="2102337" cy="606870"/>
            <a:chOff x="188162" y="782080"/>
            <a:chExt cx="2281166" cy="634727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E3EE6738-F68D-B84D-A235-9D910E8A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62EA972-6FB1-D847-3753-D559C7028E94}"/>
                </a:ext>
              </a:extLst>
            </p:cNvPr>
            <p:cNvSpPr txBox="1"/>
            <p:nvPr/>
          </p:nvSpPr>
          <p:spPr>
            <a:xfrm>
              <a:off x="771367" y="961409"/>
              <a:ext cx="1697961" cy="386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>
                  <a:solidFill>
                    <a:schemeClr val="bg1"/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b="1">
                <a:solidFill>
                  <a:schemeClr val="bg1"/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12542" y="46296"/>
            <a:ext cx="956697" cy="717733"/>
          </a:xfrm>
          <a:prstGeom prst="rect">
            <a:avLst/>
          </a:prstGeom>
        </p:spPr>
      </p:pic>
      <p:sp>
        <p:nvSpPr>
          <p:cNvPr id="46" name="文本框 4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BBAAD9C20180234D78A0072836F0B9E042B9B2041DC60BB0A0D98E3CB14B2BF46B46B138B1660B0D22992508C846F8EB9F09218A31D0CB611BBFC208746E2DD324F865AD9822C68784902AC76AB247F2592CE78A77F474A69898C19F3A069C48D9D624939E3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3D99FA-A97C-4C03-AA63-CE9DB38E05CE}"/>
              </a:ext>
            </a:extLst>
          </p:cNvPr>
          <p:cNvSpPr/>
          <p:nvPr/>
        </p:nvSpPr>
        <p:spPr>
          <a:xfrm>
            <a:off x="715874" y="1391356"/>
            <a:ext cx="3809453" cy="2377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插件的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混部技术：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来自阿里云的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bvt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noise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clean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技术，功能与龙蜥社区的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Group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Identity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相似，但底层实现原理不同。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使用方式：如图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达到的效果：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、在线任务延时受干扰小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、能提升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的利用率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F875920-877E-EAC0-CD39-A511285E3FE6}"/>
              </a:ext>
            </a:extLst>
          </p:cNvPr>
          <p:cNvGrpSpPr/>
          <p:nvPr/>
        </p:nvGrpSpPr>
        <p:grpSpPr>
          <a:xfrm>
            <a:off x="4772297" y="2482729"/>
            <a:ext cx="1552798" cy="1433901"/>
            <a:chOff x="602326" y="1855866"/>
            <a:chExt cx="1920356" cy="1773315"/>
          </a:xfrm>
        </p:grpSpPr>
        <p:sp>
          <p:nvSpPr>
            <p:cNvPr id="86" name="同侧圆角矩形 9">
              <a:extLst>
                <a:ext uri="{FF2B5EF4-FFF2-40B4-BE49-F238E27FC236}">
                  <a16:creationId xmlns:a16="http://schemas.microsoft.com/office/drawing/2014/main" id="{6F4236E3-4D3B-2087-EC41-E13183690AE2}"/>
                </a:ext>
              </a:extLst>
            </p:cNvPr>
            <p:cNvSpPr/>
            <p:nvPr/>
          </p:nvSpPr>
          <p:spPr>
            <a:xfrm>
              <a:off x="602326" y="2342546"/>
              <a:ext cx="1920356" cy="978858"/>
            </a:xfrm>
            <a:prstGeom prst="round2SameRect">
              <a:avLst>
                <a:gd name="adj1" fmla="val 10456"/>
                <a:gd name="adj2" fmla="val 0"/>
              </a:avLst>
            </a:prstGeom>
            <a:noFill/>
            <a:ln>
              <a:solidFill>
                <a:srgbClr val="5E9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同侧圆角矩形 10">
              <a:extLst>
                <a:ext uri="{FF2B5EF4-FFF2-40B4-BE49-F238E27FC236}">
                  <a16:creationId xmlns:a16="http://schemas.microsoft.com/office/drawing/2014/main" id="{7019FCCB-0F9D-AD15-09A6-27FA69736596}"/>
                </a:ext>
              </a:extLst>
            </p:cNvPr>
            <p:cNvSpPr/>
            <p:nvPr/>
          </p:nvSpPr>
          <p:spPr>
            <a:xfrm flipV="1">
              <a:off x="602326" y="3321405"/>
              <a:ext cx="1920356" cy="307776"/>
            </a:xfrm>
            <a:prstGeom prst="round2SameRect">
              <a:avLst>
                <a:gd name="adj1" fmla="val 26101"/>
                <a:gd name="adj2" fmla="val 0"/>
              </a:avLst>
            </a:prstGeom>
            <a:gradFill flip="none" rotWithShape="1">
              <a:gsLst>
                <a:gs pos="17000">
                  <a:srgbClr val="5E923D"/>
                </a:gs>
                <a:gs pos="100000">
                  <a:srgbClr val="88C369"/>
                </a:gs>
              </a:gsLst>
              <a:lin ang="8100000" scaled="1"/>
              <a:tileRect/>
            </a:gradFill>
            <a:ln>
              <a:solidFill>
                <a:srgbClr val="5E9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5A6FF1-3619-B2B5-6B52-F89D65CB3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504" y="1855866"/>
              <a:ext cx="900000" cy="900000"/>
            </a:xfrm>
            <a:prstGeom prst="ellipse">
              <a:avLst/>
            </a:prstGeom>
            <a:gradFill flip="none" rotWithShape="1">
              <a:gsLst>
                <a:gs pos="15000">
                  <a:srgbClr val="5E923D"/>
                </a:gs>
                <a:gs pos="97000">
                  <a:srgbClr val="88C3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F1E82A2-7660-EB71-E3C4-5FD98AB09099}"/>
                </a:ext>
              </a:extLst>
            </p:cNvPr>
            <p:cNvSpPr txBox="1"/>
            <p:nvPr/>
          </p:nvSpPr>
          <p:spPr>
            <a:xfrm>
              <a:off x="716080" y="2809263"/>
              <a:ext cx="1692850" cy="38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在线任务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3D0AFED-FB5E-4826-A666-9445B6B75D76}"/>
              </a:ext>
            </a:extLst>
          </p:cNvPr>
          <p:cNvGrpSpPr/>
          <p:nvPr/>
        </p:nvGrpSpPr>
        <p:grpSpPr>
          <a:xfrm>
            <a:off x="6555340" y="2468149"/>
            <a:ext cx="1597119" cy="1448481"/>
            <a:chOff x="602326" y="1855866"/>
            <a:chExt cx="1920356" cy="1741635"/>
          </a:xfrm>
        </p:grpSpPr>
        <p:sp>
          <p:nvSpPr>
            <p:cNvPr id="93" name="同侧圆角矩形 92">
              <a:extLst>
                <a:ext uri="{FF2B5EF4-FFF2-40B4-BE49-F238E27FC236}">
                  <a16:creationId xmlns:a16="http://schemas.microsoft.com/office/drawing/2014/main" id="{6D968F56-EBA4-484C-812A-81EA902313C2}"/>
                </a:ext>
              </a:extLst>
            </p:cNvPr>
            <p:cNvSpPr/>
            <p:nvPr/>
          </p:nvSpPr>
          <p:spPr>
            <a:xfrm>
              <a:off x="602326" y="2342547"/>
              <a:ext cx="1920356" cy="951694"/>
            </a:xfrm>
            <a:prstGeom prst="round2SameRect">
              <a:avLst>
                <a:gd name="adj1" fmla="val 10456"/>
                <a:gd name="adj2" fmla="val 0"/>
              </a:avLst>
            </a:prstGeom>
            <a:noFill/>
            <a:ln>
              <a:solidFill>
                <a:srgbClr val="5E9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94" name="同侧圆角矩形 93">
              <a:extLst>
                <a:ext uri="{FF2B5EF4-FFF2-40B4-BE49-F238E27FC236}">
                  <a16:creationId xmlns:a16="http://schemas.microsoft.com/office/drawing/2014/main" id="{950D9614-D8D4-4563-8BB7-BAF35B5D11DA}"/>
                </a:ext>
              </a:extLst>
            </p:cNvPr>
            <p:cNvSpPr/>
            <p:nvPr/>
          </p:nvSpPr>
          <p:spPr>
            <a:xfrm flipV="1">
              <a:off x="602326" y="3298264"/>
              <a:ext cx="1920356" cy="299237"/>
            </a:xfrm>
            <a:prstGeom prst="round2SameRect">
              <a:avLst>
                <a:gd name="adj1" fmla="val 26101"/>
                <a:gd name="adj2" fmla="val 0"/>
              </a:avLst>
            </a:prstGeom>
            <a:gradFill flip="none" rotWithShape="1">
              <a:gsLst>
                <a:gs pos="17000">
                  <a:srgbClr val="5E923D"/>
                </a:gs>
                <a:gs pos="100000">
                  <a:srgbClr val="88C369"/>
                </a:gs>
              </a:gsLst>
              <a:lin ang="8100000" scaled="1"/>
              <a:tileRect/>
            </a:gradFill>
            <a:ln>
              <a:solidFill>
                <a:srgbClr val="5E9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DF0E383-79B3-4967-AD24-5427829C8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504" y="1855866"/>
              <a:ext cx="900000" cy="900000"/>
            </a:xfrm>
            <a:prstGeom prst="ellipse">
              <a:avLst/>
            </a:prstGeom>
            <a:gradFill flip="none" rotWithShape="1">
              <a:gsLst>
                <a:gs pos="15000">
                  <a:srgbClr val="5E923D"/>
                </a:gs>
                <a:gs pos="97000">
                  <a:srgbClr val="88C3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98" name="文本框 52">
              <a:extLst>
                <a:ext uri="{FF2B5EF4-FFF2-40B4-BE49-F238E27FC236}">
                  <a16:creationId xmlns:a16="http://schemas.microsoft.com/office/drawing/2014/main" id="{47F5360E-FFB2-44A4-9454-98354C203763}"/>
                </a:ext>
              </a:extLst>
            </p:cNvPr>
            <p:cNvSpPr txBox="1"/>
            <p:nvPr/>
          </p:nvSpPr>
          <p:spPr>
            <a:xfrm>
              <a:off x="716079" y="2792680"/>
              <a:ext cx="1692850" cy="37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离线任务</a:t>
              </a: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DA1B51FD-F281-33AE-348C-06440088ED01}"/>
              </a:ext>
            </a:extLst>
          </p:cNvPr>
          <p:cNvSpPr>
            <a:spLocks noChangeAspect="1"/>
          </p:cNvSpPr>
          <p:nvPr/>
        </p:nvSpPr>
        <p:spPr>
          <a:xfrm>
            <a:off x="5994279" y="1177715"/>
            <a:ext cx="938442" cy="938442"/>
          </a:xfrm>
          <a:prstGeom prst="ellipse">
            <a:avLst/>
          </a:prstGeom>
          <a:gradFill flip="none" rotWithShape="1">
            <a:gsLst>
              <a:gs pos="15000">
                <a:srgbClr val="5E923D"/>
              </a:gs>
              <a:gs pos="97000">
                <a:srgbClr val="88C36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B25509-DF37-1DB4-6F21-E4709236B438}"/>
              </a:ext>
            </a:extLst>
          </p:cNvPr>
          <p:cNvSpPr txBox="1"/>
          <p:nvPr/>
        </p:nvSpPr>
        <p:spPr>
          <a:xfrm>
            <a:off x="5779081" y="1391356"/>
            <a:ext cx="136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+mn-ea"/>
              </a:rPr>
              <a:t>cpu</a:t>
            </a:r>
          </a:p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+mn-ea"/>
              </a:rPr>
              <a:t>cgroup</a:t>
            </a:r>
            <a:endParaRPr kumimoji="1"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201D0A-FF41-7C72-93DA-0AF598F7F136}"/>
              </a:ext>
            </a:extLst>
          </p:cNvPr>
          <p:cNvSpPr txBox="1"/>
          <p:nvPr/>
        </p:nvSpPr>
        <p:spPr>
          <a:xfrm>
            <a:off x="4839111" y="2652775"/>
            <a:ext cx="1368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zh-CN" altLang="en-US" sz="1050" b="1" dirty="0">
                <a:solidFill>
                  <a:schemeClr val="bg1"/>
                </a:solidFill>
                <a:latin typeface="+mn-ea"/>
              </a:rPr>
              <a:t>高优先级</a:t>
            </a:r>
            <a:endParaRPr kumimoji="1" lang="en-US" altLang="zh-CN" sz="105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+mn-ea"/>
              </a:rPr>
              <a:t>container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82BDC2-50C9-61C7-BE8B-6F0B2BA1646C}"/>
              </a:ext>
            </a:extLst>
          </p:cNvPr>
          <p:cNvSpPr txBox="1"/>
          <p:nvPr/>
        </p:nvSpPr>
        <p:spPr>
          <a:xfrm>
            <a:off x="6668210" y="2644025"/>
            <a:ext cx="1368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50" b="1" dirty="0">
                <a:solidFill>
                  <a:schemeClr val="bg1"/>
                </a:solidFill>
                <a:latin typeface="+mn-ea"/>
              </a:rPr>
              <a:t>低优先级</a:t>
            </a:r>
            <a:endParaRPr kumimoji="1" lang="en-US" altLang="zh-CN" sz="105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+mn-ea"/>
              </a:rPr>
              <a:t>container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FB64A5F-098D-18D9-FB39-FD4337BC6EBC}"/>
              </a:ext>
            </a:extLst>
          </p:cNvPr>
          <p:cNvCxnSpPr>
            <a:cxnSpLocks/>
          </p:cNvCxnSpPr>
          <p:nvPr/>
        </p:nvCxnSpPr>
        <p:spPr>
          <a:xfrm flipV="1">
            <a:off x="5779081" y="2028083"/>
            <a:ext cx="444918" cy="5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9CEE30A-D2AF-50EC-4064-08314031CB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6668210" y="2044274"/>
            <a:ext cx="421051" cy="53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70DD3A-C17D-55D4-E4A2-4BF8B65D3C5F}"/>
              </a:ext>
            </a:extLst>
          </p:cNvPr>
          <p:cNvSpPr txBox="1"/>
          <p:nvPr/>
        </p:nvSpPr>
        <p:spPr>
          <a:xfrm>
            <a:off x="4864278" y="3657553"/>
            <a:ext cx="1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+mn-ea"/>
              </a:rPr>
              <a:t>Running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EB253C-7D0F-B57A-0DD3-2633563884F1}"/>
              </a:ext>
            </a:extLst>
          </p:cNvPr>
          <p:cNvSpPr txBox="1"/>
          <p:nvPr/>
        </p:nvSpPr>
        <p:spPr>
          <a:xfrm>
            <a:off x="6668210" y="3646603"/>
            <a:ext cx="13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Throttled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0F4B5-65A6-32B7-4A3D-D10F1533637D}"/>
              </a:ext>
            </a:extLst>
          </p:cNvPr>
          <p:cNvGrpSpPr/>
          <p:nvPr/>
        </p:nvGrpSpPr>
        <p:grpSpPr>
          <a:xfrm>
            <a:off x="1281832" y="163439"/>
            <a:ext cx="1701279" cy="483446"/>
            <a:chOff x="188162" y="782080"/>
            <a:chExt cx="2233646" cy="63472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41EED7FF-F472-9229-E43D-809291A8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162" y="782080"/>
              <a:ext cx="634727" cy="63472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80F47-2883-F854-D6B4-3BBB57CDC909}"/>
                </a:ext>
              </a:extLst>
            </p:cNvPr>
            <p:cNvSpPr txBox="1"/>
            <p:nvPr/>
          </p:nvSpPr>
          <p:spPr>
            <a:xfrm>
              <a:off x="771367" y="961409"/>
              <a:ext cx="1650441" cy="404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Black" panose="020B0503020203040204" pitchFamily="34" charset="0"/>
                  <a:cs typeface="Alibaba Sans Black" panose="020B0503020203040204" pitchFamily="34" charset="0"/>
                </a:rPr>
                <a:t>Koordinator</a:t>
              </a:r>
              <a:endParaRPr kumimoji="1"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libaba Sans Black" panose="020B0503020203040204" pitchFamily="34" charset="0"/>
                <a:cs typeface="Alibaba Sans Black" panose="020B05030202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99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7069</TotalTime>
  <Words>817</Words>
  <Application>Microsoft Macintosh PowerPoint</Application>
  <PresentationFormat>全屏显示(16:9)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Source Han Sans CN</vt:lpstr>
      <vt:lpstr>Source Han Sans CN Light</vt:lpstr>
      <vt:lpstr>Alibaba Sans Black</vt:lpstr>
      <vt:lpstr>Apple Symbols</vt:lpstr>
      <vt:lpstr>Arial</vt:lpstr>
      <vt:lpstr>Avenir Black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158</cp:revision>
  <dcterms:created xsi:type="dcterms:W3CDTF">2021-10-18T03:33:28Z</dcterms:created>
  <dcterms:modified xsi:type="dcterms:W3CDTF">2023-02-08T07:23:23Z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  <property fmtid="{D5CDD505-2E9C-101B-9397-08002B2CF9AE}" pid="3" name="property1">
    <vt:lpwstr>BBAAD9C20180234D78A0072836F0B9E042B9B2041DC60BB0A0D98E3CB14B2BF46B46B138B1660B0D22992508C846F8EB9F09218A31D0CB611BBFC208746E2DD324F865AD9822C68784902AC76AB247F2592CE78A77F474A69898C19F3A069C48D9D624939E3</vt:lpwstr>
  </property>
</Properties>
</file>