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4" r:id="rId3"/>
    <p:sldMasterId id="2147483816" r:id="rId4"/>
    <p:sldMasterId id="2147483828" r:id="rId5"/>
  </p:sldMasterIdLst>
  <p:notesMasterIdLst>
    <p:notesMasterId r:id="rId27"/>
  </p:notesMasterIdLst>
  <p:sldIdLst>
    <p:sldId id="272" r:id="rId6"/>
    <p:sldId id="257" r:id="rId7"/>
    <p:sldId id="259" r:id="rId8"/>
    <p:sldId id="307" r:id="rId9"/>
    <p:sldId id="260" r:id="rId10"/>
    <p:sldId id="261" r:id="rId11"/>
    <p:sldId id="270" r:id="rId12"/>
    <p:sldId id="290" r:id="rId13"/>
    <p:sldId id="310" r:id="rId14"/>
    <p:sldId id="309" r:id="rId15"/>
    <p:sldId id="303" r:id="rId16"/>
    <p:sldId id="293" r:id="rId17"/>
    <p:sldId id="294" r:id="rId18"/>
    <p:sldId id="295" r:id="rId19"/>
    <p:sldId id="269" r:id="rId20"/>
    <p:sldId id="263" r:id="rId21"/>
    <p:sldId id="264" r:id="rId22"/>
    <p:sldId id="265" r:id="rId23"/>
    <p:sldId id="304" r:id="rId24"/>
    <p:sldId id="305" r:id="rId25"/>
    <p:sldId id="30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F00"/>
    <a:srgbClr val="146BEC"/>
    <a:srgbClr val="6600FF"/>
    <a:srgbClr val="B19E0F"/>
    <a:srgbClr val="7653D9"/>
    <a:srgbClr val="0000FF"/>
    <a:srgbClr val="E9A449"/>
    <a:srgbClr val="163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>
      <p:cViewPr>
        <p:scale>
          <a:sx n="75" d="100"/>
          <a:sy n="75" d="100"/>
        </p:scale>
        <p:origin x="-1188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9BA6-4714-407A-AB77-4DB66D2B7E45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47BC6-0DCD-48DF-BC18-B5F73230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47BC6-0DCD-48DF-BC18-B5F73230AA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7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47BC6-0DCD-48DF-BC18-B5F73230AA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5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6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3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9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2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6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0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16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63D3F77-B828-4848-9F41-E63510495639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118AB-6BBD-4507-8B6E-9EDF140B9EC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tuxgraphics.org/electronics" TargetMode="Externa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../Pictures/asl.jpg" TargetMode="Externa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5438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Aparajita" pitchFamily="34" charset="0"/>
                <a:cs typeface="Aparajita" pitchFamily="34" charset="0"/>
              </a:rPr>
              <a:t/>
            </a:r>
            <a:br>
              <a:rPr lang="en-US" dirty="0" smtClean="0">
                <a:latin typeface="Aparajita" pitchFamily="34" charset="0"/>
                <a:cs typeface="Aparajita" pitchFamily="34" charset="0"/>
              </a:rPr>
            </a:br>
            <a:r>
              <a:rPr lang="en-US" dirty="0">
                <a:latin typeface="Aparajita" pitchFamily="34" charset="0"/>
                <a:cs typeface="Aparajita" pitchFamily="34" charset="0"/>
              </a:rPr>
              <a:t/>
            </a:r>
            <a:br>
              <a:rPr lang="en-US" dirty="0">
                <a:latin typeface="Aparajita" pitchFamily="34" charset="0"/>
                <a:cs typeface="Aparajita" pitchFamily="34" charset="0"/>
              </a:rPr>
            </a:br>
            <a:r>
              <a:rPr lang="en-US" sz="6000" b="1" dirty="0" smtClean="0">
                <a:latin typeface="Aparajita" pitchFamily="34" charset="0"/>
                <a:cs typeface="Aparajita" pitchFamily="34" charset="0"/>
              </a:rPr>
              <a:t>SMART GLOVE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/>
            </a:r>
            <a:br>
              <a:rPr lang="en-US" dirty="0">
                <a:latin typeface="Aparajita" pitchFamily="34" charset="0"/>
                <a:cs typeface="Aparajita" pitchFamily="34" charset="0"/>
              </a:rPr>
            </a:br>
            <a:endParaRPr lang="en-US" dirty="0">
              <a:latin typeface="Goudy Stout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4345" y="3657600"/>
            <a:ext cx="7467600" cy="35814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     </a:t>
            </a: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By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Aniruddh</a:t>
            </a:r>
            <a:r>
              <a:rPr lang="en-US" sz="28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Gawade</a:t>
            </a:r>
            <a:endParaRPr lang="en-US" sz="2800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Siddesh</a:t>
            </a:r>
            <a:r>
              <a:rPr lang="en-US" sz="28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Gad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Shawn D’Souza</a:t>
            </a:r>
            <a:endParaRPr lang="en-US" sz="2800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6" name="Picture 2" descr="C:\Users\Administrato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45" y="685800"/>
            <a:ext cx="2410691" cy="2209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400"/>
                            </p:stCondLst>
                            <p:childTnLst>
                              <p:par>
                                <p:cTn id="42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300"/>
                            </p:stCondLst>
                            <p:childTnLst>
                              <p:par>
                                <p:cTn id="49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2438400"/>
            <a:ext cx="0" cy="5334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8800" y="1943100"/>
            <a:ext cx="4191000" cy="10287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24300" y="2133600"/>
            <a:ext cx="2095500" cy="1371600"/>
          </a:xfrm>
          <a:prstGeom prst="straightConnector1">
            <a:avLst/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4920734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Display Device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3595687"/>
            <a:ext cx="685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8800" y="3748087"/>
            <a:ext cx="685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28800" y="3886200"/>
            <a:ext cx="685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32781" y="4038600"/>
            <a:ext cx="685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8800" y="4191000"/>
            <a:ext cx="685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28800" y="4343400"/>
            <a:ext cx="685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95818" y="4495800"/>
            <a:ext cx="685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32781" y="4648200"/>
            <a:ext cx="685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28800" y="4800600"/>
            <a:ext cx="685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5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7672" y="228600"/>
            <a:ext cx="8305800" cy="9905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924800" cy="457200"/>
          </a:xfrm>
        </p:spPr>
        <p:txBody>
          <a:bodyPr/>
          <a:lstStyle/>
          <a:p>
            <a:pPr algn="ctr"/>
            <a:r>
              <a:rPr lang="en-US" b="1" dirty="0" smtClean="0">
                <a:latin typeface="Aparajita" pitchFamily="34" charset="0"/>
                <a:cs typeface="Aparajita" pitchFamily="34" charset="0"/>
              </a:rPr>
              <a:t>modes of operation</a:t>
            </a:r>
            <a:endParaRPr lang="en-US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Text mode </a:t>
            </a:r>
          </a:p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Keyboard and Mouse mode</a:t>
            </a:r>
          </a:p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Appliance control mode</a:t>
            </a:r>
          </a:p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Robot control mode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7410" name="Picture 2" descr="C:\Users\Administrator\Desktop\Conference\BITS- Qark 2012\OPERAT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2815"/>
            <a:ext cx="1734403" cy="17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41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7672" y="228600"/>
            <a:ext cx="8305800" cy="990599"/>
          </a:xfrm>
          <a:prstGeom prst="rect">
            <a:avLst/>
          </a:prstGeom>
          <a:solidFill>
            <a:srgbClr val="F2CF00"/>
          </a:solidFill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Keyboard and mouse mode</a:t>
            </a:r>
            <a:endParaRPr lang="en-US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For the keyboard, normal characters are matched and sent through the serial port to the computer. </a:t>
            </a:r>
          </a:p>
          <a:p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A driver software application will then put the strings received into a text file.</a:t>
            </a:r>
          </a:p>
          <a:p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For the mouse mode, the accelerometer in the glove sends the X-Y values to a mapping function.</a:t>
            </a:r>
          </a:p>
          <a:p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This is then sent to a PS2 mouse controller IC EM 84510F which then drives the mouse pointer on the screen.</a:t>
            </a:r>
          </a:p>
          <a:p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For right and left clicks, the flex sensors are used. </a:t>
            </a:r>
            <a:endParaRPr lang="en-US" sz="22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8434" name="Picture 2" descr="C:\Users\Administrator\Desktop\Conference\BITS- Qark 2012\key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39" y="4267200"/>
            <a:ext cx="2095500" cy="2181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8435" name="Picture 3" descr="C:\Users\Administrator\Desktop\Conference\BITS- Qark 2012\mo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7649"/>
            <a:ext cx="1773072" cy="1392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7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50"/>
                            </p:stCondLst>
                            <p:childTnLst>
                              <p:par>
                                <p:cTn id="49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450"/>
                            </p:stCondLst>
                            <p:childTnLst>
                              <p:par>
                                <p:cTn id="56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4800"/>
                            </p:stCondLst>
                            <p:childTnLst>
                              <p:par>
                                <p:cTn id="63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600"/>
                            </p:stCondLst>
                            <p:childTnLst>
                              <p:par>
                                <p:cTn id="70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7672" y="228600"/>
            <a:ext cx="8305800" cy="9905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92162"/>
          </a:xfrm>
        </p:spPr>
        <p:txBody>
          <a:bodyPr/>
          <a:lstStyle/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Wireless remote control</a:t>
            </a:r>
            <a:endParaRPr lang="en-US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A sign is allotted to each appliance.</a:t>
            </a:r>
          </a:p>
          <a:p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User teaches the unit which signs are for which device.</a:t>
            </a:r>
          </a:p>
          <a:p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When he does the same sign the next time, pattern matching is done and that device is switched on/off correspondingly.</a:t>
            </a:r>
            <a:endParaRPr lang="en-US" sz="22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9458" name="Picture 2" descr="C:\Users\Administrator\Desktop\Conference\BITS- Qark 2012\remo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1849272" cy="193060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5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66" fill="hold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" decel="50000" autoRev="1" fill="hold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906"/>
                            </p:stCondLst>
                            <p:childTnLst>
                              <p:par>
                                <p:cTn id="24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" dur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6" fill="hold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" decel="50000" autoRev="1" fill="hold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439"/>
                            </p:stCondLst>
                            <p:childTnLst>
                              <p:par>
                                <p:cTn id="3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66" fill="hold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" decel="50000" autoRev="1" fill="hold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7672" y="228600"/>
            <a:ext cx="8305800" cy="99059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7924800" cy="792162"/>
          </a:xfrm>
        </p:spPr>
        <p:txBody>
          <a:bodyPr/>
          <a:lstStyle/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Robot control mode</a:t>
            </a:r>
            <a:endParaRPr lang="en-US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The accelerometer in the glove can be used to control a robot.</a:t>
            </a:r>
          </a:p>
          <a:p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The robot can be the users wheelchair etc. that he need to control.</a:t>
            </a:r>
          </a:p>
          <a:p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The X-Y values are sent to a mapping function which then checks for a preset threshold to give the respective commands.</a:t>
            </a:r>
          </a:p>
          <a:p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With just the tilt of the hand, the robot can be made to move forward, back, left or right</a:t>
            </a:r>
            <a:endParaRPr lang="en-US" sz="22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20482" name="Picture 2" descr="C:\Users\Administrator\Desktop\Conference\BITS- Qark 2012\rob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19726" cy="230305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80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00"/>
                            </p:stCondLst>
                            <p:childTnLst>
                              <p:par>
                                <p:cTn id="3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0"/>
                            </p:stCondLst>
                            <p:childTnLst>
                              <p:par>
                                <p:cTn id="40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24800" cy="1112838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b="1" dirty="0" smtClean="0">
                <a:latin typeface="Aparajita" pitchFamily="34" charset="0"/>
                <a:cs typeface="Aparajita" pitchFamily="34" charset="0"/>
              </a:rPr>
              <a:t>Hardware used</a:t>
            </a:r>
            <a:endParaRPr lang="en-US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Flex </a:t>
            </a:r>
            <a:r>
              <a:rPr lang="en-US" sz="2000" b="1" dirty="0">
                <a:latin typeface="Aparajita" pitchFamily="34" charset="0"/>
                <a:cs typeface="Aparajita" pitchFamily="34" charset="0"/>
              </a:rPr>
              <a:t>sensors: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6 (five for the fingers and one for the wrist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)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  <a:p>
            <a:r>
              <a:rPr lang="en-US" sz="2000" b="1" dirty="0">
                <a:latin typeface="Aparajita" pitchFamily="34" charset="0"/>
                <a:cs typeface="Aparajita" pitchFamily="34" charset="0"/>
              </a:rPr>
              <a:t>Microcontroller: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000" dirty="0" err="1">
                <a:latin typeface="Aparajita" pitchFamily="34" charset="0"/>
                <a:cs typeface="Aparajita" pitchFamily="34" charset="0"/>
              </a:rPr>
              <a:t>Atmega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32 for the receiver (40 pin with 32KB flash EEPROM, 2KB RAM, 4 Ports I/O, 1KB EEPROM). </a:t>
            </a:r>
          </a:p>
          <a:p>
            <a:r>
              <a:rPr lang="en-US" sz="2000" dirty="0" err="1">
                <a:latin typeface="Aparajita" pitchFamily="34" charset="0"/>
                <a:cs typeface="Aparajita" pitchFamily="34" charset="0"/>
              </a:rPr>
              <a:t>Atmega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328 for the transmitter (28 pin with 32KB flash EEPROM, 2KB RAM, 3 Ports I/O, 1KB EEPROM, 6 ADC inputs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)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  <a:p>
            <a:r>
              <a:rPr lang="en-US" sz="2000" b="1" dirty="0">
                <a:latin typeface="Aparajita" pitchFamily="34" charset="0"/>
                <a:cs typeface="Aparajita" pitchFamily="34" charset="0"/>
              </a:rPr>
              <a:t>Transmitter &amp; receiver module: 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CC2500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  <a:p>
            <a:r>
              <a:rPr lang="en-US" sz="2000" b="1" dirty="0">
                <a:latin typeface="Aparajita" pitchFamily="34" charset="0"/>
                <a:cs typeface="Aparajita" pitchFamily="34" charset="0"/>
              </a:rPr>
              <a:t>Display device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128*64 Graphic 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LCD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  <a:p>
            <a:r>
              <a:rPr lang="en-US" sz="2000" b="1" dirty="0">
                <a:latin typeface="Aparajita" pitchFamily="34" charset="0"/>
                <a:cs typeface="Aparajita" pitchFamily="34" charset="0"/>
              </a:rPr>
              <a:t>Batteries: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Li-Polymer batteries (3*3.7V battery pack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)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3074" name="Picture 2" descr="C:\Users\Administrator\Desktop\as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1905000" cy="192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8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pPr algn="ctr"/>
            <a:r>
              <a:rPr lang="en-US" b="1" dirty="0" smtClean="0">
                <a:latin typeface="Aparajita" pitchFamily="34" charset="0"/>
                <a:cs typeface="Aparajita" pitchFamily="34" charset="0"/>
              </a:rPr>
              <a:t>Future scope</a:t>
            </a:r>
            <a:endParaRPr lang="en-US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00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IN" sz="2400" dirty="0">
              <a:latin typeface="Aparajita" pitchFamily="34" charset="0"/>
              <a:cs typeface="Aparajita" pitchFamily="34" charset="0"/>
            </a:endParaRPr>
          </a:p>
          <a:p>
            <a:pPr lvl="0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More Interactive </a:t>
            </a:r>
            <a:r>
              <a:rPr lang="en-IN" sz="2400" dirty="0">
                <a:latin typeface="Aparajita" pitchFamily="34" charset="0"/>
                <a:cs typeface="Aparajita" pitchFamily="34" charset="0"/>
              </a:rPr>
              <a:t>display 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on the </a:t>
            </a:r>
            <a:r>
              <a:rPr lang="en-IN" sz="2400" dirty="0">
                <a:latin typeface="Aparajita" pitchFamily="34" charset="0"/>
                <a:cs typeface="Aparajita" pitchFamily="34" charset="0"/>
              </a:rPr>
              <a:t>portable 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screen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  <a:p>
            <a:pPr lvl="0"/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Robotic </a:t>
            </a:r>
            <a:r>
              <a:rPr lang="en-IN" sz="2400" dirty="0">
                <a:latin typeface="Aparajita" pitchFamily="34" charset="0"/>
                <a:cs typeface="Aparajita" pitchFamily="34" charset="0"/>
              </a:rPr>
              <a:t>arm controlling 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(handling </a:t>
            </a:r>
            <a:r>
              <a:rPr lang="en-IN" sz="2400" dirty="0">
                <a:latin typeface="Aparajita" pitchFamily="34" charset="0"/>
                <a:cs typeface="Aparajita" pitchFamily="34" charset="0"/>
              </a:rPr>
              <a:t>dangerous material</a:t>
            </a:r>
            <a:r>
              <a:rPr lang="en-IN" sz="2400" dirty="0" smtClean="0">
                <a:latin typeface="Aparajita" pitchFamily="34" charset="0"/>
                <a:cs typeface="Aparajita" pitchFamily="34" charset="0"/>
              </a:rPr>
              <a:t>)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  <a:p>
            <a:pPr lvl="0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3D Gaming &amp; learning</a:t>
            </a:r>
          </a:p>
          <a:p>
            <a:pPr lvl="0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Artificial prosthesis</a:t>
            </a:r>
          </a:p>
          <a:p>
            <a:pPr lvl="0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Military applications</a:t>
            </a:r>
          </a:p>
          <a:p>
            <a:pPr lvl="0"/>
            <a:endParaRPr lang="en-IN" sz="2400" dirty="0">
              <a:latin typeface="Aparajita" pitchFamily="34" charset="0"/>
              <a:cs typeface="Aparajita" pitchFamily="34" charset="0"/>
            </a:endParaRPr>
          </a:p>
          <a:p>
            <a:endParaRPr lang="en-US" dirty="0"/>
          </a:p>
        </p:txBody>
      </p:sp>
      <p:pic>
        <p:nvPicPr>
          <p:cNvPr id="5122" name="Picture 2" descr="C:\Users\Administrator\Desktop\5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37" y="1518805"/>
            <a:ext cx="1773382" cy="2595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6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24800" cy="1112838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b="1" dirty="0" smtClean="0">
                <a:latin typeface="Aparajita" pitchFamily="34" charset="0"/>
                <a:cs typeface="Aparajita" pitchFamily="34" charset="0"/>
              </a:rPr>
              <a:t>references</a:t>
            </a:r>
            <a:endParaRPr lang="en-US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76800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www.arduino.cc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  <a:p>
            <a:pPr lvl="0"/>
            <a:r>
              <a:rPr lang="en-US" sz="2000" dirty="0">
                <a:latin typeface="Aparajita" pitchFamily="34" charset="0"/>
                <a:cs typeface="Aparajita" pitchFamily="34" charset="0"/>
              </a:rPr>
              <a:t>flex sensor datasheet (</a:t>
            </a:r>
            <a:r>
              <a:rPr lang="en-US" sz="2000" dirty="0" err="1">
                <a:latin typeface="Aparajita" pitchFamily="34" charset="0"/>
                <a:cs typeface="Aparajita" pitchFamily="34" charset="0"/>
              </a:rPr>
              <a:t>pdf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version)</a:t>
            </a:r>
          </a:p>
          <a:p>
            <a:pPr lvl="0"/>
            <a:r>
              <a:rPr lang="en-US" sz="2000" dirty="0" err="1">
                <a:latin typeface="Aparajita" pitchFamily="34" charset="0"/>
                <a:cs typeface="Aparajita" pitchFamily="34" charset="0"/>
              </a:rPr>
              <a:t>Atmega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32 microcontroller datasheet by Atmel Corporations (</a:t>
            </a:r>
            <a:r>
              <a:rPr lang="en-US" sz="2000" dirty="0" err="1">
                <a:latin typeface="Aparajita" pitchFamily="34" charset="0"/>
                <a:cs typeface="Aparajita" pitchFamily="34" charset="0"/>
              </a:rPr>
              <a:t>pdf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version)</a:t>
            </a:r>
          </a:p>
          <a:p>
            <a:pPr lvl="0"/>
            <a:r>
              <a:rPr lang="en-US" sz="2000" dirty="0" err="1">
                <a:latin typeface="Aparajita" pitchFamily="34" charset="0"/>
                <a:cs typeface="Aparajita" pitchFamily="34" charset="0"/>
              </a:rPr>
              <a:t>Atmega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328 microcontroller datasheet by Atmel Corporations (</a:t>
            </a:r>
            <a:r>
              <a:rPr lang="en-US" sz="2000" dirty="0" err="1">
                <a:latin typeface="Aparajita" pitchFamily="34" charset="0"/>
                <a:cs typeface="Aparajita" pitchFamily="34" charset="0"/>
              </a:rPr>
              <a:t>pdf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version)</a:t>
            </a:r>
          </a:p>
          <a:p>
            <a:pPr lvl="0"/>
            <a:r>
              <a:rPr lang="en-US" sz="2000" dirty="0">
                <a:latin typeface="Aparajita" pitchFamily="34" charset="0"/>
                <a:cs typeface="Aparajita" pitchFamily="34" charset="0"/>
              </a:rPr>
              <a:t>KS0108B Graphic LCD driver datasheet (</a:t>
            </a:r>
            <a:r>
              <a:rPr lang="en-US" sz="2000" dirty="0" err="1">
                <a:latin typeface="Aparajita" pitchFamily="34" charset="0"/>
                <a:cs typeface="Aparajita" pitchFamily="34" charset="0"/>
              </a:rPr>
              <a:t>pdf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version)</a:t>
            </a:r>
          </a:p>
          <a:p>
            <a:pPr lvl="0"/>
            <a:r>
              <a:rPr lang="en-US" sz="2000" dirty="0">
                <a:latin typeface="Aparajita" pitchFamily="34" charset="0"/>
                <a:cs typeface="Aparajita" pitchFamily="34" charset="0"/>
              </a:rPr>
              <a:t>LCD-128G064E Graphic LCD datasheet (</a:t>
            </a:r>
            <a:r>
              <a:rPr lang="en-US" sz="2000" dirty="0" err="1">
                <a:latin typeface="Aparajita" pitchFamily="34" charset="0"/>
                <a:cs typeface="Aparajita" pitchFamily="34" charset="0"/>
              </a:rPr>
              <a:t>pdf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version) </a:t>
            </a:r>
          </a:p>
          <a:p>
            <a:pPr lvl="0"/>
            <a:r>
              <a:rPr lang="en-US" sz="2000" dirty="0" err="1">
                <a:latin typeface="Aparajita" pitchFamily="34" charset="0"/>
                <a:cs typeface="Aparajita" pitchFamily="34" charset="0"/>
              </a:rPr>
              <a:t>Avr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Studio Software Tutorial by </a:t>
            </a:r>
            <a:r>
              <a:rPr lang="en-US" sz="2000" dirty="0" err="1">
                <a:latin typeface="Aparajita" pitchFamily="34" charset="0"/>
                <a:cs typeface="Aparajita" pitchFamily="34" charset="0"/>
              </a:rPr>
              <a:t>Sepehr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000" dirty="0" err="1">
                <a:latin typeface="Aparajita" pitchFamily="34" charset="0"/>
                <a:cs typeface="Aparajita" pitchFamily="34" charset="0"/>
              </a:rPr>
              <a:t>Naimi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  <a:p>
            <a:pPr lvl="0"/>
            <a:r>
              <a:rPr lang="en-US" sz="2000" dirty="0" err="1">
                <a:latin typeface="Aparajita" pitchFamily="34" charset="0"/>
                <a:cs typeface="Aparajita" pitchFamily="34" charset="0"/>
              </a:rPr>
              <a:t>Tuxgraphics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AVR C-programming tutorial (</a:t>
            </a:r>
            <a:r>
              <a:rPr lang="en-US" sz="2000" u="sng" dirty="0">
                <a:latin typeface="Aparajita" pitchFamily="34" charset="0"/>
                <a:cs typeface="Aparajita" pitchFamily="34" charset="0"/>
                <a:hlinkClick r:id="rId2"/>
              </a:rPr>
              <a:t>http://tuxgraphics.org/electronics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)</a:t>
            </a:r>
          </a:p>
          <a:p>
            <a:pPr lvl="0"/>
            <a:r>
              <a:rPr lang="en-US" sz="2000" dirty="0">
                <a:latin typeface="Aparajita" pitchFamily="34" charset="0"/>
                <a:cs typeface="Aparajita" pitchFamily="34" charset="0"/>
              </a:rPr>
              <a:t>C Programming for Microcontrollers- Quick Start Guide: The Next Generation by Joe </a:t>
            </a:r>
            <a:r>
              <a:rPr lang="en-US" sz="2000" dirty="0" err="1">
                <a:latin typeface="Aparajita" pitchFamily="34" charset="0"/>
                <a:cs typeface="Aparajita" pitchFamily="34" charset="0"/>
              </a:rPr>
              <a:t>Pardue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 </a:t>
            </a:r>
          </a:p>
          <a:p>
            <a:pPr lvl="0"/>
            <a:r>
              <a:rPr lang="en-US" sz="2000" dirty="0">
                <a:latin typeface="Aparajita" pitchFamily="34" charset="0"/>
                <a:cs typeface="Aparajita" pitchFamily="34" charset="0"/>
              </a:rPr>
              <a:t>www.en.wikipedia.org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Administrator\Desktop\4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4801"/>
            <a:ext cx="2133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9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 descr="C:\Users\Administrator\Desktop\DSC01830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57600" y="609600"/>
            <a:ext cx="5638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cap="none" spc="50" dirty="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THANK YOU</a:t>
            </a:r>
            <a:endParaRPr lang="en-US" sz="8000" b="1" cap="none" spc="50" dirty="0">
              <a:ln w="11430"/>
              <a:solidFill>
                <a:srgbClr val="0000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7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Administrator\Desktop\DSC018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95250"/>
            <a:ext cx="8890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7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214282" y="1162778"/>
            <a:ext cx="2928958" cy="2571768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000760" y="1141996"/>
            <a:ext cx="2928958" cy="2571768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28" y="4119147"/>
            <a:ext cx="1795465" cy="23186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ight Arrow 9"/>
          <p:cNvSpPr/>
          <p:nvPr/>
        </p:nvSpPr>
        <p:spPr>
          <a:xfrm>
            <a:off x="2576493" y="4864144"/>
            <a:ext cx="95870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5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79631"/>
            <a:ext cx="761951" cy="823816"/>
          </a:xfrm>
          <a:prstGeom prst="rect">
            <a:avLst/>
          </a:prstGeom>
          <a:noFill/>
        </p:spPr>
      </p:pic>
      <p:pic>
        <p:nvPicPr>
          <p:cNvPr id="12" name="Picture 6" descr="C:\Program Files\Microsoft Office\MEDIA\CAGCAT10\j0183328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076567"/>
            <a:ext cx="714380" cy="956914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6516902" y="1482787"/>
            <a:ext cx="189667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???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45029" y="1770194"/>
            <a:ext cx="7553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?</a:t>
            </a:r>
            <a:endParaRPr lang="en-US" sz="9600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862491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Communication Barrier</a:t>
            </a:r>
            <a:endParaRPr lang="en-US" sz="2800" dirty="0"/>
          </a:p>
        </p:txBody>
      </p:sp>
      <p:pic>
        <p:nvPicPr>
          <p:cNvPr id="1026" name="Picture 2" descr="C:\Users\Administrator\Downloads\attachments(1)\confus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736" y="4062011"/>
            <a:ext cx="2446995" cy="23186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8673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C 0.01997 0.00138 0.03681 0.0037 0.05608 0.0081 C 0.15105 0.0074 0.24601 0.00601 0.34098 0.00601 " pathEditMode="relative" ptsTypes="ffA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4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8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1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ministrator\Desktop\DSC01829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804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istrator\Desktop\DSC01828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534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9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sz="36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MAIN COMPONENTS</a:t>
            </a:r>
            <a:endParaRPr lang="en-US" sz="36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>
                <a:latin typeface="Sylfaen" pitchFamily="18" charset="0"/>
                <a:cs typeface="Andalus" pitchFamily="18" charset="-78"/>
              </a:rPr>
              <a:t>Hand Glove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  <a:p>
            <a:r>
              <a:rPr lang="en-US" sz="2400" dirty="0" smtClean="0">
                <a:latin typeface="Sylfaen" pitchFamily="18" charset="0"/>
                <a:cs typeface="Andalus" pitchFamily="18" charset="-78"/>
              </a:rPr>
              <a:t>Portable Display Device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7" name="Picture 5" descr="C:\Users\Administrator\Desktop\4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2793421" cy="17335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istrator\Desktop\1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72" y="3810000"/>
            <a:ext cx="2647950" cy="16764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4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0" y="-83641"/>
            <a:ext cx="2629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F0"/>
                </a:solidFill>
                <a:latin typeface="Aparajita" pitchFamily="34" charset="0"/>
                <a:cs typeface="Aparajita" pitchFamily="34" charset="0"/>
              </a:rPr>
              <a:t>Prototype</a:t>
            </a:r>
            <a:endParaRPr lang="en-US" sz="4400" b="1" dirty="0">
              <a:solidFill>
                <a:srgbClr val="00B0F0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9" name="Picture 5" descr="C:\Users\Administrator\Desktop\Photos\DSC018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9132" y="1433013"/>
            <a:ext cx="4351936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C:\Users\Administrator\Desktop\Photos\DSC018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72763" y="1423346"/>
            <a:ext cx="4351938" cy="3448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2132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15300" cy="868362"/>
          </a:xfr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Language standards to follow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  <a:hlinkClick r:id="rId2" action="ppaction://hlinkfile"/>
              </a:rPr>
              <a:t>ASL  ( Character based )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BSL  ( Word based )</a:t>
            </a:r>
          </a:p>
          <a:p>
            <a:pPr marL="0" indent="0">
              <a:buNone/>
            </a:pPr>
            <a:endParaRPr lang="en-US" sz="2800" dirty="0" smtClean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2051" name="Picture 3" descr="C:\Users\Administrator\Desktop\Conference\BITS- Qark 2012\i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57399"/>
            <a:ext cx="1802679" cy="1876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5915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7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75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75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21472" cy="792162"/>
          </a:xfr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b="1" dirty="0" smtClean="0">
                <a:latin typeface="Aparajita" pitchFamily="34" charset="0"/>
                <a:cs typeface="Aparajita" pitchFamily="34" charset="0"/>
              </a:rPr>
              <a:t>mechanism</a:t>
            </a:r>
            <a:endParaRPr lang="en-US" b="1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0072" y="1514474"/>
            <a:ext cx="8001000" cy="2447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7696200" y="396240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382000" y="2514600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 flipV="1">
            <a:off x="8229600" y="2209800"/>
            <a:ext cx="304800" cy="304800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6272" y="4191000"/>
            <a:ext cx="7924800" cy="2227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Connector 6"/>
          <p:cNvCxnSpPr/>
          <p:nvPr/>
        </p:nvCxnSpPr>
        <p:spPr>
          <a:xfrm flipH="1">
            <a:off x="8001000" y="3048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66800" y="5080379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flipV="1">
            <a:off x="914400" y="4775579"/>
            <a:ext cx="304800" cy="304800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066800" y="5613779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7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" name="Rectangle 8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88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89"/>
          <p:cNvSpPr>
            <a:spLocks noChangeArrowheads="1"/>
          </p:cNvSpPr>
          <p:nvPr/>
        </p:nvSpPr>
        <p:spPr bwMode="auto">
          <a:xfrm>
            <a:off x="0" y="1828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Times New Roman" pitchFamily="18" charset="0"/>
                <a:cs typeface="Times New Roman" pitchFamily="18" charset="0"/>
              </a:rPr>
              <a:t>							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97"/>
          <p:cNvSpPr>
            <a:spLocks noChangeArrowheads="1"/>
          </p:cNvSpPr>
          <p:nvPr/>
        </p:nvSpPr>
        <p:spPr bwMode="auto">
          <a:xfrm>
            <a:off x="0" y="2286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98"/>
          <p:cNvSpPr>
            <a:spLocks noChangeArrowheads="1"/>
          </p:cNvSpPr>
          <p:nvPr/>
        </p:nvSpPr>
        <p:spPr bwMode="auto">
          <a:xfrm>
            <a:off x="0" y="2743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220105" y="-988094"/>
            <a:ext cx="6857999" cy="88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164"/>
          <p:cNvSpPr txBox="1"/>
          <p:nvPr/>
        </p:nvSpPr>
        <p:spPr>
          <a:xfrm>
            <a:off x="762000" y="47767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Diagram Of Transmitter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685800" y="361707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Block </a:t>
            </a:r>
            <a:r>
              <a:rPr lang="en-US" dirty="0">
                <a:solidFill>
                  <a:srgbClr val="FFFFFF"/>
                </a:solidFill>
              </a:rPr>
              <a:t>D</a:t>
            </a:r>
            <a:r>
              <a:rPr lang="en-US" dirty="0" smtClean="0">
                <a:solidFill>
                  <a:srgbClr val="FFFFFF"/>
                </a:solidFill>
              </a:rPr>
              <a:t>iagram </a:t>
            </a:r>
            <a:r>
              <a:rPr lang="en-US" dirty="0">
                <a:solidFill>
                  <a:srgbClr val="FFFFFF"/>
                </a:solidFill>
              </a:rPr>
              <a:t>O</a:t>
            </a:r>
            <a:r>
              <a:rPr lang="en-US" dirty="0" smtClean="0">
                <a:solidFill>
                  <a:srgbClr val="FFFFFF"/>
                </a:solidFill>
              </a:rPr>
              <a:t>f Receiver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47800" y="-76200"/>
            <a:ext cx="685800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8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7339013" cy="505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0099" y="5717370"/>
            <a:ext cx="772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Alphabet value(x10)={150,100,100,100,100},{150,151,100,100,99},{…</a:t>
            </a:r>
          </a:p>
        </p:txBody>
      </p:sp>
    </p:spTree>
    <p:extLst>
      <p:ext uri="{BB962C8B-B14F-4D97-AF65-F5344CB8AC3E}">
        <p14:creationId xmlns:p14="http://schemas.microsoft.com/office/powerpoint/2010/main" val="5781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Autumn</Template>
  <TotalTime>1086</TotalTime>
  <Words>475</Words>
  <Application>Microsoft Office PowerPoint</Application>
  <PresentationFormat>On-screen Show (4:3)</PresentationFormat>
  <Paragraphs>82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Autumn</vt:lpstr>
      <vt:lpstr>Office Theme</vt:lpstr>
      <vt:lpstr>Horizon</vt:lpstr>
      <vt:lpstr>1_Horizon</vt:lpstr>
      <vt:lpstr>2_Horizon</vt:lpstr>
      <vt:lpstr>  SMART GLOVE </vt:lpstr>
      <vt:lpstr>PowerPoint Presentation</vt:lpstr>
      <vt:lpstr>MAIN COMPONENTS</vt:lpstr>
      <vt:lpstr>PowerPoint Presentation</vt:lpstr>
      <vt:lpstr>Language standards to follow</vt:lpstr>
      <vt:lpstr>mechanism</vt:lpstr>
      <vt:lpstr>PowerPoint Presentation</vt:lpstr>
      <vt:lpstr>PowerPoint Presentation</vt:lpstr>
      <vt:lpstr>PowerPoint Presentation</vt:lpstr>
      <vt:lpstr>PowerPoint Presentation</vt:lpstr>
      <vt:lpstr>modes of operation</vt:lpstr>
      <vt:lpstr>Keyboard and mouse mode</vt:lpstr>
      <vt:lpstr>Wireless remote control</vt:lpstr>
      <vt:lpstr>Robot control mode</vt:lpstr>
      <vt:lpstr>Hardware used</vt:lpstr>
      <vt:lpstr>Future scope</vt:lpstr>
      <vt:lpstr>references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GLOVE</dc:title>
  <dc:creator>Administrator</dc:creator>
  <cp:lastModifiedBy>Administrator</cp:lastModifiedBy>
  <cp:revision>152</cp:revision>
  <dcterms:created xsi:type="dcterms:W3CDTF">2011-09-08T07:00:58Z</dcterms:created>
  <dcterms:modified xsi:type="dcterms:W3CDTF">2012-02-05T04:37:06Z</dcterms:modified>
</cp:coreProperties>
</file>