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792" r:id="rId2"/>
    <p:sldMasterId id="2147483804" r:id="rId3"/>
    <p:sldMasterId id="2147483816" r:id="rId4"/>
    <p:sldMasterId id="2147483828" r:id="rId5"/>
    <p:sldMasterId id="2147483840" r:id="rId6"/>
    <p:sldMasterId id="2147483852" r:id="rId7"/>
  </p:sldMasterIdLst>
  <p:notesMasterIdLst>
    <p:notesMasterId r:id="rId47"/>
  </p:notesMasterIdLst>
  <p:sldIdLst>
    <p:sldId id="272" r:id="rId8"/>
    <p:sldId id="257" r:id="rId9"/>
    <p:sldId id="259" r:id="rId10"/>
    <p:sldId id="273" r:id="rId11"/>
    <p:sldId id="307" r:id="rId12"/>
    <p:sldId id="308" r:id="rId13"/>
    <p:sldId id="260" r:id="rId14"/>
    <p:sldId id="261" r:id="rId15"/>
    <p:sldId id="270"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2" r:id="rId29"/>
    <p:sldId id="275" r:id="rId30"/>
    <p:sldId id="290" r:id="rId31"/>
    <p:sldId id="310" r:id="rId32"/>
    <p:sldId id="309" r:id="rId33"/>
    <p:sldId id="303" r:id="rId34"/>
    <p:sldId id="293" r:id="rId35"/>
    <p:sldId id="294" r:id="rId36"/>
    <p:sldId id="295" r:id="rId37"/>
    <p:sldId id="300" r:id="rId38"/>
    <p:sldId id="301" r:id="rId39"/>
    <p:sldId id="269" r:id="rId40"/>
    <p:sldId id="263" r:id="rId41"/>
    <p:sldId id="264" r:id="rId42"/>
    <p:sldId id="265" r:id="rId43"/>
    <p:sldId id="304" r:id="rId44"/>
    <p:sldId id="305" r:id="rId45"/>
    <p:sldId id="30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CF00"/>
    <a:srgbClr val="146BEC"/>
    <a:srgbClr val="6600FF"/>
    <a:srgbClr val="B19E0F"/>
    <a:srgbClr val="7653D9"/>
    <a:srgbClr val="0000FF"/>
    <a:srgbClr val="E9A449"/>
    <a:srgbClr val="1639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p:cViewPr>
        <p:scale>
          <a:sx n="75" d="100"/>
          <a:sy n="75" d="100"/>
        </p:scale>
        <p:origin x="-1182"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B49BA6-4714-407A-AB77-4DB66D2B7E45}" type="datetimeFigureOut">
              <a:rPr lang="en-US" smtClean="0"/>
              <a:t>2/3/2012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447BC6-0DCD-48DF-BC18-B5F73230AA62}" type="slidenum">
              <a:rPr lang="en-US" smtClean="0"/>
              <a:t>‹#›</a:t>
            </a:fld>
            <a:endParaRPr lang="en-US"/>
          </a:p>
        </p:txBody>
      </p:sp>
    </p:spTree>
    <p:extLst>
      <p:ext uri="{BB962C8B-B14F-4D97-AF65-F5344CB8AC3E}">
        <p14:creationId xmlns:p14="http://schemas.microsoft.com/office/powerpoint/2010/main" val="1347365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447BC6-0DCD-48DF-BC18-B5F73230AA62}" type="slidenum">
              <a:rPr lang="en-US" smtClean="0"/>
              <a:t>9</a:t>
            </a:fld>
            <a:endParaRPr lang="en-US"/>
          </a:p>
        </p:txBody>
      </p:sp>
    </p:spTree>
    <p:extLst>
      <p:ext uri="{BB962C8B-B14F-4D97-AF65-F5344CB8AC3E}">
        <p14:creationId xmlns:p14="http://schemas.microsoft.com/office/powerpoint/2010/main" val="3349470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EAD384-1B69-4DE8-A6A6-B58FF3E301D4}" type="slidenum">
              <a:rPr lang="en-US"/>
              <a:pPr/>
              <a:t>18</a:t>
            </a:fld>
            <a:endParaRPr lang="en-US"/>
          </a:p>
        </p:txBody>
      </p:sp>
      <p:sp>
        <p:nvSpPr>
          <p:cNvPr id="522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EAD384-1B69-4DE8-A6A6-B58FF3E301D4}" type="slidenum">
              <a:rPr lang="en-US"/>
              <a:pPr/>
              <a:t>19</a:t>
            </a:fld>
            <a:endParaRPr lang="en-US"/>
          </a:p>
        </p:txBody>
      </p:sp>
      <p:sp>
        <p:nvSpPr>
          <p:cNvPr id="522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EAD384-1B69-4DE8-A6A6-B58FF3E301D4}" type="slidenum">
              <a:rPr lang="en-US"/>
              <a:pPr/>
              <a:t>20</a:t>
            </a:fld>
            <a:endParaRPr lang="en-US"/>
          </a:p>
        </p:txBody>
      </p:sp>
      <p:sp>
        <p:nvSpPr>
          <p:cNvPr id="522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EAD384-1B69-4DE8-A6A6-B58FF3E301D4}" type="slidenum">
              <a:rPr lang="en-US"/>
              <a:pPr/>
              <a:t>21</a:t>
            </a:fld>
            <a:endParaRPr lang="en-US"/>
          </a:p>
        </p:txBody>
      </p:sp>
      <p:sp>
        <p:nvSpPr>
          <p:cNvPr id="522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447BC6-0DCD-48DF-BC18-B5F73230AA62}" type="slidenum">
              <a:rPr lang="en-US" smtClean="0"/>
              <a:t>30</a:t>
            </a:fld>
            <a:endParaRPr lang="en-US"/>
          </a:p>
        </p:txBody>
      </p:sp>
    </p:spTree>
    <p:extLst>
      <p:ext uri="{BB962C8B-B14F-4D97-AF65-F5344CB8AC3E}">
        <p14:creationId xmlns:p14="http://schemas.microsoft.com/office/powerpoint/2010/main" val="3090754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6E0F94-8F4B-4DE0-9201-4FD0F64A57EB}" type="slidenum">
              <a:rPr lang="en-US"/>
              <a:pPr/>
              <a:t>10</a:t>
            </a:fld>
            <a:endParaRPr lang="en-US"/>
          </a:p>
        </p:txBody>
      </p:sp>
      <p:sp>
        <p:nvSpPr>
          <p:cNvPr id="440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6E0F94-8F4B-4DE0-9201-4FD0F64A57EB}" type="slidenum">
              <a:rPr lang="en-US"/>
              <a:pPr/>
              <a:t>11</a:t>
            </a:fld>
            <a:endParaRPr lang="en-US"/>
          </a:p>
        </p:txBody>
      </p:sp>
      <p:sp>
        <p:nvSpPr>
          <p:cNvPr id="440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1388B1-CBAB-422D-83C9-E6F7248D8DF6}" type="slidenum">
              <a:rPr lang="en-US"/>
              <a:pPr/>
              <a:t>12</a:t>
            </a:fld>
            <a:endParaRPr lang="en-US"/>
          </a:p>
        </p:txBody>
      </p:sp>
      <p:sp>
        <p:nvSpPr>
          <p:cNvPr id="501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1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EAD384-1B69-4DE8-A6A6-B58FF3E301D4}" type="slidenum">
              <a:rPr lang="en-US"/>
              <a:pPr/>
              <a:t>13</a:t>
            </a:fld>
            <a:endParaRPr lang="en-US"/>
          </a:p>
        </p:txBody>
      </p:sp>
      <p:sp>
        <p:nvSpPr>
          <p:cNvPr id="522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EAD384-1B69-4DE8-A6A6-B58FF3E301D4}" type="slidenum">
              <a:rPr lang="en-US"/>
              <a:pPr/>
              <a:t>14</a:t>
            </a:fld>
            <a:endParaRPr lang="en-US"/>
          </a:p>
        </p:txBody>
      </p:sp>
      <p:sp>
        <p:nvSpPr>
          <p:cNvPr id="522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EAD384-1B69-4DE8-A6A6-B58FF3E301D4}" type="slidenum">
              <a:rPr lang="en-US"/>
              <a:pPr/>
              <a:t>15</a:t>
            </a:fld>
            <a:endParaRPr lang="en-US"/>
          </a:p>
        </p:txBody>
      </p:sp>
      <p:sp>
        <p:nvSpPr>
          <p:cNvPr id="522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EAD384-1B69-4DE8-A6A6-B58FF3E301D4}" type="slidenum">
              <a:rPr lang="en-US"/>
              <a:pPr/>
              <a:t>16</a:t>
            </a:fld>
            <a:endParaRPr lang="en-US"/>
          </a:p>
        </p:txBody>
      </p:sp>
      <p:sp>
        <p:nvSpPr>
          <p:cNvPr id="522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EAD384-1B69-4DE8-A6A6-B58FF3E301D4}" type="slidenum">
              <a:rPr lang="en-US"/>
              <a:pPr/>
              <a:t>17</a:t>
            </a:fld>
            <a:endParaRPr lang="en-US"/>
          </a:p>
        </p:txBody>
      </p:sp>
      <p:sp>
        <p:nvSpPr>
          <p:cNvPr id="522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extLst>
      <p:ext uri="{BB962C8B-B14F-4D97-AF65-F5344CB8AC3E}">
        <p14:creationId xmlns:p14="http://schemas.microsoft.com/office/powerpoint/2010/main" val="265740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extLst>
      <p:ext uri="{BB962C8B-B14F-4D97-AF65-F5344CB8AC3E}">
        <p14:creationId xmlns:p14="http://schemas.microsoft.com/office/powerpoint/2010/main" val="3331086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extLst>
      <p:ext uri="{BB962C8B-B14F-4D97-AF65-F5344CB8AC3E}">
        <p14:creationId xmlns:p14="http://schemas.microsoft.com/office/powerpoint/2010/main" val="351671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3D3F77-B828-4848-9F41-E63510495639}" type="datetimeFigureOut">
              <a:rPr lang="en-US" smtClean="0"/>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118AB-6BBD-4507-8B6E-9EDF140B9EC2}" type="slidenum">
              <a:rPr lang="en-US" smtClean="0"/>
              <a:t>‹#›</a:t>
            </a:fld>
            <a:endParaRPr lang="en-US"/>
          </a:p>
        </p:txBody>
      </p:sp>
    </p:spTree>
    <p:extLst>
      <p:ext uri="{BB962C8B-B14F-4D97-AF65-F5344CB8AC3E}">
        <p14:creationId xmlns:p14="http://schemas.microsoft.com/office/powerpoint/2010/main" val="794630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3D3F77-B828-4848-9F41-E63510495639}" type="datetimeFigureOut">
              <a:rPr lang="en-US" smtClean="0"/>
              <a:t>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118AB-6BBD-4507-8B6E-9EDF140B9EC2}" type="slidenum">
              <a:rPr lang="en-US" smtClean="0"/>
              <a:t>‹#›</a:t>
            </a:fld>
            <a:endParaRPr lang="en-US"/>
          </a:p>
        </p:txBody>
      </p:sp>
    </p:spTree>
    <p:extLst>
      <p:ext uri="{BB962C8B-B14F-4D97-AF65-F5344CB8AC3E}">
        <p14:creationId xmlns:p14="http://schemas.microsoft.com/office/powerpoint/2010/main" val="1692289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3D3F77-B828-4848-9F41-E63510495639}" type="datetimeFigureOut">
              <a:rPr lang="en-US" smtClean="0"/>
              <a:t>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118AB-6BBD-4507-8B6E-9EDF140B9EC2}" type="slidenum">
              <a:rPr lang="en-US" smtClean="0"/>
              <a:t>‹#›</a:t>
            </a:fld>
            <a:endParaRPr lang="en-US"/>
          </a:p>
        </p:txBody>
      </p:sp>
    </p:spTree>
    <p:extLst>
      <p:ext uri="{BB962C8B-B14F-4D97-AF65-F5344CB8AC3E}">
        <p14:creationId xmlns:p14="http://schemas.microsoft.com/office/powerpoint/2010/main" val="13737520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D3F77-B828-4848-9F41-E63510495639}" type="datetimeFigureOut">
              <a:rPr lang="en-US" smtClean="0"/>
              <a:t>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118AB-6BBD-4507-8B6E-9EDF140B9EC2}" type="slidenum">
              <a:rPr lang="en-US" smtClean="0"/>
              <a:t>‹#›</a:t>
            </a:fld>
            <a:endParaRPr lang="en-US"/>
          </a:p>
        </p:txBody>
      </p:sp>
    </p:spTree>
    <p:extLst>
      <p:ext uri="{BB962C8B-B14F-4D97-AF65-F5344CB8AC3E}">
        <p14:creationId xmlns:p14="http://schemas.microsoft.com/office/powerpoint/2010/main" val="693746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D3F77-B828-4848-9F41-E63510495639}" type="datetimeFigureOut">
              <a:rPr lang="en-US" smtClean="0"/>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118AB-6BBD-4507-8B6E-9EDF140B9EC2}" type="slidenum">
              <a:rPr lang="en-US" smtClean="0"/>
              <a:t>‹#›</a:t>
            </a:fld>
            <a:endParaRPr lang="en-US"/>
          </a:p>
        </p:txBody>
      </p:sp>
    </p:spTree>
    <p:extLst>
      <p:ext uri="{BB962C8B-B14F-4D97-AF65-F5344CB8AC3E}">
        <p14:creationId xmlns:p14="http://schemas.microsoft.com/office/powerpoint/2010/main" val="244783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D3F77-B828-4848-9F41-E63510495639}" type="datetimeFigureOut">
              <a:rPr lang="en-US" smtClean="0"/>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118AB-6BBD-4507-8B6E-9EDF140B9EC2}" type="slidenum">
              <a:rPr lang="en-US" smtClean="0"/>
              <a:t>‹#›</a:t>
            </a:fld>
            <a:endParaRPr lang="en-US"/>
          </a:p>
        </p:txBody>
      </p:sp>
    </p:spTree>
    <p:extLst>
      <p:ext uri="{BB962C8B-B14F-4D97-AF65-F5344CB8AC3E}">
        <p14:creationId xmlns:p14="http://schemas.microsoft.com/office/powerpoint/2010/main" val="19006901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extLst>
      <p:ext uri="{BB962C8B-B14F-4D97-AF65-F5344CB8AC3E}">
        <p14:creationId xmlns:p14="http://schemas.microsoft.com/office/powerpoint/2010/main" val="7535165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extLst>
      <p:ext uri="{BB962C8B-B14F-4D97-AF65-F5344CB8AC3E}">
        <p14:creationId xmlns:p14="http://schemas.microsoft.com/office/powerpoint/2010/main" val="152864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63D3F77-B828-4848-9F41-E63510495639}" type="datetimeFigureOut">
              <a:rPr lang="en-US" smtClean="0"/>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63D3F77-B828-4848-9F41-E63510495639}" type="datetimeFigureOut">
              <a:rPr lang="en-US" smtClean="0"/>
              <a:t>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3D3F77-B828-4848-9F41-E63510495639}" type="datetimeFigureOut">
              <a:rPr lang="en-US" smtClean="0"/>
              <a:t>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D3F77-B828-4848-9F41-E63510495639}" type="datetimeFigureOut">
              <a:rPr lang="en-US" smtClean="0"/>
              <a:t>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D3F77-B828-4848-9F41-E63510495639}" type="datetimeFigureOut">
              <a:rPr lang="en-US" smtClean="0"/>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D3F77-B828-4848-9F41-E63510495639}" type="datetimeFigureOut">
              <a:rPr lang="en-US" smtClean="0"/>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63D3F77-B828-4848-9F41-E63510495639}" type="datetimeFigureOut">
              <a:rPr lang="en-US" smtClean="0"/>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63D3F77-B828-4848-9F41-E63510495639}" type="datetimeFigureOut">
              <a:rPr lang="en-US" smtClean="0"/>
              <a:t>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3D3F77-B828-4848-9F41-E63510495639}" type="datetimeFigureOut">
              <a:rPr lang="en-US" smtClean="0"/>
              <a:t>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3D3F77-B828-4848-9F41-E63510495639}" type="datetimeFigureOut">
              <a:rPr lang="en-US" smtClean="0"/>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D3F77-B828-4848-9F41-E63510495639}" type="datetimeFigureOut">
              <a:rPr lang="en-US" smtClean="0"/>
              <a:t>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D3F77-B828-4848-9F41-E63510495639}" type="datetimeFigureOut">
              <a:rPr lang="en-US" smtClean="0"/>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D3F77-B828-4848-9F41-E63510495639}" type="datetimeFigureOut">
              <a:rPr lang="en-US" smtClean="0"/>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63D3F77-B828-4848-9F41-E63510495639}" type="datetimeFigureOut">
              <a:rPr lang="en-US" smtClean="0"/>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63D3F77-B828-4848-9F41-E63510495639}" type="datetimeFigureOut">
              <a:rPr lang="en-US" smtClean="0"/>
              <a:t>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8224" y="1812927"/>
            <a:ext cx="313249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984078" y="1812927"/>
            <a:ext cx="315047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3D3F77-B828-4848-9F41-E63510495639}" type="datetimeFigureOut">
              <a:rPr lang="en-US" smtClean="0"/>
              <a:t>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3D3F77-B828-4848-9F41-E63510495639}" type="datetimeFigureOut">
              <a:rPr lang="en-US" smtClean="0"/>
              <a:t>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D3F77-B828-4848-9F41-E63510495639}" type="datetimeFigureOut">
              <a:rPr lang="en-US" smtClean="0"/>
              <a:t>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D3F77-B828-4848-9F41-E63510495639}" type="datetimeFigureOut">
              <a:rPr lang="en-US" smtClean="0"/>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D3F77-B828-4848-9F41-E63510495639}" type="datetimeFigureOut">
              <a:rPr lang="en-US" smtClean="0"/>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63D3F77-B828-4848-9F41-E63510495639}" type="datetimeFigureOut">
              <a:rPr lang="en-US" smtClean="0"/>
              <a:t>2/3/2012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19118AB-6BBD-4507-8B6E-9EDF140B9EC2}"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63D3F77-B828-4848-9F41-E63510495639}" type="datetimeFigureOut">
              <a:rPr lang="en-US" smtClean="0"/>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118AB-6BBD-4507-8B6E-9EDF140B9EC2}"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3D3F77-B828-4848-9F41-E63510495639}" type="datetimeFigureOut">
              <a:rPr lang="en-US" smtClean="0"/>
              <a:t>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3D3F77-B828-4848-9F41-E63510495639}" type="datetimeFigureOut">
              <a:rPr lang="en-US" smtClean="0"/>
              <a:t>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3D3F77-B828-4848-9F41-E63510495639}" type="datetimeFigureOut">
              <a:rPr lang="en-US" smtClean="0"/>
              <a:t>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D3F77-B828-4848-9F41-E63510495639}" type="datetimeFigureOut">
              <a:rPr lang="en-US" smtClean="0"/>
              <a:t>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63D3F77-B828-4848-9F41-E63510495639}" type="datetimeFigureOut">
              <a:rPr lang="en-US" smtClean="0"/>
              <a:t>2/3/2012</a:t>
            </a:fld>
            <a:endParaRPr lang="en-US"/>
          </a:p>
        </p:txBody>
      </p:sp>
      <p:sp>
        <p:nvSpPr>
          <p:cNvPr id="7" name="Slide Number Placeholder 6"/>
          <p:cNvSpPr>
            <a:spLocks noGrp="1"/>
          </p:cNvSpPr>
          <p:nvPr>
            <p:ph type="sldNum" sz="quarter" idx="12"/>
          </p:nvPr>
        </p:nvSpPr>
        <p:spPr/>
        <p:txBody>
          <a:bodyPr/>
          <a:lstStyle/>
          <a:p>
            <a:fld id="{B19118AB-6BBD-4507-8B6E-9EDF140B9EC2}"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D3F77-B828-4848-9F41-E63510495639}" type="datetimeFigureOut">
              <a:rPr lang="en-US" smtClean="0"/>
              <a:t>2/3/2012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D3F77-B828-4848-9F41-E63510495639}" type="datetimeFigureOut">
              <a:rPr lang="en-US" smtClean="0"/>
              <a:t>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63D3F77-B828-4848-9F41-E63510495639}" type="datetimeFigureOut">
              <a:rPr lang="en-US" smtClean="0"/>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63D3F77-B828-4848-9F41-E63510495639}" type="datetimeFigureOut">
              <a:rPr lang="en-US" smtClean="0"/>
              <a:t>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3D3F77-B828-4848-9F41-E63510495639}" type="datetimeFigureOut">
              <a:rPr lang="en-US" smtClean="0"/>
              <a:t>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D3F77-B828-4848-9F41-E63510495639}" type="datetimeFigureOut">
              <a:rPr lang="en-US" smtClean="0"/>
              <a:t>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D3F77-B828-4848-9F41-E63510495639}" type="datetimeFigureOut">
              <a:rPr lang="en-US" smtClean="0"/>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D3F77-B828-4848-9F41-E63510495639}" type="datetimeFigureOut">
              <a:rPr lang="en-US" smtClean="0"/>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3D3F77-B828-4848-9F41-E63510495639}" type="datetimeFigureOut">
              <a:rPr lang="en-US" smtClean="0"/>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D3F77-B828-4848-9F41-E63510495639}" type="datetimeFigureOut">
              <a:rPr lang="en-US" smtClean="0"/>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118AB-6BBD-4507-8B6E-9EDF140B9EC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D3F77-B828-4848-9F41-E63510495639}" type="datetimeFigureOut">
              <a:rPr lang="en-US" smtClean="0"/>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118AB-6BBD-4507-8B6E-9EDF140B9EC2}" type="slidenum">
              <a:rPr lang="en-US" smtClean="0"/>
              <a:t>‹#›</a:t>
            </a:fld>
            <a:endParaRPr lang="en-US"/>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tx2">
                <a:lumMod val="75000"/>
              </a:schemeClr>
            </a:solidFill>
          </a:ln>
        </p:spPr>
        <p:txBody>
          <a:bodyPr/>
          <a:lstStyle/>
          <a:p>
            <a:r>
              <a:rPr lang="en-US" smtClean="0"/>
              <a:t>Click icon to add picture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2"/>
                </a:solidFill>
              </a:defRPr>
            </a:lvl1pPr>
          </a:lstStyle>
          <a:p>
            <a:fld id="{163D3F77-B828-4848-9F41-E63510495639}" type="datetimeFigureOut">
              <a:rPr lang="en-US" smtClean="0"/>
              <a:t>2/3/2012</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2"/>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2"/>
                </a:solidFill>
              </a:defRPr>
            </a:lvl1pPr>
          </a:lstStyle>
          <a:p>
            <a:fld id="{B19118AB-6BBD-4507-8B6E-9EDF140B9EC2}" type="slidenum">
              <a:rPr lang="en-US" smtClean="0"/>
              <a:t>‹#›</a:t>
            </a:fld>
            <a:endParaRPr lang="en-US"/>
          </a:p>
        </p:txBody>
      </p:sp>
      <p:grpSp>
        <p:nvGrpSpPr>
          <p:cNvPr id="61" name="Group 60"/>
          <p:cNvGrpSpPr/>
          <p:nvPr/>
        </p:nvGrpSpPr>
        <p:grpSpPr>
          <a:xfrm>
            <a:off x="-33595" y="0"/>
            <a:ext cx="9177595" cy="6857999"/>
            <a:chOff x="-33595" y="0"/>
            <a:chExt cx="9177595" cy="6857999"/>
          </a:xfrm>
        </p:grpSpPr>
        <p:grpSp>
          <p:nvGrpSpPr>
            <p:cNvPr id="62" name="Group 182"/>
            <p:cNvGrpSpPr/>
            <p:nvPr/>
          </p:nvGrpSpPr>
          <p:grpSpPr>
            <a:xfrm>
              <a:off x="-33595" y="437091"/>
              <a:ext cx="9074452" cy="6174255"/>
              <a:chOff x="-33595" y="437091"/>
              <a:chExt cx="9074452" cy="6174255"/>
            </a:xfrm>
          </p:grpSpPr>
          <p:sp>
            <p:nvSpPr>
              <p:cNvPr id="92" name="Freeform 12"/>
              <p:cNvSpPr>
                <a:spLocks noChangeAspect="1"/>
              </p:cNvSpPr>
              <p:nvPr/>
            </p:nvSpPr>
            <p:spPr bwMode="auto">
              <a:xfrm rot="8051039">
                <a:off x="-11813" y="3783436"/>
                <a:ext cx="1054883" cy="1098447"/>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3" name="Freeform 28"/>
              <p:cNvSpPr>
                <a:spLocks noChangeAspect="1"/>
              </p:cNvSpPr>
              <p:nvPr/>
            </p:nvSpPr>
            <p:spPr bwMode="auto">
              <a:xfrm rot="7569598">
                <a:off x="558950" y="196683"/>
                <a:ext cx="832668" cy="1313484"/>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4" name="Freeform 36"/>
              <p:cNvSpPr>
                <a:spLocks noChangeAspect="1"/>
              </p:cNvSpPr>
              <p:nvPr/>
            </p:nvSpPr>
            <p:spPr bwMode="auto">
              <a:xfrm rot="11849821">
                <a:off x="7750232" y="597775"/>
                <a:ext cx="1064273" cy="1063143"/>
              </a:xfrm>
              <a:custGeom>
                <a:avLst/>
                <a:gdLst/>
                <a:ahLst/>
                <a:cxnLst>
                  <a:cxn ang="0">
                    <a:pos x="1280" y="874"/>
                  </a:cxn>
                  <a:cxn ang="0">
                    <a:pos x="1142" y="974"/>
                  </a:cxn>
                  <a:cxn ang="0">
                    <a:pos x="1150" y="944"/>
                  </a:cxn>
                  <a:cxn ang="0">
                    <a:pos x="1196" y="832"/>
                  </a:cxn>
                  <a:cxn ang="0">
                    <a:pos x="1194" y="590"/>
                  </a:cxn>
                  <a:cxn ang="0">
                    <a:pos x="1152" y="368"/>
                  </a:cxn>
                  <a:cxn ang="0">
                    <a:pos x="1020" y="148"/>
                  </a:cxn>
                  <a:cxn ang="0">
                    <a:pos x="958" y="62"/>
                  </a:cxn>
                  <a:cxn ang="0">
                    <a:pos x="942" y="0"/>
                  </a:cxn>
                  <a:cxn ang="0">
                    <a:pos x="930" y="44"/>
                  </a:cxn>
                  <a:cxn ang="0">
                    <a:pos x="884" y="120"/>
                  </a:cxn>
                  <a:cxn ang="0">
                    <a:pos x="738" y="346"/>
                  </a:cxn>
                  <a:cxn ang="0">
                    <a:pos x="702" y="516"/>
                  </a:cxn>
                  <a:cxn ang="0">
                    <a:pos x="680" y="794"/>
                  </a:cxn>
                  <a:cxn ang="0">
                    <a:pos x="724" y="930"/>
                  </a:cxn>
                  <a:cxn ang="0">
                    <a:pos x="744" y="972"/>
                  </a:cxn>
                  <a:cxn ang="0">
                    <a:pos x="636" y="896"/>
                  </a:cxn>
                  <a:cxn ang="0">
                    <a:pos x="504" y="826"/>
                  </a:cxn>
                  <a:cxn ang="0">
                    <a:pos x="118" y="794"/>
                  </a:cxn>
                  <a:cxn ang="0">
                    <a:pos x="72" y="836"/>
                  </a:cxn>
                  <a:cxn ang="0">
                    <a:pos x="232" y="986"/>
                  </a:cxn>
                  <a:cxn ang="0">
                    <a:pos x="424" y="1194"/>
                  </a:cxn>
                  <a:cxn ang="0">
                    <a:pos x="608" y="1266"/>
                  </a:cxn>
                  <a:cxn ang="0">
                    <a:pos x="698" y="1248"/>
                  </a:cxn>
                  <a:cxn ang="0">
                    <a:pos x="708" y="1268"/>
                  </a:cxn>
                  <a:cxn ang="0">
                    <a:pos x="558" y="1382"/>
                  </a:cxn>
                  <a:cxn ang="0">
                    <a:pos x="416" y="1562"/>
                  </a:cxn>
                  <a:cxn ang="0">
                    <a:pos x="460" y="1634"/>
                  </a:cxn>
                  <a:cxn ang="0">
                    <a:pos x="628" y="1588"/>
                  </a:cxn>
                  <a:cxn ang="0">
                    <a:pos x="752" y="1516"/>
                  </a:cxn>
                  <a:cxn ang="0">
                    <a:pos x="784" y="1576"/>
                  </a:cxn>
                  <a:cxn ang="0">
                    <a:pos x="816" y="1560"/>
                  </a:cxn>
                  <a:cxn ang="0">
                    <a:pos x="858" y="1422"/>
                  </a:cxn>
                  <a:cxn ang="0">
                    <a:pos x="904" y="1368"/>
                  </a:cxn>
                  <a:cxn ang="0">
                    <a:pos x="878" y="1664"/>
                  </a:cxn>
                  <a:cxn ang="0">
                    <a:pos x="810" y="1824"/>
                  </a:cxn>
                  <a:cxn ang="0">
                    <a:pos x="780" y="1854"/>
                  </a:cxn>
                  <a:cxn ang="0">
                    <a:pos x="806" y="1876"/>
                  </a:cxn>
                  <a:cxn ang="0">
                    <a:pos x="874" y="1868"/>
                  </a:cxn>
                  <a:cxn ang="0">
                    <a:pos x="904" y="1856"/>
                  </a:cxn>
                  <a:cxn ang="0">
                    <a:pos x="952" y="1680"/>
                  </a:cxn>
                  <a:cxn ang="0">
                    <a:pos x="988" y="1342"/>
                  </a:cxn>
                  <a:cxn ang="0">
                    <a:pos x="1062" y="1548"/>
                  </a:cxn>
                  <a:cxn ang="0">
                    <a:pos x="1084" y="1572"/>
                  </a:cxn>
                  <a:cxn ang="0">
                    <a:pos x="1112" y="1566"/>
                  </a:cxn>
                  <a:cxn ang="0">
                    <a:pos x="1162" y="1530"/>
                  </a:cxn>
                  <a:cxn ang="0">
                    <a:pos x="1344" y="1620"/>
                  </a:cxn>
                  <a:cxn ang="0">
                    <a:pos x="1498" y="1638"/>
                  </a:cxn>
                  <a:cxn ang="0">
                    <a:pos x="1402" y="1462"/>
                  </a:cxn>
                  <a:cxn ang="0">
                    <a:pos x="1230" y="1306"/>
                  </a:cxn>
                  <a:cxn ang="0">
                    <a:pos x="1164" y="1252"/>
                  </a:cxn>
                  <a:cxn ang="0">
                    <a:pos x="1216" y="1260"/>
                  </a:cxn>
                  <a:cxn ang="0">
                    <a:pos x="1358" y="1250"/>
                  </a:cxn>
                  <a:cxn ang="0">
                    <a:pos x="1576" y="1076"/>
                  </a:cxn>
                  <a:cxn ang="0">
                    <a:pos x="1744" y="892"/>
                  </a:cxn>
                  <a:cxn ang="0">
                    <a:pos x="1880" y="802"/>
                  </a:cxn>
                  <a:cxn ang="0">
                    <a:pos x="1528" y="798"/>
                  </a:cxn>
                </a:cxnLst>
                <a:rect l="0" t="0" r="r" b="b"/>
                <a:pathLst>
                  <a:path w="1884" h="1882">
                    <a:moveTo>
                      <a:pt x="1380" y="826"/>
                    </a:moveTo>
                    <a:lnTo>
                      <a:pt x="1380" y="826"/>
                    </a:lnTo>
                    <a:lnTo>
                      <a:pt x="1364" y="830"/>
                    </a:lnTo>
                    <a:lnTo>
                      <a:pt x="1348" y="836"/>
                    </a:lnTo>
                    <a:lnTo>
                      <a:pt x="1314" y="852"/>
                    </a:lnTo>
                    <a:lnTo>
                      <a:pt x="1280" y="874"/>
                    </a:lnTo>
                    <a:lnTo>
                      <a:pt x="1248" y="896"/>
                    </a:lnTo>
                    <a:lnTo>
                      <a:pt x="1190" y="940"/>
                    </a:lnTo>
                    <a:lnTo>
                      <a:pt x="1156" y="968"/>
                    </a:lnTo>
                    <a:lnTo>
                      <a:pt x="1156" y="968"/>
                    </a:lnTo>
                    <a:lnTo>
                      <a:pt x="1148" y="972"/>
                    </a:lnTo>
                    <a:lnTo>
                      <a:pt x="1142" y="974"/>
                    </a:lnTo>
                    <a:lnTo>
                      <a:pt x="1140" y="972"/>
                    </a:lnTo>
                    <a:lnTo>
                      <a:pt x="1138" y="968"/>
                    </a:lnTo>
                    <a:lnTo>
                      <a:pt x="1138" y="960"/>
                    </a:lnTo>
                    <a:lnTo>
                      <a:pt x="1138" y="956"/>
                    </a:lnTo>
                    <a:lnTo>
                      <a:pt x="1138" y="956"/>
                    </a:lnTo>
                    <a:lnTo>
                      <a:pt x="1150" y="944"/>
                    </a:lnTo>
                    <a:lnTo>
                      <a:pt x="1160" y="930"/>
                    </a:lnTo>
                    <a:lnTo>
                      <a:pt x="1168" y="916"/>
                    </a:lnTo>
                    <a:lnTo>
                      <a:pt x="1176" y="900"/>
                    </a:lnTo>
                    <a:lnTo>
                      <a:pt x="1182" y="884"/>
                    </a:lnTo>
                    <a:lnTo>
                      <a:pt x="1188" y="868"/>
                    </a:lnTo>
                    <a:lnTo>
                      <a:pt x="1196" y="832"/>
                    </a:lnTo>
                    <a:lnTo>
                      <a:pt x="1202" y="794"/>
                    </a:lnTo>
                    <a:lnTo>
                      <a:pt x="1204" y="754"/>
                    </a:lnTo>
                    <a:lnTo>
                      <a:pt x="1204" y="712"/>
                    </a:lnTo>
                    <a:lnTo>
                      <a:pt x="1202" y="672"/>
                    </a:lnTo>
                    <a:lnTo>
                      <a:pt x="1198" y="630"/>
                    </a:lnTo>
                    <a:lnTo>
                      <a:pt x="1194" y="590"/>
                    </a:lnTo>
                    <a:lnTo>
                      <a:pt x="1182" y="516"/>
                    </a:lnTo>
                    <a:lnTo>
                      <a:pt x="1170" y="454"/>
                    </a:lnTo>
                    <a:lnTo>
                      <a:pt x="1162" y="408"/>
                    </a:lnTo>
                    <a:lnTo>
                      <a:pt x="1162" y="408"/>
                    </a:lnTo>
                    <a:lnTo>
                      <a:pt x="1160" y="388"/>
                    </a:lnTo>
                    <a:lnTo>
                      <a:pt x="1152" y="368"/>
                    </a:lnTo>
                    <a:lnTo>
                      <a:pt x="1144" y="346"/>
                    </a:lnTo>
                    <a:lnTo>
                      <a:pt x="1134" y="324"/>
                    </a:lnTo>
                    <a:lnTo>
                      <a:pt x="1108" y="276"/>
                    </a:lnTo>
                    <a:lnTo>
                      <a:pt x="1078" y="230"/>
                    </a:lnTo>
                    <a:lnTo>
                      <a:pt x="1048" y="186"/>
                    </a:lnTo>
                    <a:lnTo>
                      <a:pt x="1020" y="148"/>
                    </a:lnTo>
                    <a:lnTo>
                      <a:pt x="998" y="120"/>
                    </a:lnTo>
                    <a:lnTo>
                      <a:pt x="984" y="104"/>
                    </a:lnTo>
                    <a:lnTo>
                      <a:pt x="984" y="104"/>
                    </a:lnTo>
                    <a:lnTo>
                      <a:pt x="974" y="94"/>
                    </a:lnTo>
                    <a:lnTo>
                      <a:pt x="966" y="78"/>
                    </a:lnTo>
                    <a:lnTo>
                      <a:pt x="958" y="62"/>
                    </a:lnTo>
                    <a:lnTo>
                      <a:pt x="952" y="44"/>
                    </a:lnTo>
                    <a:lnTo>
                      <a:pt x="944" y="14"/>
                    </a:lnTo>
                    <a:lnTo>
                      <a:pt x="942" y="0"/>
                    </a:lnTo>
                    <a:lnTo>
                      <a:pt x="942" y="0"/>
                    </a:lnTo>
                    <a:lnTo>
                      <a:pt x="942" y="0"/>
                    </a:lnTo>
                    <a:lnTo>
                      <a:pt x="942" y="0"/>
                    </a:lnTo>
                    <a:lnTo>
                      <a:pt x="942" y="0"/>
                    </a:lnTo>
                    <a:lnTo>
                      <a:pt x="942" y="0"/>
                    </a:lnTo>
                    <a:lnTo>
                      <a:pt x="942" y="0"/>
                    </a:lnTo>
                    <a:lnTo>
                      <a:pt x="942" y="0"/>
                    </a:lnTo>
                    <a:lnTo>
                      <a:pt x="938" y="14"/>
                    </a:lnTo>
                    <a:lnTo>
                      <a:pt x="930" y="44"/>
                    </a:lnTo>
                    <a:lnTo>
                      <a:pt x="924" y="62"/>
                    </a:lnTo>
                    <a:lnTo>
                      <a:pt x="918" y="78"/>
                    </a:lnTo>
                    <a:lnTo>
                      <a:pt x="910" y="94"/>
                    </a:lnTo>
                    <a:lnTo>
                      <a:pt x="900" y="104"/>
                    </a:lnTo>
                    <a:lnTo>
                      <a:pt x="900" y="104"/>
                    </a:lnTo>
                    <a:lnTo>
                      <a:pt x="884" y="120"/>
                    </a:lnTo>
                    <a:lnTo>
                      <a:pt x="862" y="148"/>
                    </a:lnTo>
                    <a:lnTo>
                      <a:pt x="834" y="186"/>
                    </a:lnTo>
                    <a:lnTo>
                      <a:pt x="804" y="230"/>
                    </a:lnTo>
                    <a:lnTo>
                      <a:pt x="776" y="276"/>
                    </a:lnTo>
                    <a:lnTo>
                      <a:pt x="750" y="324"/>
                    </a:lnTo>
                    <a:lnTo>
                      <a:pt x="738" y="346"/>
                    </a:lnTo>
                    <a:lnTo>
                      <a:pt x="730" y="368"/>
                    </a:lnTo>
                    <a:lnTo>
                      <a:pt x="724" y="388"/>
                    </a:lnTo>
                    <a:lnTo>
                      <a:pt x="720" y="408"/>
                    </a:lnTo>
                    <a:lnTo>
                      <a:pt x="720" y="408"/>
                    </a:lnTo>
                    <a:lnTo>
                      <a:pt x="712" y="454"/>
                    </a:lnTo>
                    <a:lnTo>
                      <a:pt x="702" y="516"/>
                    </a:lnTo>
                    <a:lnTo>
                      <a:pt x="690" y="590"/>
                    </a:lnTo>
                    <a:lnTo>
                      <a:pt x="684" y="630"/>
                    </a:lnTo>
                    <a:lnTo>
                      <a:pt x="680" y="672"/>
                    </a:lnTo>
                    <a:lnTo>
                      <a:pt x="678" y="712"/>
                    </a:lnTo>
                    <a:lnTo>
                      <a:pt x="678" y="754"/>
                    </a:lnTo>
                    <a:lnTo>
                      <a:pt x="680" y="794"/>
                    </a:lnTo>
                    <a:lnTo>
                      <a:pt x="686" y="832"/>
                    </a:lnTo>
                    <a:lnTo>
                      <a:pt x="694" y="868"/>
                    </a:lnTo>
                    <a:lnTo>
                      <a:pt x="700" y="884"/>
                    </a:lnTo>
                    <a:lnTo>
                      <a:pt x="708" y="900"/>
                    </a:lnTo>
                    <a:lnTo>
                      <a:pt x="714" y="916"/>
                    </a:lnTo>
                    <a:lnTo>
                      <a:pt x="724" y="930"/>
                    </a:lnTo>
                    <a:lnTo>
                      <a:pt x="734" y="944"/>
                    </a:lnTo>
                    <a:lnTo>
                      <a:pt x="744" y="956"/>
                    </a:lnTo>
                    <a:lnTo>
                      <a:pt x="744" y="956"/>
                    </a:lnTo>
                    <a:lnTo>
                      <a:pt x="746" y="960"/>
                    </a:lnTo>
                    <a:lnTo>
                      <a:pt x="746" y="968"/>
                    </a:lnTo>
                    <a:lnTo>
                      <a:pt x="744" y="972"/>
                    </a:lnTo>
                    <a:lnTo>
                      <a:pt x="740" y="974"/>
                    </a:lnTo>
                    <a:lnTo>
                      <a:pt x="736" y="972"/>
                    </a:lnTo>
                    <a:lnTo>
                      <a:pt x="728" y="968"/>
                    </a:lnTo>
                    <a:lnTo>
                      <a:pt x="728" y="968"/>
                    </a:lnTo>
                    <a:lnTo>
                      <a:pt x="694" y="940"/>
                    </a:lnTo>
                    <a:lnTo>
                      <a:pt x="636" y="896"/>
                    </a:lnTo>
                    <a:lnTo>
                      <a:pt x="602" y="874"/>
                    </a:lnTo>
                    <a:lnTo>
                      <a:pt x="568" y="852"/>
                    </a:lnTo>
                    <a:lnTo>
                      <a:pt x="534" y="836"/>
                    </a:lnTo>
                    <a:lnTo>
                      <a:pt x="518" y="830"/>
                    </a:lnTo>
                    <a:lnTo>
                      <a:pt x="504" y="826"/>
                    </a:lnTo>
                    <a:lnTo>
                      <a:pt x="504" y="826"/>
                    </a:lnTo>
                    <a:lnTo>
                      <a:pt x="442" y="812"/>
                    </a:lnTo>
                    <a:lnTo>
                      <a:pt x="402" y="804"/>
                    </a:lnTo>
                    <a:lnTo>
                      <a:pt x="354" y="798"/>
                    </a:lnTo>
                    <a:lnTo>
                      <a:pt x="292" y="794"/>
                    </a:lnTo>
                    <a:lnTo>
                      <a:pt x="216" y="792"/>
                    </a:lnTo>
                    <a:lnTo>
                      <a:pt x="118" y="794"/>
                    </a:lnTo>
                    <a:lnTo>
                      <a:pt x="0" y="800"/>
                    </a:lnTo>
                    <a:lnTo>
                      <a:pt x="0" y="800"/>
                    </a:lnTo>
                    <a:lnTo>
                      <a:pt x="4" y="802"/>
                    </a:lnTo>
                    <a:lnTo>
                      <a:pt x="18" y="806"/>
                    </a:lnTo>
                    <a:lnTo>
                      <a:pt x="40" y="816"/>
                    </a:lnTo>
                    <a:lnTo>
                      <a:pt x="72" y="836"/>
                    </a:lnTo>
                    <a:lnTo>
                      <a:pt x="92" y="850"/>
                    </a:lnTo>
                    <a:lnTo>
                      <a:pt x="114" y="870"/>
                    </a:lnTo>
                    <a:lnTo>
                      <a:pt x="140" y="892"/>
                    </a:lnTo>
                    <a:lnTo>
                      <a:pt x="168" y="918"/>
                    </a:lnTo>
                    <a:lnTo>
                      <a:pt x="198" y="950"/>
                    </a:lnTo>
                    <a:lnTo>
                      <a:pt x="232" y="986"/>
                    </a:lnTo>
                    <a:lnTo>
                      <a:pt x="268" y="1028"/>
                    </a:lnTo>
                    <a:lnTo>
                      <a:pt x="306" y="1076"/>
                    </a:lnTo>
                    <a:lnTo>
                      <a:pt x="306" y="1076"/>
                    </a:lnTo>
                    <a:lnTo>
                      <a:pt x="348" y="1124"/>
                    </a:lnTo>
                    <a:lnTo>
                      <a:pt x="386" y="1162"/>
                    </a:lnTo>
                    <a:lnTo>
                      <a:pt x="424" y="1194"/>
                    </a:lnTo>
                    <a:lnTo>
                      <a:pt x="460" y="1218"/>
                    </a:lnTo>
                    <a:lnTo>
                      <a:pt x="494" y="1238"/>
                    </a:lnTo>
                    <a:lnTo>
                      <a:pt x="526" y="1250"/>
                    </a:lnTo>
                    <a:lnTo>
                      <a:pt x="556" y="1260"/>
                    </a:lnTo>
                    <a:lnTo>
                      <a:pt x="584" y="1264"/>
                    </a:lnTo>
                    <a:lnTo>
                      <a:pt x="608" y="1266"/>
                    </a:lnTo>
                    <a:lnTo>
                      <a:pt x="632" y="1266"/>
                    </a:lnTo>
                    <a:lnTo>
                      <a:pt x="650" y="1264"/>
                    </a:lnTo>
                    <a:lnTo>
                      <a:pt x="668" y="1260"/>
                    </a:lnTo>
                    <a:lnTo>
                      <a:pt x="690" y="1252"/>
                    </a:lnTo>
                    <a:lnTo>
                      <a:pt x="698" y="1248"/>
                    </a:lnTo>
                    <a:lnTo>
                      <a:pt x="698" y="1248"/>
                    </a:lnTo>
                    <a:lnTo>
                      <a:pt x="704" y="1248"/>
                    </a:lnTo>
                    <a:lnTo>
                      <a:pt x="716" y="1250"/>
                    </a:lnTo>
                    <a:lnTo>
                      <a:pt x="720" y="1252"/>
                    </a:lnTo>
                    <a:lnTo>
                      <a:pt x="720" y="1256"/>
                    </a:lnTo>
                    <a:lnTo>
                      <a:pt x="718" y="1260"/>
                    </a:lnTo>
                    <a:lnTo>
                      <a:pt x="708" y="1268"/>
                    </a:lnTo>
                    <a:lnTo>
                      <a:pt x="708" y="1268"/>
                    </a:lnTo>
                    <a:lnTo>
                      <a:pt x="686" y="1282"/>
                    </a:lnTo>
                    <a:lnTo>
                      <a:pt x="652" y="1306"/>
                    </a:lnTo>
                    <a:lnTo>
                      <a:pt x="608" y="1338"/>
                    </a:lnTo>
                    <a:lnTo>
                      <a:pt x="584" y="1360"/>
                    </a:lnTo>
                    <a:lnTo>
                      <a:pt x="558" y="1382"/>
                    </a:lnTo>
                    <a:lnTo>
                      <a:pt x="532" y="1406"/>
                    </a:lnTo>
                    <a:lnTo>
                      <a:pt x="506" y="1434"/>
                    </a:lnTo>
                    <a:lnTo>
                      <a:pt x="482" y="1462"/>
                    </a:lnTo>
                    <a:lnTo>
                      <a:pt x="458" y="1494"/>
                    </a:lnTo>
                    <a:lnTo>
                      <a:pt x="436" y="1526"/>
                    </a:lnTo>
                    <a:lnTo>
                      <a:pt x="416" y="1562"/>
                    </a:lnTo>
                    <a:lnTo>
                      <a:pt x="400" y="1598"/>
                    </a:lnTo>
                    <a:lnTo>
                      <a:pt x="386" y="1638"/>
                    </a:lnTo>
                    <a:lnTo>
                      <a:pt x="386" y="1638"/>
                    </a:lnTo>
                    <a:lnTo>
                      <a:pt x="396" y="1638"/>
                    </a:lnTo>
                    <a:lnTo>
                      <a:pt x="422" y="1638"/>
                    </a:lnTo>
                    <a:lnTo>
                      <a:pt x="460" y="1634"/>
                    </a:lnTo>
                    <a:lnTo>
                      <a:pt x="484" y="1632"/>
                    </a:lnTo>
                    <a:lnTo>
                      <a:pt x="510" y="1626"/>
                    </a:lnTo>
                    <a:lnTo>
                      <a:pt x="538" y="1620"/>
                    </a:lnTo>
                    <a:lnTo>
                      <a:pt x="568" y="1612"/>
                    </a:lnTo>
                    <a:lnTo>
                      <a:pt x="598" y="1602"/>
                    </a:lnTo>
                    <a:lnTo>
                      <a:pt x="628" y="1588"/>
                    </a:lnTo>
                    <a:lnTo>
                      <a:pt x="660" y="1572"/>
                    </a:lnTo>
                    <a:lnTo>
                      <a:pt x="690" y="1552"/>
                    </a:lnTo>
                    <a:lnTo>
                      <a:pt x="720" y="1530"/>
                    </a:lnTo>
                    <a:lnTo>
                      <a:pt x="750" y="1504"/>
                    </a:lnTo>
                    <a:lnTo>
                      <a:pt x="750" y="1504"/>
                    </a:lnTo>
                    <a:lnTo>
                      <a:pt x="752" y="1516"/>
                    </a:lnTo>
                    <a:lnTo>
                      <a:pt x="758" y="1542"/>
                    </a:lnTo>
                    <a:lnTo>
                      <a:pt x="764" y="1556"/>
                    </a:lnTo>
                    <a:lnTo>
                      <a:pt x="770" y="1566"/>
                    </a:lnTo>
                    <a:lnTo>
                      <a:pt x="774" y="1570"/>
                    </a:lnTo>
                    <a:lnTo>
                      <a:pt x="778" y="1574"/>
                    </a:lnTo>
                    <a:lnTo>
                      <a:pt x="784" y="1576"/>
                    </a:lnTo>
                    <a:lnTo>
                      <a:pt x="790" y="1576"/>
                    </a:lnTo>
                    <a:lnTo>
                      <a:pt x="790" y="1576"/>
                    </a:lnTo>
                    <a:lnTo>
                      <a:pt x="798" y="1572"/>
                    </a:lnTo>
                    <a:lnTo>
                      <a:pt x="806" y="1570"/>
                    </a:lnTo>
                    <a:lnTo>
                      <a:pt x="812" y="1564"/>
                    </a:lnTo>
                    <a:lnTo>
                      <a:pt x="816" y="1560"/>
                    </a:lnTo>
                    <a:lnTo>
                      <a:pt x="820" y="1552"/>
                    </a:lnTo>
                    <a:lnTo>
                      <a:pt x="820" y="1548"/>
                    </a:lnTo>
                    <a:lnTo>
                      <a:pt x="820" y="1548"/>
                    </a:lnTo>
                    <a:lnTo>
                      <a:pt x="828" y="1522"/>
                    </a:lnTo>
                    <a:lnTo>
                      <a:pt x="846" y="1458"/>
                    </a:lnTo>
                    <a:lnTo>
                      <a:pt x="858" y="1422"/>
                    </a:lnTo>
                    <a:lnTo>
                      <a:pt x="872" y="1386"/>
                    </a:lnTo>
                    <a:lnTo>
                      <a:pt x="888" y="1354"/>
                    </a:lnTo>
                    <a:lnTo>
                      <a:pt x="896" y="1340"/>
                    </a:lnTo>
                    <a:lnTo>
                      <a:pt x="904" y="1330"/>
                    </a:lnTo>
                    <a:lnTo>
                      <a:pt x="904" y="1330"/>
                    </a:lnTo>
                    <a:lnTo>
                      <a:pt x="904" y="1368"/>
                    </a:lnTo>
                    <a:lnTo>
                      <a:pt x="904" y="1428"/>
                    </a:lnTo>
                    <a:lnTo>
                      <a:pt x="900" y="1500"/>
                    </a:lnTo>
                    <a:lnTo>
                      <a:pt x="896" y="1540"/>
                    </a:lnTo>
                    <a:lnTo>
                      <a:pt x="892" y="1582"/>
                    </a:lnTo>
                    <a:lnTo>
                      <a:pt x="886" y="1622"/>
                    </a:lnTo>
                    <a:lnTo>
                      <a:pt x="878" y="1664"/>
                    </a:lnTo>
                    <a:lnTo>
                      <a:pt x="870" y="1702"/>
                    </a:lnTo>
                    <a:lnTo>
                      <a:pt x="858" y="1738"/>
                    </a:lnTo>
                    <a:lnTo>
                      <a:pt x="844" y="1772"/>
                    </a:lnTo>
                    <a:lnTo>
                      <a:pt x="828" y="1800"/>
                    </a:lnTo>
                    <a:lnTo>
                      <a:pt x="820" y="1814"/>
                    </a:lnTo>
                    <a:lnTo>
                      <a:pt x="810" y="1824"/>
                    </a:lnTo>
                    <a:lnTo>
                      <a:pt x="800" y="1834"/>
                    </a:lnTo>
                    <a:lnTo>
                      <a:pt x="788" y="1842"/>
                    </a:lnTo>
                    <a:lnTo>
                      <a:pt x="788" y="1842"/>
                    </a:lnTo>
                    <a:lnTo>
                      <a:pt x="784" y="1846"/>
                    </a:lnTo>
                    <a:lnTo>
                      <a:pt x="780" y="1850"/>
                    </a:lnTo>
                    <a:lnTo>
                      <a:pt x="780" y="1854"/>
                    </a:lnTo>
                    <a:lnTo>
                      <a:pt x="780" y="1858"/>
                    </a:lnTo>
                    <a:lnTo>
                      <a:pt x="784" y="1862"/>
                    </a:lnTo>
                    <a:lnTo>
                      <a:pt x="788" y="1866"/>
                    </a:lnTo>
                    <a:lnTo>
                      <a:pt x="788" y="1866"/>
                    </a:lnTo>
                    <a:lnTo>
                      <a:pt x="796" y="1872"/>
                    </a:lnTo>
                    <a:lnTo>
                      <a:pt x="806" y="1876"/>
                    </a:lnTo>
                    <a:lnTo>
                      <a:pt x="816" y="1880"/>
                    </a:lnTo>
                    <a:lnTo>
                      <a:pt x="828" y="1882"/>
                    </a:lnTo>
                    <a:lnTo>
                      <a:pt x="842" y="1882"/>
                    </a:lnTo>
                    <a:lnTo>
                      <a:pt x="858" y="1878"/>
                    </a:lnTo>
                    <a:lnTo>
                      <a:pt x="874" y="1868"/>
                    </a:lnTo>
                    <a:lnTo>
                      <a:pt x="874" y="1868"/>
                    </a:lnTo>
                    <a:lnTo>
                      <a:pt x="878" y="1866"/>
                    </a:lnTo>
                    <a:lnTo>
                      <a:pt x="884" y="1864"/>
                    </a:lnTo>
                    <a:lnTo>
                      <a:pt x="892" y="1864"/>
                    </a:lnTo>
                    <a:lnTo>
                      <a:pt x="896" y="1862"/>
                    </a:lnTo>
                    <a:lnTo>
                      <a:pt x="900" y="1860"/>
                    </a:lnTo>
                    <a:lnTo>
                      <a:pt x="904" y="1856"/>
                    </a:lnTo>
                    <a:lnTo>
                      <a:pt x="908" y="1850"/>
                    </a:lnTo>
                    <a:lnTo>
                      <a:pt x="908" y="1850"/>
                    </a:lnTo>
                    <a:lnTo>
                      <a:pt x="920" y="1822"/>
                    </a:lnTo>
                    <a:lnTo>
                      <a:pt x="932" y="1784"/>
                    </a:lnTo>
                    <a:lnTo>
                      <a:pt x="942" y="1738"/>
                    </a:lnTo>
                    <a:lnTo>
                      <a:pt x="952" y="1680"/>
                    </a:lnTo>
                    <a:lnTo>
                      <a:pt x="960" y="1610"/>
                    </a:lnTo>
                    <a:lnTo>
                      <a:pt x="968" y="1530"/>
                    </a:lnTo>
                    <a:lnTo>
                      <a:pt x="974" y="1436"/>
                    </a:lnTo>
                    <a:lnTo>
                      <a:pt x="980" y="1330"/>
                    </a:lnTo>
                    <a:lnTo>
                      <a:pt x="980" y="1330"/>
                    </a:lnTo>
                    <a:lnTo>
                      <a:pt x="988" y="1342"/>
                    </a:lnTo>
                    <a:lnTo>
                      <a:pt x="996" y="1356"/>
                    </a:lnTo>
                    <a:lnTo>
                      <a:pt x="1012" y="1388"/>
                    </a:lnTo>
                    <a:lnTo>
                      <a:pt x="1026" y="1424"/>
                    </a:lnTo>
                    <a:lnTo>
                      <a:pt x="1038" y="1460"/>
                    </a:lnTo>
                    <a:lnTo>
                      <a:pt x="1056" y="1522"/>
                    </a:lnTo>
                    <a:lnTo>
                      <a:pt x="1062" y="1548"/>
                    </a:lnTo>
                    <a:lnTo>
                      <a:pt x="1062" y="1548"/>
                    </a:lnTo>
                    <a:lnTo>
                      <a:pt x="1062" y="1552"/>
                    </a:lnTo>
                    <a:lnTo>
                      <a:pt x="1066" y="1560"/>
                    </a:lnTo>
                    <a:lnTo>
                      <a:pt x="1070" y="1564"/>
                    </a:lnTo>
                    <a:lnTo>
                      <a:pt x="1076" y="1570"/>
                    </a:lnTo>
                    <a:lnTo>
                      <a:pt x="1084" y="1572"/>
                    </a:lnTo>
                    <a:lnTo>
                      <a:pt x="1094" y="1576"/>
                    </a:lnTo>
                    <a:lnTo>
                      <a:pt x="1094" y="1576"/>
                    </a:lnTo>
                    <a:lnTo>
                      <a:pt x="1100" y="1576"/>
                    </a:lnTo>
                    <a:lnTo>
                      <a:pt x="1104" y="1574"/>
                    </a:lnTo>
                    <a:lnTo>
                      <a:pt x="1108" y="1570"/>
                    </a:lnTo>
                    <a:lnTo>
                      <a:pt x="1112" y="1566"/>
                    </a:lnTo>
                    <a:lnTo>
                      <a:pt x="1120" y="1556"/>
                    </a:lnTo>
                    <a:lnTo>
                      <a:pt x="1124" y="1542"/>
                    </a:lnTo>
                    <a:lnTo>
                      <a:pt x="1132" y="1516"/>
                    </a:lnTo>
                    <a:lnTo>
                      <a:pt x="1134" y="1504"/>
                    </a:lnTo>
                    <a:lnTo>
                      <a:pt x="1134" y="1504"/>
                    </a:lnTo>
                    <a:lnTo>
                      <a:pt x="1162" y="1530"/>
                    </a:lnTo>
                    <a:lnTo>
                      <a:pt x="1192" y="1552"/>
                    </a:lnTo>
                    <a:lnTo>
                      <a:pt x="1224" y="1572"/>
                    </a:lnTo>
                    <a:lnTo>
                      <a:pt x="1254" y="1588"/>
                    </a:lnTo>
                    <a:lnTo>
                      <a:pt x="1286" y="1602"/>
                    </a:lnTo>
                    <a:lnTo>
                      <a:pt x="1316" y="1612"/>
                    </a:lnTo>
                    <a:lnTo>
                      <a:pt x="1344" y="1620"/>
                    </a:lnTo>
                    <a:lnTo>
                      <a:pt x="1372" y="1626"/>
                    </a:lnTo>
                    <a:lnTo>
                      <a:pt x="1398" y="1632"/>
                    </a:lnTo>
                    <a:lnTo>
                      <a:pt x="1422" y="1634"/>
                    </a:lnTo>
                    <a:lnTo>
                      <a:pt x="1462" y="1638"/>
                    </a:lnTo>
                    <a:lnTo>
                      <a:pt x="1488" y="1638"/>
                    </a:lnTo>
                    <a:lnTo>
                      <a:pt x="1498" y="1638"/>
                    </a:lnTo>
                    <a:lnTo>
                      <a:pt x="1498" y="1638"/>
                    </a:lnTo>
                    <a:lnTo>
                      <a:pt x="1484" y="1598"/>
                    </a:lnTo>
                    <a:lnTo>
                      <a:pt x="1466" y="1562"/>
                    </a:lnTo>
                    <a:lnTo>
                      <a:pt x="1446" y="1526"/>
                    </a:lnTo>
                    <a:lnTo>
                      <a:pt x="1424" y="1494"/>
                    </a:lnTo>
                    <a:lnTo>
                      <a:pt x="1402" y="1462"/>
                    </a:lnTo>
                    <a:lnTo>
                      <a:pt x="1376" y="1434"/>
                    </a:lnTo>
                    <a:lnTo>
                      <a:pt x="1350" y="1406"/>
                    </a:lnTo>
                    <a:lnTo>
                      <a:pt x="1326" y="1382"/>
                    </a:lnTo>
                    <a:lnTo>
                      <a:pt x="1300" y="1360"/>
                    </a:lnTo>
                    <a:lnTo>
                      <a:pt x="1276" y="1338"/>
                    </a:lnTo>
                    <a:lnTo>
                      <a:pt x="1230" y="1306"/>
                    </a:lnTo>
                    <a:lnTo>
                      <a:pt x="1196" y="1282"/>
                    </a:lnTo>
                    <a:lnTo>
                      <a:pt x="1176" y="1268"/>
                    </a:lnTo>
                    <a:lnTo>
                      <a:pt x="1176" y="1268"/>
                    </a:lnTo>
                    <a:lnTo>
                      <a:pt x="1166" y="1260"/>
                    </a:lnTo>
                    <a:lnTo>
                      <a:pt x="1162" y="1256"/>
                    </a:lnTo>
                    <a:lnTo>
                      <a:pt x="1164" y="1252"/>
                    </a:lnTo>
                    <a:lnTo>
                      <a:pt x="1168" y="1250"/>
                    </a:lnTo>
                    <a:lnTo>
                      <a:pt x="1178" y="1248"/>
                    </a:lnTo>
                    <a:lnTo>
                      <a:pt x="1184" y="1248"/>
                    </a:lnTo>
                    <a:lnTo>
                      <a:pt x="1184" y="1248"/>
                    </a:lnTo>
                    <a:lnTo>
                      <a:pt x="1192" y="1252"/>
                    </a:lnTo>
                    <a:lnTo>
                      <a:pt x="1216" y="1260"/>
                    </a:lnTo>
                    <a:lnTo>
                      <a:pt x="1232" y="1264"/>
                    </a:lnTo>
                    <a:lnTo>
                      <a:pt x="1252" y="1266"/>
                    </a:lnTo>
                    <a:lnTo>
                      <a:pt x="1274" y="1266"/>
                    </a:lnTo>
                    <a:lnTo>
                      <a:pt x="1300" y="1264"/>
                    </a:lnTo>
                    <a:lnTo>
                      <a:pt x="1328" y="1260"/>
                    </a:lnTo>
                    <a:lnTo>
                      <a:pt x="1358" y="1250"/>
                    </a:lnTo>
                    <a:lnTo>
                      <a:pt x="1390" y="1238"/>
                    </a:lnTo>
                    <a:lnTo>
                      <a:pt x="1424" y="1218"/>
                    </a:lnTo>
                    <a:lnTo>
                      <a:pt x="1460" y="1194"/>
                    </a:lnTo>
                    <a:lnTo>
                      <a:pt x="1498" y="1162"/>
                    </a:lnTo>
                    <a:lnTo>
                      <a:pt x="1536" y="1124"/>
                    </a:lnTo>
                    <a:lnTo>
                      <a:pt x="1576" y="1076"/>
                    </a:lnTo>
                    <a:lnTo>
                      <a:pt x="1576" y="1076"/>
                    </a:lnTo>
                    <a:lnTo>
                      <a:pt x="1616" y="1028"/>
                    </a:lnTo>
                    <a:lnTo>
                      <a:pt x="1652" y="986"/>
                    </a:lnTo>
                    <a:lnTo>
                      <a:pt x="1684" y="950"/>
                    </a:lnTo>
                    <a:lnTo>
                      <a:pt x="1716" y="918"/>
                    </a:lnTo>
                    <a:lnTo>
                      <a:pt x="1744" y="892"/>
                    </a:lnTo>
                    <a:lnTo>
                      <a:pt x="1768" y="870"/>
                    </a:lnTo>
                    <a:lnTo>
                      <a:pt x="1790" y="850"/>
                    </a:lnTo>
                    <a:lnTo>
                      <a:pt x="1810" y="836"/>
                    </a:lnTo>
                    <a:lnTo>
                      <a:pt x="1844" y="816"/>
                    </a:lnTo>
                    <a:lnTo>
                      <a:pt x="1866" y="806"/>
                    </a:lnTo>
                    <a:lnTo>
                      <a:pt x="1880" y="802"/>
                    </a:lnTo>
                    <a:lnTo>
                      <a:pt x="1884" y="800"/>
                    </a:lnTo>
                    <a:lnTo>
                      <a:pt x="1884" y="800"/>
                    </a:lnTo>
                    <a:lnTo>
                      <a:pt x="1764" y="794"/>
                    </a:lnTo>
                    <a:lnTo>
                      <a:pt x="1668" y="792"/>
                    </a:lnTo>
                    <a:lnTo>
                      <a:pt x="1590" y="794"/>
                    </a:lnTo>
                    <a:lnTo>
                      <a:pt x="1528" y="798"/>
                    </a:lnTo>
                    <a:lnTo>
                      <a:pt x="1480" y="804"/>
                    </a:lnTo>
                    <a:lnTo>
                      <a:pt x="1442" y="812"/>
                    </a:lnTo>
                    <a:lnTo>
                      <a:pt x="1380" y="826"/>
                    </a:lnTo>
                    <a:lnTo>
                      <a:pt x="1380" y="826"/>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5" name="Freeform 32"/>
              <p:cNvSpPr>
                <a:spLocks noChangeAspect="1"/>
              </p:cNvSpPr>
              <p:nvPr/>
            </p:nvSpPr>
            <p:spPr bwMode="auto">
              <a:xfrm rot="6220444">
                <a:off x="7291403" y="1558152"/>
                <a:ext cx="570505" cy="1349733"/>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6" name="Freeform 16"/>
              <p:cNvSpPr>
                <a:spLocks noChangeAspect="1"/>
              </p:cNvSpPr>
              <p:nvPr/>
            </p:nvSpPr>
            <p:spPr bwMode="auto">
              <a:xfrm rot="6533397">
                <a:off x="7959862" y="4914145"/>
                <a:ext cx="854656" cy="1307334"/>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7" name="Freeform 20"/>
              <p:cNvSpPr>
                <a:spLocks noChangeAspect="1"/>
              </p:cNvSpPr>
              <p:nvPr/>
            </p:nvSpPr>
            <p:spPr bwMode="auto">
              <a:xfrm rot="7604267">
                <a:off x="7426592" y="5451070"/>
                <a:ext cx="795973" cy="1524580"/>
              </a:xfrm>
              <a:custGeom>
                <a:avLst/>
                <a:gdLst/>
                <a:ahLst/>
                <a:cxnLst>
                  <a:cxn ang="0">
                    <a:pos x="846" y="504"/>
                  </a:cxn>
                  <a:cxn ang="0">
                    <a:pos x="764" y="522"/>
                  </a:cxn>
                  <a:cxn ang="0">
                    <a:pos x="702" y="500"/>
                  </a:cxn>
                  <a:cxn ang="0">
                    <a:pos x="660" y="452"/>
                  </a:cxn>
                  <a:cxn ang="0">
                    <a:pos x="620" y="326"/>
                  </a:cxn>
                  <a:cxn ang="0">
                    <a:pos x="612" y="232"/>
                  </a:cxn>
                  <a:cxn ang="0">
                    <a:pos x="556" y="198"/>
                  </a:cxn>
                  <a:cxn ang="0">
                    <a:pos x="474" y="96"/>
                  </a:cxn>
                  <a:cxn ang="0">
                    <a:pos x="422" y="0"/>
                  </a:cxn>
                  <a:cxn ang="0">
                    <a:pos x="368" y="114"/>
                  </a:cxn>
                  <a:cxn ang="0">
                    <a:pos x="300" y="214"/>
                  </a:cxn>
                  <a:cxn ang="0">
                    <a:pos x="256" y="244"/>
                  </a:cxn>
                  <a:cxn ang="0">
                    <a:pos x="256" y="370"/>
                  </a:cxn>
                  <a:cxn ang="0">
                    <a:pos x="226" y="484"/>
                  </a:cxn>
                  <a:cxn ang="0">
                    <a:pos x="184" y="530"/>
                  </a:cxn>
                  <a:cxn ang="0">
                    <a:pos x="120" y="550"/>
                  </a:cxn>
                  <a:cxn ang="0">
                    <a:pos x="28" y="530"/>
                  </a:cxn>
                  <a:cxn ang="0">
                    <a:pos x="60" y="602"/>
                  </a:cxn>
                  <a:cxn ang="0">
                    <a:pos x="166" y="772"/>
                  </a:cxn>
                  <a:cxn ang="0">
                    <a:pos x="204" y="874"/>
                  </a:cxn>
                  <a:cxn ang="0">
                    <a:pos x="194" y="930"/>
                  </a:cxn>
                  <a:cxn ang="0">
                    <a:pos x="136" y="948"/>
                  </a:cxn>
                  <a:cxn ang="0">
                    <a:pos x="50" y="928"/>
                  </a:cxn>
                  <a:cxn ang="0">
                    <a:pos x="48" y="964"/>
                  </a:cxn>
                  <a:cxn ang="0">
                    <a:pos x="74" y="1006"/>
                  </a:cxn>
                  <a:cxn ang="0">
                    <a:pos x="144" y="1062"/>
                  </a:cxn>
                  <a:cxn ang="0">
                    <a:pos x="290" y="1168"/>
                  </a:cxn>
                  <a:cxn ang="0">
                    <a:pos x="418" y="1298"/>
                  </a:cxn>
                  <a:cxn ang="0">
                    <a:pos x="474" y="1394"/>
                  </a:cxn>
                  <a:cxn ang="0">
                    <a:pos x="468" y="1514"/>
                  </a:cxn>
                  <a:cxn ang="0">
                    <a:pos x="438" y="1640"/>
                  </a:cxn>
                  <a:cxn ang="0">
                    <a:pos x="398" y="1694"/>
                  </a:cxn>
                  <a:cxn ang="0">
                    <a:pos x="394" y="1704"/>
                  </a:cxn>
                  <a:cxn ang="0">
                    <a:pos x="416" y="1718"/>
                  </a:cxn>
                  <a:cxn ang="0">
                    <a:pos x="456" y="1712"/>
                  </a:cxn>
                  <a:cxn ang="0">
                    <a:pos x="472" y="1706"/>
                  </a:cxn>
                  <a:cxn ang="0">
                    <a:pos x="492" y="1662"/>
                  </a:cxn>
                  <a:cxn ang="0">
                    <a:pos x="512" y="1528"/>
                  </a:cxn>
                  <a:cxn ang="0">
                    <a:pos x="536" y="1370"/>
                  </a:cxn>
                  <a:cxn ang="0">
                    <a:pos x="594" y="1262"/>
                  </a:cxn>
                  <a:cxn ang="0">
                    <a:pos x="724" y="1116"/>
                  </a:cxn>
                  <a:cxn ang="0">
                    <a:pos x="838" y="1014"/>
                  </a:cxn>
                  <a:cxn ang="0">
                    <a:pos x="884" y="942"/>
                  </a:cxn>
                  <a:cxn ang="0">
                    <a:pos x="890" y="884"/>
                  </a:cxn>
                  <a:cxn ang="0">
                    <a:pos x="874" y="836"/>
                  </a:cxn>
                  <a:cxn ang="0">
                    <a:pos x="792" y="866"/>
                  </a:cxn>
                  <a:cxn ang="0">
                    <a:pos x="732" y="860"/>
                  </a:cxn>
                  <a:cxn ang="0">
                    <a:pos x="720" y="814"/>
                  </a:cxn>
                  <a:cxn ang="0">
                    <a:pos x="752" y="720"/>
                  </a:cxn>
                  <a:cxn ang="0">
                    <a:pos x="844" y="556"/>
                  </a:cxn>
                </a:cxnLst>
                <a:rect l="0" t="0" r="r" b="b"/>
                <a:pathLst>
                  <a:path w="898" h="1720">
                    <a:moveTo>
                      <a:pt x="898" y="476"/>
                    </a:moveTo>
                    <a:lnTo>
                      <a:pt x="898" y="476"/>
                    </a:lnTo>
                    <a:lnTo>
                      <a:pt x="872" y="492"/>
                    </a:lnTo>
                    <a:lnTo>
                      <a:pt x="846" y="504"/>
                    </a:lnTo>
                    <a:lnTo>
                      <a:pt x="824" y="512"/>
                    </a:lnTo>
                    <a:lnTo>
                      <a:pt x="802" y="518"/>
                    </a:lnTo>
                    <a:lnTo>
                      <a:pt x="782" y="520"/>
                    </a:lnTo>
                    <a:lnTo>
                      <a:pt x="764" y="522"/>
                    </a:lnTo>
                    <a:lnTo>
                      <a:pt x="746" y="520"/>
                    </a:lnTo>
                    <a:lnTo>
                      <a:pt x="730" y="514"/>
                    </a:lnTo>
                    <a:lnTo>
                      <a:pt x="716" y="508"/>
                    </a:lnTo>
                    <a:lnTo>
                      <a:pt x="702" y="500"/>
                    </a:lnTo>
                    <a:lnTo>
                      <a:pt x="690" y="490"/>
                    </a:lnTo>
                    <a:lnTo>
                      <a:pt x="680" y="480"/>
                    </a:lnTo>
                    <a:lnTo>
                      <a:pt x="670" y="466"/>
                    </a:lnTo>
                    <a:lnTo>
                      <a:pt x="660" y="452"/>
                    </a:lnTo>
                    <a:lnTo>
                      <a:pt x="646" y="422"/>
                    </a:lnTo>
                    <a:lnTo>
                      <a:pt x="634" y="390"/>
                    </a:lnTo>
                    <a:lnTo>
                      <a:pt x="626" y="358"/>
                    </a:lnTo>
                    <a:lnTo>
                      <a:pt x="620" y="326"/>
                    </a:lnTo>
                    <a:lnTo>
                      <a:pt x="616" y="296"/>
                    </a:lnTo>
                    <a:lnTo>
                      <a:pt x="612" y="250"/>
                    </a:lnTo>
                    <a:lnTo>
                      <a:pt x="612" y="232"/>
                    </a:lnTo>
                    <a:lnTo>
                      <a:pt x="612" y="232"/>
                    </a:lnTo>
                    <a:lnTo>
                      <a:pt x="598" y="228"/>
                    </a:lnTo>
                    <a:lnTo>
                      <a:pt x="584" y="222"/>
                    </a:lnTo>
                    <a:lnTo>
                      <a:pt x="570" y="210"/>
                    </a:lnTo>
                    <a:lnTo>
                      <a:pt x="556" y="198"/>
                    </a:lnTo>
                    <a:lnTo>
                      <a:pt x="540" y="184"/>
                    </a:lnTo>
                    <a:lnTo>
                      <a:pt x="526" y="168"/>
                    </a:lnTo>
                    <a:lnTo>
                      <a:pt x="498" y="132"/>
                    </a:lnTo>
                    <a:lnTo>
                      <a:pt x="474" y="96"/>
                    </a:lnTo>
                    <a:lnTo>
                      <a:pt x="452" y="62"/>
                    </a:lnTo>
                    <a:lnTo>
                      <a:pt x="424" y="14"/>
                    </a:lnTo>
                    <a:lnTo>
                      <a:pt x="424" y="14"/>
                    </a:lnTo>
                    <a:lnTo>
                      <a:pt x="422" y="0"/>
                    </a:lnTo>
                    <a:lnTo>
                      <a:pt x="422" y="0"/>
                    </a:lnTo>
                    <a:lnTo>
                      <a:pt x="406" y="34"/>
                    </a:lnTo>
                    <a:lnTo>
                      <a:pt x="390" y="70"/>
                    </a:lnTo>
                    <a:lnTo>
                      <a:pt x="368" y="114"/>
                    </a:lnTo>
                    <a:lnTo>
                      <a:pt x="342" y="156"/>
                    </a:lnTo>
                    <a:lnTo>
                      <a:pt x="328" y="178"/>
                    </a:lnTo>
                    <a:lnTo>
                      <a:pt x="314" y="196"/>
                    </a:lnTo>
                    <a:lnTo>
                      <a:pt x="300" y="214"/>
                    </a:lnTo>
                    <a:lnTo>
                      <a:pt x="286" y="228"/>
                    </a:lnTo>
                    <a:lnTo>
                      <a:pt x="270" y="238"/>
                    </a:lnTo>
                    <a:lnTo>
                      <a:pt x="256" y="244"/>
                    </a:lnTo>
                    <a:lnTo>
                      <a:pt x="256" y="244"/>
                    </a:lnTo>
                    <a:lnTo>
                      <a:pt x="258" y="262"/>
                    </a:lnTo>
                    <a:lnTo>
                      <a:pt x="260" y="308"/>
                    </a:lnTo>
                    <a:lnTo>
                      <a:pt x="260" y="338"/>
                    </a:lnTo>
                    <a:lnTo>
                      <a:pt x="256" y="370"/>
                    </a:lnTo>
                    <a:lnTo>
                      <a:pt x="252" y="404"/>
                    </a:lnTo>
                    <a:lnTo>
                      <a:pt x="244" y="438"/>
                    </a:lnTo>
                    <a:lnTo>
                      <a:pt x="234" y="468"/>
                    </a:lnTo>
                    <a:lnTo>
                      <a:pt x="226" y="484"/>
                    </a:lnTo>
                    <a:lnTo>
                      <a:pt x="218" y="496"/>
                    </a:lnTo>
                    <a:lnTo>
                      <a:pt x="208" y="510"/>
                    </a:lnTo>
                    <a:lnTo>
                      <a:pt x="198" y="520"/>
                    </a:lnTo>
                    <a:lnTo>
                      <a:pt x="184" y="530"/>
                    </a:lnTo>
                    <a:lnTo>
                      <a:pt x="172" y="538"/>
                    </a:lnTo>
                    <a:lnTo>
                      <a:pt x="156" y="544"/>
                    </a:lnTo>
                    <a:lnTo>
                      <a:pt x="140" y="548"/>
                    </a:lnTo>
                    <a:lnTo>
                      <a:pt x="120" y="550"/>
                    </a:lnTo>
                    <a:lnTo>
                      <a:pt x="100" y="550"/>
                    </a:lnTo>
                    <a:lnTo>
                      <a:pt x="78" y="546"/>
                    </a:lnTo>
                    <a:lnTo>
                      <a:pt x="54" y="540"/>
                    </a:lnTo>
                    <a:lnTo>
                      <a:pt x="28" y="530"/>
                    </a:lnTo>
                    <a:lnTo>
                      <a:pt x="0" y="518"/>
                    </a:lnTo>
                    <a:lnTo>
                      <a:pt x="0" y="518"/>
                    </a:lnTo>
                    <a:lnTo>
                      <a:pt x="18" y="542"/>
                    </a:lnTo>
                    <a:lnTo>
                      <a:pt x="60" y="602"/>
                    </a:lnTo>
                    <a:lnTo>
                      <a:pt x="88" y="640"/>
                    </a:lnTo>
                    <a:lnTo>
                      <a:pt x="116" y="682"/>
                    </a:lnTo>
                    <a:lnTo>
                      <a:pt x="142" y="728"/>
                    </a:lnTo>
                    <a:lnTo>
                      <a:pt x="166" y="772"/>
                    </a:lnTo>
                    <a:lnTo>
                      <a:pt x="186" y="816"/>
                    </a:lnTo>
                    <a:lnTo>
                      <a:pt x="194" y="836"/>
                    </a:lnTo>
                    <a:lnTo>
                      <a:pt x="200" y="856"/>
                    </a:lnTo>
                    <a:lnTo>
                      <a:pt x="204" y="874"/>
                    </a:lnTo>
                    <a:lnTo>
                      <a:pt x="206" y="892"/>
                    </a:lnTo>
                    <a:lnTo>
                      <a:pt x="204" y="906"/>
                    </a:lnTo>
                    <a:lnTo>
                      <a:pt x="202" y="920"/>
                    </a:lnTo>
                    <a:lnTo>
                      <a:pt x="194" y="930"/>
                    </a:lnTo>
                    <a:lnTo>
                      <a:pt x="186" y="940"/>
                    </a:lnTo>
                    <a:lnTo>
                      <a:pt x="172" y="946"/>
                    </a:lnTo>
                    <a:lnTo>
                      <a:pt x="156" y="948"/>
                    </a:lnTo>
                    <a:lnTo>
                      <a:pt x="136" y="948"/>
                    </a:lnTo>
                    <a:lnTo>
                      <a:pt x="112" y="946"/>
                    </a:lnTo>
                    <a:lnTo>
                      <a:pt x="82" y="940"/>
                    </a:lnTo>
                    <a:lnTo>
                      <a:pt x="50" y="928"/>
                    </a:lnTo>
                    <a:lnTo>
                      <a:pt x="50" y="928"/>
                    </a:lnTo>
                    <a:lnTo>
                      <a:pt x="48" y="932"/>
                    </a:lnTo>
                    <a:lnTo>
                      <a:pt x="46" y="938"/>
                    </a:lnTo>
                    <a:lnTo>
                      <a:pt x="44" y="948"/>
                    </a:lnTo>
                    <a:lnTo>
                      <a:pt x="48" y="964"/>
                    </a:lnTo>
                    <a:lnTo>
                      <a:pt x="52" y="972"/>
                    </a:lnTo>
                    <a:lnTo>
                      <a:pt x="56" y="982"/>
                    </a:lnTo>
                    <a:lnTo>
                      <a:pt x="64" y="994"/>
                    </a:lnTo>
                    <a:lnTo>
                      <a:pt x="74" y="1006"/>
                    </a:lnTo>
                    <a:lnTo>
                      <a:pt x="86" y="1018"/>
                    </a:lnTo>
                    <a:lnTo>
                      <a:pt x="102" y="1032"/>
                    </a:lnTo>
                    <a:lnTo>
                      <a:pt x="122" y="1046"/>
                    </a:lnTo>
                    <a:lnTo>
                      <a:pt x="144" y="1062"/>
                    </a:lnTo>
                    <a:lnTo>
                      <a:pt x="144" y="1062"/>
                    </a:lnTo>
                    <a:lnTo>
                      <a:pt x="192" y="1094"/>
                    </a:lnTo>
                    <a:lnTo>
                      <a:pt x="240" y="1130"/>
                    </a:lnTo>
                    <a:lnTo>
                      <a:pt x="290" y="1168"/>
                    </a:lnTo>
                    <a:lnTo>
                      <a:pt x="336" y="1208"/>
                    </a:lnTo>
                    <a:lnTo>
                      <a:pt x="380" y="1252"/>
                    </a:lnTo>
                    <a:lnTo>
                      <a:pt x="400" y="1274"/>
                    </a:lnTo>
                    <a:lnTo>
                      <a:pt x="418" y="1298"/>
                    </a:lnTo>
                    <a:lnTo>
                      <a:pt x="436" y="1320"/>
                    </a:lnTo>
                    <a:lnTo>
                      <a:pt x="450" y="1344"/>
                    </a:lnTo>
                    <a:lnTo>
                      <a:pt x="464" y="1370"/>
                    </a:lnTo>
                    <a:lnTo>
                      <a:pt x="474" y="1394"/>
                    </a:lnTo>
                    <a:lnTo>
                      <a:pt x="474" y="1394"/>
                    </a:lnTo>
                    <a:lnTo>
                      <a:pt x="474" y="1428"/>
                    </a:lnTo>
                    <a:lnTo>
                      <a:pt x="472" y="1470"/>
                    </a:lnTo>
                    <a:lnTo>
                      <a:pt x="468" y="1514"/>
                    </a:lnTo>
                    <a:lnTo>
                      <a:pt x="462" y="1558"/>
                    </a:lnTo>
                    <a:lnTo>
                      <a:pt x="452" y="1602"/>
                    </a:lnTo>
                    <a:lnTo>
                      <a:pt x="446" y="1622"/>
                    </a:lnTo>
                    <a:lnTo>
                      <a:pt x="438" y="1640"/>
                    </a:lnTo>
                    <a:lnTo>
                      <a:pt x="430" y="1658"/>
                    </a:lnTo>
                    <a:lnTo>
                      <a:pt x="422" y="1672"/>
                    </a:lnTo>
                    <a:lnTo>
                      <a:pt x="410" y="1686"/>
                    </a:lnTo>
                    <a:lnTo>
                      <a:pt x="398" y="1694"/>
                    </a:lnTo>
                    <a:lnTo>
                      <a:pt x="398" y="1694"/>
                    </a:lnTo>
                    <a:lnTo>
                      <a:pt x="396" y="1696"/>
                    </a:lnTo>
                    <a:lnTo>
                      <a:pt x="394" y="1700"/>
                    </a:lnTo>
                    <a:lnTo>
                      <a:pt x="394" y="1704"/>
                    </a:lnTo>
                    <a:lnTo>
                      <a:pt x="398" y="1710"/>
                    </a:lnTo>
                    <a:lnTo>
                      <a:pt x="398" y="1710"/>
                    </a:lnTo>
                    <a:lnTo>
                      <a:pt x="404" y="1714"/>
                    </a:lnTo>
                    <a:lnTo>
                      <a:pt x="416" y="1718"/>
                    </a:lnTo>
                    <a:lnTo>
                      <a:pt x="424" y="1720"/>
                    </a:lnTo>
                    <a:lnTo>
                      <a:pt x="434" y="1720"/>
                    </a:lnTo>
                    <a:lnTo>
                      <a:pt x="444" y="1718"/>
                    </a:lnTo>
                    <a:lnTo>
                      <a:pt x="456" y="1712"/>
                    </a:lnTo>
                    <a:lnTo>
                      <a:pt x="456" y="1712"/>
                    </a:lnTo>
                    <a:lnTo>
                      <a:pt x="460" y="1708"/>
                    </a:lnTo>
                    <a:lnTo>
                      <a:pt x="466" y="1708"/>
                    </a:lnTo>
                    <a:lnTo>
                      <a:pt x="472" y="1706"/>
                    </a:lnTo>
                    <a:lnTo>
                      <a:pt x="478" y="1698"/>
                    </a:lnTo>
                    <a:lnTo>
                      <a:pt x="478" y="1698"/>
                    </a:lnTo>
                    <a:lnTo>
                      <a:pt x="484" y="1684"/>
                    </a:lnTo>
                    <a:lnTo>
                      <a:pt x="492" y="1662"/>
                    </a:lnTo>
                    <a:lnTo>
                      <a:pt x="498" y="1638"/>
                    </a:lnTo>
                    <a:lnTo>
                      <a:pt x="502" y="1606"/>
                    </a:lnTo>
                    <a:lnTo>
                      <a:pt x="508" y="1570"/>
                    </a:lnTo>
                    <a:lnTo>
                      <a:pt x="512" y="1528"/>
                    </a:lnTo>
                    <a:lnTo>
                      <a:pt x="520" y="1426"/>
                    </a:lnTo>
                    <a:lnTo>
                      <a:pt x="520" y="1426"/>
                    </a:lnTo>
                    <a:lnTo>
                      <a:pt x="526" y="1398"/>
                    </a:lnTo>
                    <a:lnTo>
                      <a:pt x="536" y="1370"/>
                    </a:lnTo>
                    <a:lnTo>
                      <a:pt x="546" y="1344"/>
                    </a:lnTo>
                    <a:lnTo>
                      <a:pt x="560" y="1316"/>
                    </a:lnTo>
                    <a:lnTo>
                      <a:pt x="576" y="1290"/>
                    </a:lnTo>
                    <a:lnTo>
                      <a:pt x="594" y="1262"/>
                    </a:lnTo>
                    <a:lnTo>
                      <a:pt x="612" y="1236"/>
                    </a:lnTo>
                    <a:lnTo>
                      <a:pt x="632" y="1212"/>
                    </a:lnTo>
                    <a:lnTo>
                      <a:pt x="676" y="1162"/>
                    </a:lnTo>
                    <a:lnTo>
                      <a:pt x="724" y="1116"/>
                    </a:lnTo>
                    <a:lnTo>
                      <a:pt x="770" y="1072"/>
                    </a:lnTo>
                    <a:lnTo>
                      <a:pt x="816" y="1032"/>
                    </a:lnTo>
                    <a:lnTo>
                      <a:pt x="816" y="1032"/>
                    </a:lnTo>
                    <a:lnTo>
                      <a:pt x="838" y="1014"/>
                    </a:lnTo>
                    <a:lnTo>
                      <a:pt x="854" y="996"/>
                    </a:lnTo>
                    <a:lnTo>
                      <a:pt x="866" y="978"/>
                    </a:lnTo>
                    <a:lnTo>
                      <a:pt x="876" y="960"/>
                    </a:lnTo>
                    <a:lnTo>
                      <a:pt x="884" y="942"/>
                    </a:lnTo>
                    <a:lnTo>
                      <a:pt x="888" y="926"/>
                    </a:lnTo>
                    <a:lnTo>
                      <a:pt x="890" y="910"/>
                    </a:lnTo>
                    <a:lnTo>
                      <a:pt x="890" y="896"/>
                    </a:lnTo>
                    <a:lnTo>
                      <a:pt x="890" y="884"/>
                    </a:lnTo>
                    <a:lnTo>
                      <a:pt x="888" y="872"/>
                    </a:lnTo>
                    <a:lnTo>
                      <a:pt x="882" y="852"/>
                    </a:lnTo>
                    <a:lnTo>
                      <a:pt x="876" y="840"/>
                    </a:lnTo>
                    <a:lnTo>
                      <a:pt x="874" y="836"/>
                    </a:lnTo>
                    <a:lnTo>
                      <a:pt x="874" y="836"/>
                    </a:lnTo>
                    <a:lnTo>
                      <a:pt x="842" y="850"/>
                    </a:lnTo>
                    <a:lnTo>
                      <a:pt x="816" y="860"/>
                    </a:lnTo>
                    <a:lnTo>
                      <a:pt x="792" y="866"/>
                    </a:lnTo>
                    <a:lnTo>
                      <a:pt x="772" y="870"/>
                    </a:lnTo>
                    <a:lnTo>
                      <a:pt x="756" y="870"/>
                    </a:lnTo>
                    <a:lnTo>
                      <a:pt x="742" y="866"/>
                    </a:lnTo>
                    <a:lnTo>
                      <a:pt x="732" y="860"/>
                    </a:lnTo>
                    <a:lnTo>
                      <a:pt x="726" y="852"/>
                    </a:lnTo>
                    <a:lnTo>
                      <a:pt x="722" y="842"/>
                    </a:lnTo>
                    <a:lnTo>
                      <a:pt x="720" y="828"/>
                    </a:lnTo>
                    <a:lnTo>
                      <a:pt x="720" y="814"/>
                    </a:lnTo>
                    <a:lnTo>
                      <a:pt x="724" y="798"/>
                    </a:lnTo>
                    <a:lnTo>
                      <a:pt x="728" y="780"/>
                    </a:lnTo>
                    <a:lnTo>
                      <a:pt x="734" y="760"/>
                    </a:lnTo>
                    <a:lnTo>
                      <a:pt x="752" y="720"/>
                    </a:lnTo>
                    <a:lnTo>
                      <a:pt x="772" y="678"/>
                    </a:lnTo>
                    <a:lnTo>
                      <a:pt x="796" y="636"/>
                    </a:lnTo>
                    <a:lnTo>
                      <a:pt x="820" y="594"/>
                    </a:lnTo>
                    <a:lnTo>
                      <a:pt x="844" y="556"/>
                    </a:lnTo>
                    <a:lnTo>
                      <a:pt x="882" y="498"/>
                    </a:lnTo>
                    <a:lnTo>
                      <a:pt x="898" y="476"/>
                    </a:lnTo>
                    <a:lnTo>
                      <a:pt x="898" y="476"/>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63" name="Group 189"/>
            <p:cNvGrpSpPr/>
            <p:nvPr/>
          </p:nvGrpSpPr>
          <p:grpSpPr>
            <a:xfrm>
              <a:off x="1" y="189385"/>
              <a:ext cx="9143999" cy="6668614"/>
              <a:chOff x="1" y="189385"/>
              <a:chExt cx="9143999" cy="6668614"/>
            </a:xfrm>
          </p:grpSpPr>
          <p:sp>
            <p:nvSpPr>
              <p:cNvPr id="82" name="Freeform 12"/>
              <p:cNvSpPr>
                <a:spLocks noChangeAspect="1"/>
              </p:cNvSpPr>
              <p:nvPr/>
            </p:nvSpPr>
            <p:spPr bwMode="auto">
              <a:xfrm rot="19954067">
                <a:off x="7722899" y="3726444"/>
                <a:ext cx="934359" cy="972946"/>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8000"/>
                </a:schemeClr>
              </a:solidFill>
              <a:ln w="9525">
                <a:noFill/>
                <a:round/>
                <a:headEnd/>
                <a:tailEnd/>
              </a:ln>
              <a:effectLst>
                <a:glow rad="50800">
                  <a:schemeClr val="accent1">
                    <a:alpha val="15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3" name="Freeform 20"/>
              <p:cNvSpPr>
                <a:spLocks noChangeAspect="1"/>
              </p:cNvSpPr>
              <p:nvPr/>
            </p:nvSpPr>
            <p:spPr bwMode="auto">
              <a:xfrm rot="12859877">
                <a:off x="6911677" y="5192992"/>
                <a:ext cx="658602" cy="1261468"/>
              </a:xfrm>
              <a:custGeom>
                <a:avLst/>
                <a:gdLst/>
                <a:ahLst/>
                <a:cxnLst>
                  <a:cxn ang="0">
                    <a:pos x="846" y="504"/>
                  </a:cxn>
                  <a:cxn ang="0">
                    <a:pos x="764" y="522"/>
                  </a:cxn>
                  <a:cxn ang="0">
                    <a:pos x="702" y="500"/>
                  </a:cxn>
                  <a:cxn ang="0">
                    <a:pos x="660" y="452"/>
                  </a:cxn>
                  <a:cxn ang="0">
                    <a:pos x="620" y="326"/>
                  </a:cxn>
                  <a:cxn ang="0">
                    <a:pos x="612" y="232"/>
                  </a:cxn>
                  <a:cxn ang="0">
                    <a:pos x="556" y="198"/>
                  </a:cxn>
                  <a:cxn ang="0">
                    <a:pos x="474" y="96"/>
                  </a:cxn>
                  <a:cxn ang="0">
                    <a:pos x="422" y="0"/>
                  </a:cxn>
                  <a:cxn ang="0">
                    <a:pos x="368" y="114"/>
                  </a:cxn>
                  <a:cxn ang="0">
                    <a:pos x="300" y="214"/>
                  </a:cxn>
                  <a:cxn ang="0">
                    <a:pos x="256" y="244"/>
                  </a:cxn>
                  <a:cxn ang="0">
                    <a:pos x="256" y="370"/>
                  </a:cxn>
                  <a:cxn ang="0">
                    <a:pos x="226" y="484"/>
                  </a:cxn>
                  <a:cxn ang="0">
                    <a:pos x="184" y="530"/>
                  </a:cxn>
                  <a:cxn ang="0">
                    <a:pos x="120" y="550"/>
                  </a:cxn>
                  <a:cxn ang="0">
                    <a:pos x="28" y="530"/>
                  </a:cxn>
                  <a:cxn ang="0">
                    <a:pos x="60" y="602"/>
                  </a:cxn>
                  <a:cxn ang="0">
                    <a:pos x="166" y="772"/>
                  </a:cxn>
                  <a:cxn ang="0">
                    <a:pos x="204" y="874"/>
                  </a:cxn>
                  <a:cxn ang="0">
                    <a:pos x="194" y="930"/>
                  </a:cxn>
                  <a:cxn ang="0">
                    <a:pos x="136" y="948"/>
                  </a:cxn>
                  <a:cxn ang="0">
                    <a:pos x="50" y="928"/>
                  </a:cxn>
                  <a:cxn ang="0">
                    <a:pos x="48" y="964"/>
                  </a:cxn>
                  <a:cxn ang="0">
                    <a:pos x="74" y="1006"/>
                  </a:cxn>
                  <a:cxn ang="0">
                    <a:pos x="144" y="1062"/>
                  </a:cxn>
                  <a:cxn ang="0">
                    <a:pos x="290" y="1168"/>
                  </a:cxn>
                  <a:cxn ang="0">
                    <a:pos x="418" y="1298"/>
                  </a:cxn>
                  <a:cxn ang="0">
                    <a:pos x="474" y="1394"/>
                  </a:cxn>
                  <a:cxn ang="0">
                    <a:pos x="468" y="1514"/>
                  </a:cxn>
                  <a:cxn ang="0">
                    <a:pos x="438" y="1640"/>
                  </a:cxn>
                  <a:cxn ang="0">
                    <a:pos x="398" y="1694"/>
                  </a:cxn>
                  <a:cxn ang="0">
                    <a:pos x="394" y="1704"/>
                  </a:cxn>
                  <a:cxn ang="0">
                    <a:pos x="416" y="1718"/>
                  </a:cxn>
                  <a:cxn ang="0">
                    <a:pos x="456" y="1712"/>
                  </a:cxn>
                  <a:cxn ang="0">
                    <a:pos x="472" y="1706"/>
                  </a:cxn>
                  <a:cxn ang="0">
                    <a:pos x="492" y="1662"/>
                  </a:cxn>
                  <a:cxn ang="0">
                    <a:pos x="512" y="1528"/>
                  </a:cxn>
                  <a:cxn ang="0">
                    <a:pos x="536" y="1370"/>
                  </a:cxn>
                  <a:cxn ang="0">
                    <a:pos x="594" y="1262"/>
                  </a:cxn>
                  <a:cxn ang="0">
                    <a:pos x="724" y="1116"/>
                  </a:cxn>
                  <a:cxn ang="0">
                    <a:pos x="838" y="1014"/>
                  </a:cxn>
                  <a:cxn ang="0">
                    <a:pos x="884" y="942"/>
                  </a:cxn>
                  <a:cxn ang="0">
                    <a:pos x="890" y="884"/>
                  </a:cxn>
                  <a:cxn ang="0">
                    <a:pos x="874" y="836"/>
                  </a:cxn>
                  <a:cxn ang="0">
                    <a:pos x="792" y="866"/>
                  </a:cxn>
                  <a:cxn ang="0">
                    <a:pos x="732" y="860"/>
                  </a:cxn>
                  <a:cxn ang="0">
                    <a:pos x="720" y="814"/>
                  </a:cxn>
                  <a:cxn ang="0">
                    <a:pos x="752" y="720"/>
                  </a:cxn>
                  <a:cxn ang="0">
                    <a:pos x="844" y="556"/>
                  </a:cxn>
                </a:cxnLst>
                <a:rect l="0" t="0" r="r" b="b"/>
                <a:pathLst>
                  <a:path w="898" h="1720">
                    <a:moveTo>
                      <a:pt x="898" y="476"/>
                    </a:moveTo>
                    <a:lnTo>
                      <a:pt x="898" y="476"/>
                    </a:lnTo>
                    <a:lnTo>
                      <a:pt x="872" y="492"/>
                    </a:lnTo>
                    <a:lnTo>
                      <a:pt x="846" y="504"/>
                    </a:lnTo>
                    <a:lnTo>
                      <a:pt x="824" y="512"/>
                    </a:lnTo>
                    <a:lnTo>
                      <a:pt x="802" y="518"/>
                    </a:lnTo>
                    <a:lnTo>
                      <a:pt x="782" y="520"/>
                    </a:lnTo>
                    <a:lnTo>
                      <a:pt x="764" y="522"/>
                    </a:lnTo>
                    <a:lnTo>
                      <a:pt x="746" y="520"/>
                    </a:lnTo>
                    <a:lnTo>
                      <a:pt x="730" y="514"/>
                    </a:lnTo>
                    <a:lnTo>
                      <a:pt x="716" y="508"/>
                    </a:lnTo>
                    <a:lnTo>
                      <a:pt x="702" y="500"/>
                    </a:lnTo>
                    <a:lnTo>
                      <a:pt x="690" y="490"/>
                    </a:lnTo>
                    <a:lnTo>
                      <a:pt x="680" y="480"/>
                    </a:lnTo>
                    <a:lnTo>
                      <a:pt x="670" y="466"/>
                    </a:lnTo>
                    <a:lnTo>
                      <a:pt x="660" y="452"/>
                    </a:lnTo>
                    <a:lnTo>
                      <a:pt x="646" y="422"/>
                    </a:lnTo>
                    <a:lnTo>
                      <a:pt x="634" y="390"/>
                    </a:lnTo>
                    <a:lnTo>
                      <a:pt x="626" y="358"/>
                    </a:lnTo>
                    <a:lnTo>
                      <a:pt x="620" y="326"/>
                    </a:lnTo>
                    <a:lnTo>
                      <a:pt x="616" y="296"/>
                    </a:lnTo>
                    <a:lnTo>
                      <a:pt x="612" y="250"/>
                    </a:lnTo>
                    <a:lnTo>
                      <a:pt x="612" y="232"/>
                    </a:lnTo>
                    <a:lnTo>
                      <a:pt x="612" y="232"/>
                    </a:lnTo>
                    <a:lnTo>
                      <a:pt x="598" y="228"/>
                    </a:lnTo>
                    <a:lnTo>
                      <a:pt x="584" y="222"/>
                    </a:lnTo>
                    <a:lnTo>
                      <a:pt x="570" y="210"/>
                    </a:lnTo>
                    <a:lnTo>
                      <a:pt x="556" y="198"/>
                    </a:lnTo>
                    <a:lnTo>
                      <a:pt x="540" y="184"/>
                    </a:lnTo>
                    <a:lnTo>
                      <a:pt x="526" y="168"/>
                    </a:lnTo>
                    <a:lnTo>
                      <a:pt x="498" y="132"/>
                    </a:lnTo>
                    <a:lnTo>
                      <a:pt x="474" y="96"/>
                    </a:lnTo>
                    <a:lnTo>
                      <a:pt x="452" y="62"/>
                    </a:lnTo>
                    <a:lnTo>
                      <a:pt x="424" y="14"/>
                    </a:lnTo>
                    <a:lnTo>
                      <a:pt x="424" y="14"/>
                    </a:lnTo>
                    <a:lnTo>
                      <a:pt x="422" y="0"/>
                    </a:lnTo>
                    <a:lnTo>
                      <a:pt x="422" y="0"/>
                    </a:lnTo>
                    <a:lnTo>
                      <a:pt x="406" y="34"/>
                    </a:lnTo>
                    <a:lnTo>
                      <a:pt x="390" y="70"/>
                    </a:lnTo>
                    <a:lnTo>
                      <a:pt x="368" y="114"/>
                    </a:lnTo>
                    <a:lnTo>
                      <a:pt x="342" y="156"/>
                    </a:lnTo>
                    <a:lnTo>
                      <a:pt x="328" y="178"/>
                    </a:lnTo>
                    <a:lnTo>
                      <a:pt x="314" y="196"/>
                    </a:lnTo>
                    <a:lnTo>
                      <a:pt x="300" y="214"/>
                    </a:lnTo>
                    <a:lnTo>
                      <a:pt x="286" y="228"/>
                    </a:lnTo>
                    <a:lnTo>
                      <a:pt x="270" y="238"/>
                    </a:lnTo>
                    <a:lnTo>
                      <a:pt x="256" y="244"/>
                    </a:lnTo>
                    <a:lnTo>
                      <a:pt x="256" y="244"/>
                    </a:lnTo>
                    <a:lnTo>
                      <a:pt x="258" y="262"/>
                    </a:lnTo>
                    <a:lnTo>
                      <a:pt x="260" y="308"/>
                    </a:lnTo>
                    <a:lnTo>
                      <a:pt x="260" y="338"/>
                    </a:lnTo>
                    <a:lnTo>
                      <a:pt x="256" y="370"/>
                    </a:lnTo>
                    <a:lnTo>
                      <a:pt x="252" y="404"/>
                    </a:lnTo>
                    <a:lnTo>
                      <a:pt x="244" y="438"/>
                    </a:lnTo>
                    <a:lnTo>
                      <a:pt x="234" y="468"/>
                    </a:lnTo>
                    <a:lnTo>
                      <a:pt x="226" y="484"/>
                    </a:lnTo>
                    <a:lnTo>
                      <a:pt x="218" y="496"/>
                    </a:lnTo>
                    <a:lnTo>
                      <a:pt x="208" y="510"/>
                    </a:lnTo>
                    <a:lnTo>
                      <a:pt x="198" y="520"/>
                    </a:lnTo>
                    <a:lnTo>
                      <a:pt x="184" y="530"/>
                    </a:lnTo>
                    <a:lnTo>
                      <a:pt x="172" y="538"/>
                    </a:lnTo>
                    <a:lnTo>
                      <a:pt x="156" y="544"/>
                    </a:lnTo>
                    <a:lnTo>
                      <a:pt x="140" y="548"/>
                    </a:lnTo>
                    <a:lnTo>
                      <a:pt x="120" y="550"/>
                    </a:lnTo>
                    <a:lnTo>
                      <a:pt x="100" y="550"/>
                    </a:lnTo>
                    <a:lnTo>
                      <a:pt x="78" y="546"/>
                    </a:lnTo>
                    <a:lnTo>
                      <a:pt x="54" y="540"/>
                    </a:lnTo>
                    <a:lnTo>
                      <a:pt x="28" y="530"/>
                    </a:lnTo>
                    <a:lnTo>
                      <a:pt x="0" y="518"/>
                    </a:lnTo>
                    <a:lnTo>
                      <a:pt x="0" y="518"/>
                    </a:lnTo>
                    <a:lnTo>
                      <a:pt x="18" y="542"/>
                    </a:lnTo>
                    <a:lnTo>
                      <a:pt x="60" y="602"/>
                    </a:lnTo>
                    <a:lnTo>
                      <a:pt x="88" y="640"/>
                    </a:lnTo>
                    <a:lnTo>
                      <a:pt x="116" y="682"/>
                    </a:lnTo>
                    <a:lnTo>
                      <a:pt x="142" y="728"/>
                    </a:lnTo>
                    <a:lnTo>
                      <a:pt x="166" y="772"/>
                    </a:lnTo>
                    <a:lnTo>
                      <a:pt x="186" y="816"/>
                    </a:lnTo>
                    <a:lnTo>
                      <a:pt x="194" y="836"/>
                    </a:lnTo>
                    <a:lnTo>
                      <a:pt x="200" y="856"/>
                    </a:lnTo>
                    <a:lnTo>
                      <a:pt x="204" y="874"/>
                    </a:lnTo>
                    <a:lnTo>
                      <a:pt x="206" y="892"/>
                    </a:lnTo>
                    <a:lnTo>
                      <a:pt x="204" y="906"/>
                    </a:lnTo>
                    <a:lnTo>
                      <a:pt x="202" y="920"/>
                    </a:lnTo>
                    <a:lnTo>
                      <a:pt x="194" y="930"/>
                    </a:lnTo>
                    <a:lnTo>
                      <a:pt x="186" y="940"/>
                    </a:lnTo>
                    <a:lnTo>
                      <a:pt x="172" y="946"/>
                    </a:lnTo>
                    <a:lnTo>
                      <a:pt x="156" y="948"/>
                    </a:lnTo>
                    <a:lnTo>
                      <a:pt x="136" y="948"/>
                    </a:lnTo>
                    <a:lnTo>
                      <a:pt x="112" y="946"/>
                    </a:lnTo>
                    <a:lnTo>
                      <a:pt x="82" y="940"/>
                    </a:lnTo>
                    <a:lnTo>
                      <a:pt x="50" y="928"/>
                    </a:lnTo>
                    <a:lnTo>
                      <a:pt x="50" y="928"/>
                    </a:lnTo>
                    <a:lnTo>
                      <a:pt x="48" y="932"/>
                    </a:lnTo>
                    <a:lnTo>
                      <a:pt x="46" y="938"/>
                    </a:lnTo>
                    <a:lnTo>
                      <a:pt x="44" y="948"/>
                    </a:lnTo>
                    <a:lnTo>
                      <a:pt x="48" y="964"/>
                    </a:lnTo>
                    <a:lnTo>
                      <a:pt x="52" y="972"/>
                    </a:lnTo>
                    <a:lnTo>
                      <a:pt x="56" y="982"/>
                    </a:lnTo>
                    <a:lnTo>
                      <a:pt x="64" y="994"/>
                    </a:lnTo>
                    <a:lnTo>
                      <a:pt x="74" y="1006"/>
                    </a:lnTo>
                    <a:lnTo>
                      <a:pt x="86" y="1018"/>
                    </a:lnTo>
                    <a:lnTo>
                      <a:pt x="102" y="1032"/>
                    </a:lnTo>
                    <a:lnTo>
                      <a:pt x="122" y="1046"/>
                    </a:lnTo>
                    <a:lnTo>
                      <a:pt x="144" y="1062"/>
                    </a:lnTo>
                    <a:lnTo>
                      <a:pt x="144" y="1062"/>
                    </a:lnTo>
                    <a:lnTo>
                      <a:pt x="192" y="1094"/>
                    </a:lnTo>
                    <a:lnTo>
                      <a:pt x="240" y="1130"/>
                    </a:lnTo>
                    <a:lnTo>
                      <a:pt x="290" y="1168"/>
                    </a:lnTo>
                    <a:lnTo>
                      <a:pt x="336" y="1208"/>
                    </a:lnTo>
                    <a:lnTo>
                      <a:pt x="380" y="1252"/>
                    </a:lnTo>
                    <a:lnTo>
                      <a:pt x="400" y="1274"/>
                    </a:lnTo>
                    <a:lnTo>
                      <a:pt x="418" y="1298"/>
                    </a:lnTo>
                    <a:lnTo>
                      <a:pt x="436" y="1320"/>
                    </a:lnTo>
                    <a:lnTo>
                      <a:pt x="450" y="1344"/>
                    </a:lnTo>
                    <a:lnTo>
                      <a:pt x="464" y="1370"/>
                    </a:lnTo>
                    <a:lnTo>
                      <a:pt x="474" y="1394"/>
                    </a:lnTo>
                    <a:lnTo>
                      <a:pt x="474" y="1394"/>
                    </a:lnTo>
                    <a:lnTo>
                      <a:pt x="474" y="1428"/>
                    </a:lnTo>
                    <a:lnTo>
                      <a:pt x="472" y="1470"/>
                    </a:lnTo>
                    <a:lnTo>
                      <a:pt x="468" y="1514"/>
                    </a:lnTo>
                    <a:lnTo>
                      <a:pt x="462" y="1558"/>
                    </a:lnTo>
                    <a:lnTo>
                      <a:pt x="452" y="1602"/>
                    </a:lnTo>
                    <a:lnTo>
                      <a:pt x="446" y="1622"/>
                    </a:lnTo>
                    <a:lnTo>
                      <a:pt x="438" y="1640"/>
                    </a:lnTo>
                    <a:lnTo>
                      <a:pt x="430" y="1658"/>
                    </a:lnTo>
                    <a:lnTo>
                      <a:pt x="422" y="1672"/>
                    </a:lnTo>
                    <a:lnTo>
                      <a:pt x="410" y="1686"/>
                    </a:lnTo>
                    <a:lnTo>
                      <a:pt x="398" y="1694"/>
                    </a:lnTo>
                    <a:lnTo>
                      <a:pt x="398" y="1694"/>
                    </a:lnTo>
                    <a:lnTo>
                      <a:pt x="396" y="1696"/>
                    </a:lnTo>
                    <a:lnTo>
                      <a:pt x="394" y="1700"/>
                    </a:lnTo>
                    <a:lnTo>
                      <a:pt x="394" y="1704"/>
                    </a:lnTo>
                    <a:lnTo>
                      <a:pt x="398" y="1710"/>
                    </a:lnTo>
                    <a:lnTo>
                      <a:pt x="398" y="1710"/>
                    </a:lnTo>
                    <a:lnTo>
                      <a:pt x="404" y="1714"/>
                    </a:lnTo>
                    <a:lnTo>
                      <a:pt x="416" y="1718"/>
                    </a:lnTo>
                    <a:lnTo>
                      <a:pt x="424" y="1720"/>
                    </a:lnTo>
                    <a:lnTo>
                      <a:pt x="434" y="1720"/>
                    </a:lnTo>
                    <a:lnTo>
                      <a:pt x="444" y="1718"/>
                    </a:lnTo>
                    <a:lnTo>
                      <a:pt x="456" y="1712"/>
                    </a:lnTo>
                    <a:lnTo>
                      <a:pt x="456" y="1712"/>
                    </a:lnTo>
                    <a:lnTo>
                      <a:pt x="460" y="1708"/>
                    </a:lnTo>
                    <a:lnTo>
                      <a:pt x="466" y="1708"/>
                    </a:lnTo>
                    <a:lnTo>
                      <a:pt x="472" y="1706"/>
                    </a:lnTo>
                    <a:lnTo>
                      <a:pt x="478" y="1698"/>
                    </a:lnTo>
                    <a:lnTo>
                      <a:pt x="478" y="1698"/>
                    </a:lnTo>
                    <a:lnTo>
                      <a:pt x="484" y="1684"/>
                    </a:lnTo>
                    <a:lnTo>
                      <a:pt x="492" y="1662"/>
                    </a:lnTo>
                    <a:lnTo>
                      <a:pt x="498" y="1638"/>
                    </a:lnTo>
                    <a:lnTo>
                      <a:pt x="502" y="1606"/>
                    </a:lnTo>
                    <a:lnTo>
                      <a:pt x="508" y="1570"/>
                    </a:lnTo>
                    <a:lnTo>
                      <a:pt x="512" y="1528"/>
                    </a:lnTo>
                    <a:lnTo>
                      <a:pt x="520" y="1426"/>
                    </a:lnTo>
                    <a:lnTo>
                      <a:pt x="520" y="1426"/>
                    </a:lnTo>
                    <a:lnTo>
                      <a:pt x="526" y="1398"/>
                    </a:lnTo>
                    <a:lnTo>
                      <a:pt x="536" y="1370"/>
                    </a:lnTo>
                    <a:lnTo>
                      <a:pt x="546" y="1344"/>
                    </a:lnTo>
                    <a:lnTo>
                      <a:pt x="560" y="1316"/>
                    </a:lnTo>
                    <a:lnTo>
                      <a:pt x="576" y="1290"/>
                    </a:lnTo>
                    <a:lnTo>
                      <a:pt x="594" y="1262"/>
                    </a:lnTo>
                    <a:lnTo>
                      <a:pt x="612" y="1236"/>
                    </a:lnTo>
                    <a:lnTo>
                      <a:pt x="632" y="1212"/>
                    </a:lnTo>
                    <a:lnTo>
                      <a:pt x="676" y="1162"/>
                    </a:lnTo>
                    <a:lnTo>
                      <a:pt x="724" y="1116"/>
                    </a:lnTo>
                    <a:lnTo>
                      <a:pt x="770" y="1072"/>
                    </a:lnTo>
                    <a:lnTo>
                      <a:pt x="816" y="1032"/>
                    </a:lnTo>
                    <a:lnTo>
                      <a:pt x="816" y="1032"/>
                    </a:lnTo>
                    <a:lnTo>
                      <a:pt x="838" y="1014"/>
                    </a:lnTo>
                    <a:lnTo>
                      <a:pt x="854" y="996"/>
                    </a:lnTo>
                    <a:lnTo>
                      <a:pt x="866" y="978"/>
                    </a:lnTo>
                    <a:lnTo>
                      <a:pt x="876" y="960"/>
                    </a:lnTo>
                    <a:lnTo>
                      <a:pt x="884" y="942"/>
                    </a:lnTo>
                    <a:lnTo>
                      <a:pt x="888" y="926"/>
                    </a:lnTo>
                    <a:lnTo>
                      <a:pt x="890" y="910"/>
                    </a:lnTo>
                    <a:lnTo>
                      <a:pt x="890" y="896"/>
                    </a:lnTo>
                    <a:lnTo>
                      <a:pt x="890" y="884"/>
                    </a:lnTo>
                    <a:lnTo>
                      <a:pt x="888" y="872"/>
                    </a:lnTo>
                    <a:lnTo>
                      <a:pt x="882" y="852"/>
                    </a:lnTo>
                    <a:lnTo>
                      <a:pt x="876" y="840"/>
                    </a:lnTo>
                    <a:lnTo>
                      <a:pt x="874" y="836"/>
                    </a:lnTo>
                    <a:lnTo>
                      <a:pt x="874" y="836"/>
                    </a:lnTo>
                    <a:lnTo>
                      <a:pt x="842" y="850"/>
                    </a:lnTo>
                    <a:lnTo>
                      <a:pt x="816" y="860"/>
                    </a:lnTo>
                    <a:lnTo>
                      <a:pt x="792" y="866"/>
                    </a:lnTo>
                    <a:lnTo>
                      <a:pt x="772" y="870"/>
                    </a:lnTo>
                    <a:lnTo>
                      <a:pt x="756" y="870"/>
                    </a:lnTo>
                    <a:lnTo>
                      <a:pt x="742" y="866"/>
                    </a:lnTo>
                    <a:lnTo>
                      <a:pt x="732" y="860"/>
                    </a:lnTo>
                    <a:lnTo>
                      <a:pt x="726" y="852"/>
                    </a:lnTo>
                    <a:lnTo>
                      <a:pt x="722" y="842"/>
                    </a:lnTo>
                    <a:lnTo>
                      <a:pt x="720" y="828"/>
                    </a:lnTo>
                    <a:lnTo>
                      <a:pt x="720" y="814"/>
                    </a:lnTo>
                    <a:lnTo>
                      <a:pt x="724" y="798"/>
                    </a:lnTo>
                    <a:lnTo>
                      <a:pt x="728" y="780"/>
                    </a:lnTo>
                    <a:lnTo>
                      <a:pt x="734" y="760"/>
                    </a:lnTo>
                    <a:lnTo>
                      <a:pt x="752" y="720"/>
                    </a:lnTo>
                    <a:lnTo>
                      <a:pt x="772" y="678"/>
                    </a:lnTo>
                    <a:lnTo>
                      <a:pt x="796" y="636"/>
                    </a:lnTo>
                    <a:lnTo>
                      <a:pt x="820" y="594"/>
                    </a:lnTo>
                    <a:lnTo>
                      <a:pt x="844" y="556"/>
                    </a:lnTo>
                    <a:lnTo>
                      <a:pt x="882" y="498"/>
                    </a:lnTo>
                    <a:lnTo>
                      <a:pt x="898" y="476"/>
                    </a:lnTo>
                    <a:lnTo>
                      <a:pt x="898" y="476"/>
                    </a:lnTo>
                    <a:close/>
                  </a:path>
                </a:pathLst>
              </a:custGeom>
              <a:solidFill>
                <a:schemeClr val="accent1">
                  <a:alpha val="8000"/>
                </a:schemeClr>
              </a:solidFill>
              <a:ln w="9525">
                <a:noFill/>
                <a:round/>
                <a:headEnd/>
                <a:tailEnd/>
              </a:ln>
              <a:effectLst>
                <a:glow rad="50800">
                  <a:schemeClr val="accent1">
                    <a:alpha val="20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4" name="Freeform 12"/>
              <p:cNvSpPr>
                <a:spLocks noChangeAspect="1"/>
              </p:cNvSpPr>
              <p:nvPr/>
            </p:nvSpPr>
            <p:spPr bwMode="auto">
              <a:xfrm rot="1886122">
                <a:off x="7260150" y="2458059"/>
                <a:ext cx="819391" cy="853231"/>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8000"/>
                </a:schemeClr>
              </a:solidFill>
              <a:ln w="9525">
                <a:noFill/>
                <a:round/>
                <a:headEnd/>
                <a:tailEnd/>
              </a:ln>
              <a:effectLst>
                <a:glow rad="50800">
                  <a:schemeClr val="accent1">
                    <a:alpha val="15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5" name="Freeform 16"/>
              <p:cNvSpPr>
                <a:spLocks noChangeAspect="1"/>
              </p:cNvSpPr>
              <p:nvPr/>
            </p:nvSpPr>
            <p:spPr bwMode="auto">
              <a:xfrm rot="19458545">
                <a:off x="8145717" y="189385"/>
                <a:ext cx="644376" cy="985678"/>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8000"/>
                </a:schemeClr>
              </a:solidFill>
              <a:ln w="9525">
                <a:noFill/>
                <a:round/>
                <a:headEnd/>
                <a:tailEnd/>
              </a:ln>
              <a:effectLst>
                <a:glow rad="50800">
                  <a:schemeClr val="accent1">
                    <a:alpha val="18000"/>
                  </a:schemeClr>
                </a:glow>
                <a:softEdge rad="25400"/>
              </a:effectLst>
            </p:spPr>
            <p:txBody>
              <a:bodyPr vert="horz" wrap="square" lIns="91440" tIns="45720" rIns="91440" bIns="45720" numCol="1" anchor="t" anchorCtr="0" compatLnSpc="1">
                <a:prstTxWarp prst="textNoShape">
                  <a:avLst/>
                </a:prstTxWarp>
              </a:bodyPr>
              <a:lstStyle/>
              <a:p>
                <a:endParaRPr lang="en-US"/>
              </a:p>
            </p:txBody>
          </p:sp>
          <p:sp>
            <p:nvSpPr>
              <p:cNvPr id="86" name="Freeform 32"/>
              <p:cNvSpPr>
                <a:spLocks noChangeAspect="1"/>
              </p:cNvSpPr>
              <p:nvPr/>
            </p:nvSpPr>
            <p:spPr bwMode="auto">
              <a:xfrm rot="16200000">
                <a:off x="7201560" y="869773"/>
                <a:ext cx="359022" cy="849390"/>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8000"/>
                </a:schemeClr>
              </a:solidFill>
              <a:ln w="9525">
                <a:noFill/>
                <a:round/>
                <a:headEnd/>
                <a:tailEnd/>
              </a:ln>
              <a:effectLst>
                <a:glow rad="50800">
                  <a:schemeClr val="accent1">
                    <a:alpha val="18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7" name="Freeform 28"/>
              <p:cNvSpPr>
                <a:spLocks noChangeAspect="1"/>
              </p:cNvSpPr>
              <p:nvPr/>
            </p:nvSpPr>
            <p:spPr bwMode="auto">
              <a:xfrm rot="2065346">
                <a:off x="782448" y="200491"/>
                <a:ext cx="753489" cy="1188586"/>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8000"/>
                </a:schemeClr>
              </a:solidFill>
              <a:ln w="9525">
                <a:noFill/>
                <a:round/>
                <a:headEnd/>
                <a:tailEnd/>
              </a:ln>
              <a:effectLst>
                <a:glow rad="50800">
                  <a:schemeClr val="accent1">
                    <a:alpha val="18000"/>
                  </a:schemeClr>
                </a:glow>
                <a:softEdge rad="25400"/>
              </a:effectLst>
            </p:spPr>
            <p:txBody>
              <a:bodyPr vert="horz" wrap="square" lIns="91440" tIns="45720" rIns="91440" bIns="45720" numCol="1" anchor="t" anchorCtr="0" compatLnSpc="1">
                <a:prstTxWarp prst="textNoShape">
                  <a:avLst/>
                </a:prstTxWarp>
              </a:bodyPr>
              <a:lstStyle/>
              <a:p>
                <a:endParaRPr lang="en-US"/>
              </a:p>
            </p:txBody>
          </p:sp>
          <p:sp>
            <p:nvSpPr>
              <p:cNvPr id="88" name="Freeform 39"/>
              <p:cNvSpPr>
                <a:spLocks noChangeAspect="1"/>
              </p:cNvSpPr>
              <p:nvPr/>
            </p:nvSpPr>
            <p:spPr bwMode="auto">
              <a:xfrm>
                <a:off x="8828844" y="1270466"/>
                <a:ext cx="315155" cy="776632"/>
              </a:xfrm>
              <a:custGeom>
                <a:avLst/>
                <a:gdLst>
                  <a:gd name="T0" fmla="*/ 60 w 280"/>
                  <a:gd name="T1" fmla="*/ 500 h 690"/>
                  <a:gd name="T2" fmla="*/ 70 w 280"/>
                  <a:gd name="T3" fmla="*/ 516 h 690"/>
                  <a:gd name="T4" fmla="*/ 78 w 280"/>
                  <a:gd name="T5" fmla="*/ 538 h 690"/>
                  <a:gd name="T6" fmla="*/ 82 w 280"/>
                  <a:gd name="T7" fmla="*/ 594 h 690"/>
                  <a:gd name="T8" fmla="*/ 82 w 280"/>
                  <a:gd name="T9" fmla="*/ 648 h 690"/>
                  <a:gd name="T10" fmla="*/ 78 w 280"/>
                  <a:gd name="T11" fmla="*/ 684 h 690"/>
                  <a:gd name="T12" fmla="*/ 78 w 280"/>
                  <a:gd name="T13" fmla="*/ 690 h 690"/>
                  <a:gd name="T14" fmla="*/ 110 w 280"/>
                  <a:gd name="T15" fmla="*/ 672 h 690"/>
                  <a:gd name="T16" fmla="*/ 158 w 280"/>
                  <a:gd name="T17" fmla="*/ 646 h 690"/>
                  <a:gd name="T18" fmla="*/ 210 w 280"/>
                  <a:gd name="T19" fmla="*/ 628 h 690"/>
                  <a:gd name="T20" fmla="*/ 244 w 280"/>
                  <a:gd name="T21" fmla="*/ 624 h 690"/>
                  <a:gd name="T22" fmla="*/ 252 w 280"/>
                  <a:gd name="T23" fmla="*/ 626 h 690"/>
                  <a:gd name="T24" fmla="*/ 280 w 280"/>
                  <a:gd name="T25" fmla="*/ 582 h 690"/>
                  <a:gd name="T26" fmla="*/ 280 w 280"/>
                  <a:gd name="T27" fmla="*/ 0 h 690"/>
                  <a:gd name="T28" fmla="*/ 250 w 280"/>
                  <a:gd name="T29" fmla="*/ 2 h 690"/>
                  <a:gd name="T30" fmla="*/ 216 w 280"/>
                  <a:gd name="T31" fmla="*/ 8 h 690"/>
                  <a:gd name="T32" fmla="*/ 192 w 280"/>
                  <a:gd name="T33" fmla="*/ 18 h 690"/>
                  <a:gd name="T34" fmla="*/ 174 w 280"/>
                  <a:gd name="T35" fmla="*/ 32 h 690"/>
                  <a:gd name="T36" fmla="*/ 152 w 280"/>
                  <a:gd name="T37" fmla="*/ 60 h 690"/>
                  <a:gd name="T38" fmla="*/ 146 w 280"/>
                  <a:gd name="T39" fmla="*/ 84 h 690"/>
                  <a:gd name="T40" fmla="*/ 168 w 280"/>
                  <a:gd name="T41" fmla="*/ 88 h 690"/>
                  <a:gd name="T42" fmla="*/ 202 w 280"/>
                  <a:gd name="T43" fmla="*/ 98 h 690"/>
                  <a:gd name="T44" fmla="*/ 222 w 280"/>
                  <a:gd name="T45" fmla="*/ 110 h 690"/>
                  <a:gd name="T46" fmla="*/ 230 w 280"/>
                  <a:gd name="T47" fmla="*/ 124 h 690"/>
                  <a:gd name="T48" fmla="*/ 230 w 280"/>
                  <a:gd name="T49" fmla="*/ 138 h 690"/>
                  <a:gd name="T50" fmla="*/ 220 w 280"/>
                  <a:gd name="T51" fmla="*/ 152 h 690"/>
                  <a:gd name="T52" fmla="*/ 192 w 280"/>
                  <a:gd name="T53" fmla="*/ 176 h 690"/>
                  <a:gd name="T54" fmla="*/ 142 w 280"/>
                  <a:gd name="T55" fmla="*/ 206 h 690"/>
                  <a:gd name="T56" fmla="*/ 58 w 280"/>
                  <a:gd name="T57" fmla="*/ 242 h 690"/>
                  <a:gd name="T58" fmla="*/ 0 w 280"/>
                  <a:gd name="T59" fmla="*/ 264 h 690"/>
                  <a:gd name="T60" fmla="*/ 20 w 280"/>
                  <a:gd name="T61" fmla="*/ 266 h 690"/>
                  <a:gd name="T62" fmla="*/ 52 w 280"/>
                  <a:gd name="T63" fmla="*/ 274 h 690"/>
                  <a:gd name="T64" fmla="*/ 78 w 280"/>
                  <a:gd name="T65" fmla="*/ 284 h 690"/>
                  <a:gd name="T66" fmla="*/ 96 w 280"/>
                  <a:gd name="T67" fmla="*/ 298 h 690"/>
                  <a:gd name="T68" fmla="*/ 108 w 280"/>
                  <a:gd name="T69" fmla="*/ 316 h 690"/>
                  <a:gd name="T70" fmla="*/ 116 w 280"/>
                  <a:gd name="T71" fmla="*/ 334 h 690"/>
                  <a:gd name="T72" fmla="*/ 116 w 280"/>
                  <a:gd name="T73" fmla="*/ 366 h 690"/>
                  <a:gd name="T74" fmla="*/ 108 w 280"/>
                  <a:gd name="T75" fmla="*/ 408 h 690"/>
                  <a:gd name="T76" fmla="*/ 90 w 280"/>
                  <a:gd name="T77" fmla="*/ 448 h 690"/>
                  <a:gd name="T78" fmla="*/ 66 w 280"/>
                  <a:gd name="T79" fmla="*/ 490 h 690"/>
                  <a:gd name="T80" fmla="*/ 60 w 280"/>
                  <a:gd name="T81" fmla="*/ 50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0" h="690">
                    <a:moveTo>
                      <a:pt x="60" y="500"/>
                    </a:moveTo>
                    <a:lnTo>
                      <a:pt x="60" y="500"/>
                    </a:lnTo>
                    <a:lnTo>
                      <a:pt x="66" y="506"/>
                    </a:lnTo>
                    <a:lnTo>
                      <a:pt x="70" y="516"/>
                    </a:lnTo>
                    <a:lnTo>
                      <a:pt x="74" y="526"/>
                    </a:lnTo>
                    <a:lnTo>
                      <a:pt x="78" y="538"/>
                    </a:lnTo>
                    <a:lnTo>
                      <a:pt x="82" y="566"/>
                    </a:lnTo>
                    <a:lnTo>
                      <a:pt x="82" y="594"/>
                    </a:lnTo>
                    <a:lnTo>
                      <a:pt x="82" y="622"/>
                    </a:lnTo>
                    <a:lnTo>
                      <a:pt x="82" y="648"/>
                    </a:lnTo>
                    <a:lnTo>
                      <a:pt x="78" y="684"/>
                    </a:lnTo>
                    <a:lnTo>
                      <a:pt x="78" y="684"/>
                    </a:lnTo>
                    <a:lnTo>
                      <a:pt x="76" y="690"/>
                    </a:lnTo>
                    <a:lnTo>
                      <a:pt x="78" y="690"/>
                    </a:lnTo>
                    <a:lnTo>
                      <a:pt x="78" y="690"/>
                    </a:lnTo>
                    <a:lnTo>
                      <a:pt x="110" y="672"/>
                    </a:lnTo>
                    <a:lnTo>
                      <a:pt x="132" y="658"/>
                    </a:lnTo>
                    <a:lnTo>
                      <a:pt x="158" y="646"/>
                    </a:lnTo>
                    <a:lnTo>
                      <a:pt x="184" y="636"/>
                    </a:lnTo>
                    <a:lnTo>
                      <a:pt x="210" y="628"/>
                    </a:lnTo>
                    <a:lnTo>
                      <a:pt x="234" y="624"/>
                    </a:lnTo>
                    <a:lnTo>
                      <a:pt x="244" y="624"/>
                    </a:lnTo>
                    <a:lnTo>
                      <a:pt x="252" y="626"/>
                    </a:lnTo>
                    <a:lnTo>
                      <a:pt x="252" y="626"/>
                    </a:lnTo>
                    <a:lnTo>
                      <a:pt x="260" y="612"/>
                    </a:lnTo>
                    <a:lnTo>
                      <a:pt x="280" y="582"/>
                    </a:lnTo>
                    <a:lnTo>
                      <a:pt x="280" y="0"/>
                    </a:lnTo>
                    <a:lnTo>
                      <a:pt x="280" y="0"/>
                    </a:lnTo>
                    <a:lnTo>
                      <a:pt x="250" y="2"/>
                    </a:lnTo>
                    <a:lnTo>
                      <a:pt x="250" y="2"/>
                    </a:lnTo>
                    <a:lnTo>
                      <a:pt x="232" y="4"/>
                    </a:lnTo>
                    <a:lnTo>
                      <a:pt x="216" y="8"/>
                    </a:lnTo>
                    <a:lnTo>
                      <a:pt x="204" y="12"/>
                    </a:lnTo>
                    <a:lnTo>
                      <a:pt x="192" y="18"/>
                    </a:lnTo>
                    <a:lnTo>
                      <a:pt x="182" y="24"/>
                    </a:lnTo>
                    <a:lnTo>
                      <a:pt x="174" y="32"/>
                    </a:lnTo>
                    <a:lnTo>
                      <a:pt x="160" y="46"/>
                    </a:lnTo>
                    <a:lnTo>
                      <a:pt x="152" y="60"/>
                    </a:lnTo>
                    <a:lnTo>
                      <a:pt x="148" y="72"/>
                    </a:lnTo>
                    <a:lnTo>
                      <a:pt x="146" y="84"/>
                    </a:lnTo>
                    <a:lnTo>
                      <a:pt x="146" y="84"/>
                    </a:lnTo>
                    <a:lnTo>
                      <a:pt x="168" y="88"/>
                    </a:lnTo>
                    <a:lnTo>
                      <a:pt x="186" y="94"/>
                    </a:lnTo>
                    <a:lnTo>
                      <a:pt x="202" y="98"/>
                    </a:lnTo>
                    <a:lnTo>
                      <a:pt x="214" y="104"/>
                    </a:lnTo>
                    <a:lnTo>
                      <a:pt x="222" y="110"/>
                    </a:lnTo>
                    <a:lnTo>
                      <a:pt x="228" y="116"/>
                    </a:lnTo>
                    <a:lnTo>
                      <a:pt x="230" y="124"/>
                    </a:lnTo>
                    <a:lnTo>
                      <a:pt x="230" y="130"/>
                    </a:lnTo>
                    <a:lnTo>
                      <a:pt x="230" y="138"/>
                    </a:lnTo>
                    <a:lnTo>
                      <a:pt x="226" y="146"/>
                    </a:lnTo>
                    <a:lnTo>
                      <a:pt x="220" y="152"/>
                    </a:lnTo>
                    <a:lnTo>
                      <a:pt x="212" y="160"/>
                    </a:lnTo>
                    <a:lnTo>
                      <a:pt x="192" y="176"/>
                    </a:lnTo>
                    <a:lnTo>
                      <a:pt x="168" y="190"/>
                    </a:lnTo>
                    <a:lnTo>
                      <a:pt x="142" y="206"/>
                    </a:lnTo>
                    <a:lnTo>
                      <a:pt x="114" y="218"/>
                    </a:lnTo>
                    <a:lnTo>
                      <a:pt x="58" y="242"/>
                    </a:lnTo>
                    <a:lnTo>
                      <a:pt x="16" y="258"/>
                    </a:lnTo>
                    <a:lnTo>
                      <a:pt x="0" y="264"/>
                    </a:lnTo>
                    <a:lnTo>
                      <a:pt x="0" y="264"/>
                    </a:lnTo>
                    <a:lnTo>
                      <a:pt x="20" y="266"/>
                    </a:lnTo>
                    <a:lnTo>
                      <a:pt x="38" y="270"/>
                    </a:lnTo>
                    <a:lnTo>
                      <a:pt x="52" y="274"/>
                    </a:lnTo>
                    <a:lnTo>
                      <a:pt x="66" y="278"/>
                    </a:lnTo>
                    <a:lnTo>
                      <a:pt x="78" y="284"/>
                    </a:lnTo>
                    <a:lnTo>
                      <a:pt x="88" y="290"/>
                    </a:lnTo>
                    <a:lnTo>
                      <a:pt x="96" y="298"/>
                    </a:lnTo>
                    <a:lnTo>
                      <a:pt x="104" y="306"/>
                    </a:lnTo>
                    <a:lnTo>
                      <a:pt x="108" y="316"/>
                    </a:lnTo>
                    <a:lnTo>
                      <a:pt x="112" y="324"/>
                    </a:lnTo>
                    <a:lnTo>
                      <a:pt x="116" y="334"/>
                    </a:lnTo>
                    <a:lnTo>
                      <a:pt x="116" y="344"/>
                    </a:lnTo>
                    <a:lnTo>
                      <a:pt x="116" y="366"/>
                    </a:lnTo>
                    <a:lnTo>
                      <a:pt x="114" y="386"/>
                    </a:lnTo>
                    <a:lnTo>
                      <a:pt x="108" y="408"/>
                    </a:lnTo>
                    <a:lnTo>
                      <a:pt x="100" y="428"/>
                    </a:lnTo>
                    <a:lnTo>
                      <a:pt x="90" y="448"/>
                    </a:lnTo>
                    <a:lnTo>
                      <a:pt x="82" y="464"/>
                    </a:lnTo>
                    <a:lnTo>
                      <a:pt x="66" y="490"/>
                    </a:lnTo>
                    <a:lnTo>
                      <a:pt x="60" y="500"/>
                    </a:lnTo>
                    <a:lnTo>
                      <a:pt x="60" y="500"/>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8"/>
              <p:cNvSpPr>
                <a:spLocks noChangeAspect="1"/>
              </p:cNvSpPr>
              <p:nvPr/>
            </p:nvSpPr>
            <p:spPr bwMode="auto">
              <a:xfrm>
                <a:off x="10820" y="5117153"/>
                <a:ext cx="692706" cy="903148"/>
              </a:xfrm>
              <a:custGeom>
                <a:avLst/>
                <a:gdLst>
                  <a:gd name="T0" fmla="*/ 628 w 632"/>
                  <a:gd name="T1" fmla="*/ 772 h 824"/>
                  <a:gd name="T2" fmla="*/ 572 w 632"/>
                  <a:gd name="T3" fmla="*/ 684 h 824"/>
                  <a:gd name="T4" fmla="*/ 520 w 632"/>
                  <a:gd name="T5" fmla="*/ 616 h 824"/>
                  <a:gd name="T6" fmla="*/ 500 w 632"/>
                  <a:gd name="T7" fmla="*/ 560 h 824"/>
                  <a:gd name="T8" fmla="*/ 486 w 632"/>
                  <a:gd name="T9" fmla="*/ 432 h 824"/>
                  <a:gd name="T10" fmla="*/ 496 w 632"/>
                  <a:gd name="T11" fmla="*/ 306 h 824"/>
                  <a:gd name="T12" fmla="*/ 496 w 632"/>
                  <a:gd name="T13" fmla="*/ 272 h 824"/>
                  <a:gd name="T14" fmla="*/ 486 w 632"/>
                  <a:gd name="T15" fmla="*/ 232 h 824"/>
                  <a:gd name="T16" fmla="*/ 456 w 632"/>
                  <a:gd name="T17" fmla="*/ 196 h 824"/>
                  <a:gd name="T18" fmla="*/ 434 w 632"/>
                  <a:gd name="T19" fmla="*/ 184 h 824"/>
                  <a:gd name="T20" fmla="*/ 408 w 632"/>
                  <a:gd name="T21" fmla="*/ 236 h 824"/>
                  <a:gd name="T22" fmla="*/ 384 w 632"/>
                  <a:gd name="T23" fmla="*/ 260 h 824"/>
                  <a:gd name="T24" fmla="*/ 362 w 632"/>
                  <a:gd name="T25" fmla="*/ 256 h 824"/>
                  <a:gd name="T26" fmla="*/ 344 w 632"/>
                  <a:gd name="T27" fmla="*/ 234 h 824"/>
                  <a:gd name="T28" fmla="*/ 312 w 632"/>
                  <a:gd name="T29" fmla="*/ 154 h 824"/>
                  <a:gd name="T30" fmla="*/ 284 w 632"/>
                  <a:gd name="T31" fmla="*/ 18 h 824"/>
                  <a:gd name="T32" fmla="*/ 276 w 632"/>
                  <a:gd name="T33" fmla="*/ 18 h 824"/>
                  <a:gd name="T34" fmla="*/ 254 w 632"/>
                  <a:gd name="T35" fmla="*/ 64 h 824"/>
                  <a:gd name="T36" fmla="*/ 228 w 632"/>
                  <a:gd name="T37" fmla="*/ 90 h 824"/>
                  <a:gd name="T38" fmla="*/ 198 w 632"/>
                  <a:gd name="T39" fmla="*/ 100 h 824"/>
                  <a:gd name="T40" fmla="*/ 156 w 632"/>
                  <a:gd name="T41" fmla="*/ 96 h 824"/>
                  <a:gd name="T42" fmla="*/ 96 w 632"/>
                  <a:gd name="T43" fmla="*/ 66 h 824"/>
                  <a:gd name="T44" fmla="*/ 42 w 632"/>
                  <a:gd name="T45" fmla="*/ 18 h 824"/>
                  <a:gd name="T46" fmla="*/ 26 w 632"/>
                  <a:gd name="T47" fmla="*/ 14 h 824"/>
                  <a:gd name="T48" fmla="*/ 0 w 632"/>
                  <a:gd name="T49" fmla="*/ 456 h 824"/>
                  <a:gd name="T50" fmla="*/ 80 w 632"/>
                  <a:gd name="T51" fmla="*/ 482 h 824"/>
                  <a:gd name="T52" fmla="*/ 124 w 632"/>
                  <a:gd name="T53" fmla="*/ 506 h 824"/>
                  <a:gd name="T54" fmla="*/ 146 w 632"/>
                  <a:gd name="T55" fmla="*/ 536 h 824"/>
                  <a:gd name="T56" fmla="*/ 134 w 632"/>
                  <a:gd name="T57" fmla="*/ 568 h 824"/>
                  <a:gd name="T58" fmla="*/ 76 w 632"/>
                  <a:gd name="T59" fmla="*/ 604 h 824"/>
                  <a:gd name="T60" fmla="*/ 82 w 632"/>
                  <a:gd name="T61" fmla="*/ 616 h 824"/>
                  <a:gd name="T62" fmla="*/ 122 w 632"/>
                  <a:gd name="T63" fmla="*/ 630 h 824"/>
                  <a:gd name="T64" fmla="*/ 182 w 632"/>
                  <a:gd name="T65" fmla="*/ 626 h 824"/>
                  <a:gd name="T66" fmla="*/ 300 w 632"/>
                  <a:gd name="T67" fmla="*/ 610 h 824"/>
                  <a:gd name="T68" fmla="*/ 422 w 632"/>
                  <a:gd name="T69" fmla="*/ 616 h 824"/>
                  <a:gd name="T70" fmla="*/ 476 w 632"/>
                  <a:gd name="T71" fmla="*/ 630 h 824"/>
                  <a:gd name="T72" fmla="*/ 526 w 632"/>
                  <a:gd name="T73" fmla="*/ 674 h 824"/>
                  <a:gd name="T74" fmla="*/ 576 w 632"/>
                  <a:gd name="T75" fmla="*/ 748 h 824"/>
                  <a:gd name="T76" fmla="*/ 594 w 632"/>
                  <a:gd name="T77" fmla="*/ 796 h 824"/>
                  <a:gd name="T78" fmla="*/ 592 w 632"/>
                  <a:gd name="T79" fmla="*/ 818 h 824"/>
                  <a:gd name="T80" fmla="*/ 598 w 632"/>
                  <a:gd name="T81" fmla="*/ 824 h 824"/>
                  <a:gd name="T82" fmla="*/ 612 w 632"/>
                  <a:gd name="T83" fmla="*/ 822 h 824"/>
                  <a:gd name="T84" fmla="*/ 624 w 632"/>
                  <a:gd name="T85" fmla="*/ 808 h 824"/>
                  <a:gd name="T86" fmla="*/ 630 w 632"/>
                  <a:gd name="T87" fmla="*/ 796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32" h="824">
                    <a:moveTo>
                      <a:pt x="632" y="784"/>
                    </a:moveTo>
                    <a:lnTo>
                      <a:pt x="632" y="784"/>
                    </a:lnTo>
                    <a:lnTo>
                      <a:pt x="628" y="772"/>
                    </a:lnTo>
                    <a:lnTo>
                      <a:pt x="622" y="760"/>
                    </a:lnTo>
                    <a:lnTo>
                      <a:pt x="602" y="726"/>
                    </a:lnTo>
                    <a:lnTo>
                      <a:pt x="572" y="684"/>
                    </a:lnTo>
                    <a:lnTo>
                      <a:pt x="530" y="632"/>
                    </a:lnTo>
                    <a:lnTo>
                      <a:pt x="530" y="632"/>
                    </a:lnTo>
                    <a:lnTo>
                      <a:pt x="520" y="616"/>
                    </a:lnTo>
                    <a:lnTo>
                      <a:pt x="512" y="598"/>
                    </a:lnTo>
                    <a:lnTo>
                      <a:pt x="504" y="580"/>
                    </a:lnTo>
                    <a:lnTo>
                      <a:pt x="500" y="560"/>
                    </a:lnTo>
                    <a:lnTo>
                      <a:pt x="492" y="520"/>
                    </a:lnTo>
                    <a:lnTo>
                      <a:pt x="486" y="476"/>
                    </a:lnTo>
                    <a:lnTo>
                      <a:pt x="486" y="432"/>
                    </a:lnTo>
                    <a:lnTo>
                      <a:pt x="488" y="388"/>
                    </a:lnTo>
                    <a:lnTo>
                      <a:pt x="490" y="346"/>
                    </a:lnTo>
                    <a:lnTo>
                      <a:pt x="496" y="306"/>
                    </a:lnTo>
                    <a:lnTo>
                      <a:pt x="496" y="306"/>
                    </a:lnTo>
                    <a:lnTo>
                      <a:pt x="496" y="288"/>
                    </a:lnTo>
                    <a:lnTo>
                      <a:pt x="496" y="272"/>
                    </a:lnTo>
                    <a:lnTo>
                      <a:pt x="494" y="256"/>
                    </a:lnTo>
                    <a:lnTo>
                      <a:pt x="492" y="244"/>
                    </a:lnTo>
                    <a:lnTo>
                      <a:pt x="486" y="232"/>
                    </a:lnTo>
                    <a:lnTo>
                      <a:pt x="482" y="222"/>
                    </a:lnTo>
                    <a:lnTo>
                      <a:pt x="470" y="206"/>
                    </a:lnTo>
                    <a:lnTo>
                      <a:pt x="456" y="196"/>
                    </a:lnTo>
                    <a:lnTo>
                      <a:pt x="446" y="188"/>
                    </a:lnTo>
                    <a:lnTo>
                      <a:pt x="434" y="184"/>
                    </a:lnTo>
                    <a:lnTo>
                      <a:pt x="434" y="184"/>
                    </a:lnTo>
                    <a:lnTo>
                      <a:pt x="424" y="206"/>
                    </a:lnTo>
                    <a:lnTo>
                      <a:pt x="416" y="222"/>
                    </a:lnTo>
                    <a:lnTo>
                      <a:pt x="408" y="236"/>
                    </a:lnTo>
                    <a:lnTo>
                      <a:pt x="400" y="248"/>
                    </a:lnTo>
                    <a:lnTo>
                      <a:pt x="392" y="254"/>
                    </a:lnTo>
                    <a:lnTo>
                      <a:pt x="384" y="260"/>
                    </a:lnTo>
                    <a:lnTo>
                      <a:pt x="376" y="260"/>
                    </a:lnTo>
                    <a:lnTo>
                      <a:pt x="370" y="260"/>
                    </a:lnTo>
                    <a:lnTo>
                      <a:pt x="362" y="256"/>
                    </a:lnTo>
                    <a:lnTo>
                      <a:pt x="356" y="250"/>
                    </a:lnTo>
                    <a:lnTo>
                      <a:pt x="350" y="244"/>
                    </a:lnTo>
                    <a:lnTo>
                      <a:pt x="344" y="234"/>
                    </a:lnTo>
                    <a:lnTo>
                      <a:pt x="332" y="212"/>
                    </a:lnTo>
                    <a:lnTo>
                      <a:pt x="322" y="184"/>
                    </a:lnTo>
                    <a:lnTo>
                      <a:pt x="312" y="154"/>
                    </a:lnTo>
                    <a:lnTo>
                      <a:pt x="304" y="122"/>
                    </a:lnTo>
                    <a:lnTo>
                      <a:pt x="292" y="62"/>
                    </a:lnTo>
                    <a:lnTo>
                      <a:pt x="284" y="18"/>
                    </a:lnTo>
                    <a:lnTo>
                      <a:pt x="282" y="0"/>
                    </a:lnTo>
                    <a:lnTo>
                      <a:pt x="282" y="0"/>
                    </a:lnTo>
                    <a:lnTo>
                      <a:pt x="276" y="18"/>
                    </a:lnTo>
                    <a:lnTo>
                      <a:pt x="270" y="36"/>
                    </a:lnTo>
                    <a:lnTo>
                      <a:pt x="262" y="50"/>
                    </a:lnTo>
                    <a:lnTo>
                      <a:pt x="254" y="64"/>
                    </a:lnTo>
                    <a:lnTo>
                      <a:pt x="246" y="74"/>
                    </a:lnTo>
                    <a:lnTo>
                      <a:pt x="238" y="82"/>
                    </a:lnTo>
                    <a:lnTo>
                      <a:pt x="228" y="90"/>
                    </a:lnTo>
                    <a:lnTo>
                      <a:pt x="218" y="94"/>
                    </a:lnTo>
                    <a:lnTo>
                      <a:pt x="208" y="98"/>
                    </a:lnTo>
                    <a:lnTo>
                      <a:pt x="198" y="100"/>
                    </a:lnTo>
                    <a:lnTo>
                      <a:pt x="188" y="100"/>
                    </a:lnTo>
                    <a:lnTo>
                      <a:pt x="178" y="100"/>
                    </a:lnTo>
                    <a:lnTo>
                      <a:pt x="156" y="96"/>
                    </a:lnTo>
                    <a:lnTo>
                      <a:pt x="136" y="88"/>
                    </a:lnTo>
                    <a:lnTo>
                      <a:pt x="116" y="78"/>
                    </a:lnTo>
                    <a:lnTo>
                      <a:pt x="96" y="66"/>
                    </a:lnTo>
                    <a:lnTo>
                      <a:pt x="80" y="52"/>
                    </a:lnTo>
                    <a:lnTo>
                      <a:pt x="64" y="40"/>
                    </a:lnTo>
                    <a:lnTo>
                      <a:pt x="42" y="18"/>
                    </a:lnTo>
                    <a:lnTo>
                      <a:pt x="34" y="10"/>
                    </a:lnTo>
                    <a:lnTo>
                      <a:pt x="34" y="10"/>
                    </a:lnTo>
                    <a:lnTo>
                      <a:pt x="26" y="14"/>
                    </a:lnTo>
                    <a:lnTo>
                      <a:pt x="18" y="16"/>
                    </a:lnTo>
                    <a:lnTo>
                      <a:pt x="0" y="20"/>
                    </a:lnTo>
                    <a:lnTo>
                      <a:pt x="0" y="456"/>
                    </a:lnTo>
                    <a:lnTo>
                      <a:pt x="0" y="456"/>
                    </a:lnTo>
                    <a:lnTo>
                      <a:pt x="42" y="468"/>
                    </a:lnTo>
                    <a:lnTo>
                      <a:pt x="80" y="482"/>
                    </a:lnTo>
                    <a:lnTo>
                      <a:pt x="96" y="490"/>
                    </a:lnTo>
                    <a:lnTo>
                      <a:pt x="112" y="498"/>
                    </a:lnTo>
                    <a:lnTo>
                      <a:pt x="124" y="506"/>
                    </a:lnTo>
                    <a:lnTo>
                      <a:pt x="136" y="516"/>
                    </a:lnTo>
                    <a:lnTo>
                      <a:pt x="142" y="526"/>
                    </a:lnTo>
                    <a:lnTo>
                      <a:pt x="146" y="536"/>
                    </a:lnTo>
                    <a:lnTo>
                      <a:pt x="146" y="546"/>
                    </a:lnTo>
                    <a:lnTo>
                      <a:pt x="142" y="556"/>
                    </a:lnTo>
                    <a:lnTo>
                      <a:pt x="134" y="568"/>
                    </a:lnTo>
                    <a:lnTo>
                      <a:pt x="120" y="580"/>
                    </a:lnTo>
                    <a:lnTo>
                      <a:pt x="100" y="592"/>
                    </a:lnTo>
                    <a:lnTo>
                      <a:pt x="76" y="604"/>
                    </a:lnTo>
                    <a:lnTo>
                      <a:pt x="76" y="604"/>
                    </a:lnTo>
                    <a:lnTo>
                      <a:pt x="78" y="610"/>
                    </a:lnTo>
                    <a:lnTo>
                      <a:pt x="82" y="616"/>
                    </a:lnTo>
                    <a:lnTo>
                      <a:pt x="90" y="622"/>
                    </a:lnTo>
                    <a:lnTo>
                      <a:pt x="104" y="626"/>
                    </a:lnTo>
                    <a:lnTo>
                      <a:pt x="122" y="630"/>
                    </a:lnTo>
                    <a:lnTo>
                      <a:pt x="148" y="630"/>
                    </a:lnTo>
                    <a:lnTo>
                      <a:pt x="182" y="626"/>
                    </a:lnTo>
                    <a:lnTo>
                      <a:pt x="182" y="626"/>
                    </a:lnTo>
                    <a:lnTo>
                      <a:pt x="220" y="620"/>
                    </a:lnTo>
                    <a:lnTo>
                      <a:pt x="260" y="614"/>
                    </a:lnTo>
                    <a:lnTo>
                      <a:pt x="300" y="610"/>
                    </a:lnTo>
                    <a:lnTo>
                      <a:pt x="342" y="610"/>
                    </a:lnTo>
                    <a:lnTo>
                      <a:pt x="382" y="610"/>
                    </a:lnTo>
                    <a:lnTo>
                      <a:pt x="422" y="616"/>
                    </a:lnTo>
                    <a:lnTo>
                      <a:pt x="440" y="620"/>
                    </a:lnTo>
                    <a:lnTo>
                      <a:pt x="458" y="624"/>
                    </a:lnTo>
                    <a:lnTo>
                      <a:pt x="476" y="630"/>
                    </a:lnTo>
                    <a:lnTo>
                      <a:pt x="492" y="636"/>
                    </a:lnTo>
                    <a:lnTo>
                      <a:pt x="492" y="636"/>
                    </a:lnTo>
                    <a:lnTo>
                      <a:pt x="526" y="674"/>
                    </a:lnTo>
                    <a:lnTo>
                      <a:pt x="544" y="698"/>
                    </a:lnTo>
                    <a:lnTo>
                      <a:pt x="562" y="722"/>
                    </a:lnTo>
                    <a:lnTo>
                      <a:pt x="576" y="748"/>
                    </a:lnTo>
                    <a:lnTo>
                      <a:pt x="588" y="772"/>
                    </a:lnTo>
                    <a:lnTo>
                      <a:pt x="590" y="784"/>
                    </a:lnTo>
                    <a:lnTo>
                      <a:pt x="594" y="796"/>
                    </a:lnTo>
                    <a:lnTo>
                      <a:pt x="594" y="806"/>
                    </a:lnTo>
                    <a:lnTo>
                      <a:pt x="592" y="818"/>
                    </a:lnTo>
                    <a:lnTo>
                      <a:pt x="592" y="818"/>
                    </a:lnTo>
                    <a:lnTo>
                      <a:pt x="592" y="822"/>
                    </a:lnTo>
                    <a:lnTo>
                      <a:pt x="594" y="824"/>
                    </a:lnTo>
                    <a:lnTo>
                      <a:pt x="598" y="824"/>
                    </a:lnTo>
                    <a:lnTo>
                      <a:pt x="598" y="824"/>
                    </a:lnTo>
                    <a:lnTo>
                      <a:pt x="602" y="824"/>
                    </a:lnTo>
                    <a:lnTo>
                      <a:pt x="612" y="822"/>
                    </a:lnTo>
                    <a:lnTo>
                      <a:pt x="616" y="818"/>
                    </a:lnTo>
                    <a:lnTo>
                      <a:pt x="620" y="814"/>
                    </a:lnTo>
                    <a:lnTo>
                      <a:pt x="624" y="808"/>
                    </a:lnTo>
                    <a:lnTo>
                      <a:pt x="626" y="800"/>
                    </a:lnTo>
                    <a:lnTo>
                      <a:pt x="626" y="800"/>
                    </a:lnTo>
                    <a:lnTo>
                      <a:pt x="630" y="796"/>
                    </a:lnTo>
                    <a:lnTo>
                      <a:pt x="632" y="792"/>
                    </a:lnTo>
                    <a:lnTo>
                      <a:pt x="632" y="784"/>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7"/>
              <p:cNvSpPr>
                <a:spLocks noChangeAspect="1"/>
              </p:cNvSpPr>
              <p:nvPr/>
            </p:nvSpPr>
            <p:spPr bwMode="auto">
              <a:xfrm>
                <a:off x="1" y="2438400"/>
                <a:ext cx="453574" cy="852529"/>
              </a:xfrm>
              <a:custGeom>
                <a:avLst/>
                <a:gdLst>
                  <a:gd name="T0" fmla="*/ 194 w 382"/>
                  <a:gd name="T1" fmla="*/ 442 h 718"/>
                  <a:gd name="T2" fmla="*/ 238 w 382"/>
                  <a:gd name="T3" fmla="*/ 410 h 718"/>
                  <a:gd name="T4" fmla="*/ 264 w 382"/>
                  <a:gd name="T5" fmla="*/ 368 h 718"/>
                  <a:gd name="T6" fmla="*/ 270 w 382"/>
                  <a:gd name="T7" fmla="*/ 334 h 718"/>
                  <a:gd name="T8" fmla="*/ 292 w 382"/>
                  <a:gd name="T9" fmla="*/ 278 h 718"/>
                  <a:gd name="T10" fmla="*/ 310 w 382"/>
                  <a:gd name="T11" fmla="*/ 250 h 718"/>
                  <a:gd name="T12" fmla="*/ 248 w 382"/>
                  <a:gd name="T13" fmla="*/ 258 h 718"/>
                  <a:gd name="T14" fmla="*/ 212 w 382"/>
                  <a:gd name="T15" fmla="*/ 242 h 718"/>
                  <a:gd name="T16" fmla="*/ 194 w 382"/>
                  <a:gd name="T17" fmla="*/ 212 h 718"/>
                  <a:gd name="T18" fmla="*/ 194 w 382"/>
                  <a:gd name="T19" fmla="*/ 160 h 718"/>
                  <a:gd name="T20" fmla="*/ 200 w 382"/>
                  <a:gd name="T21" fmla="*/ 140 h 718"/>
                  <a:gd name="T22" fmla="*/ 200 w 382"/>
                  <a:gd name="T23" fmla="*/ 110 h 718"/>
                  <a:gd name="T24" fmla="*/ 184 w 382"/>
                  <a:gd name="T25" fmla="*/ 72 h 718"/>
                  <a:gd name="T26" fmla="*/ 158 w 382"/>
                  <a:gd name="T27" fmla="*/ 50 h 718"/>
                  <a:gd name="T28" fmla="*/ 80 w 382"/>
                  <a:gd name="T29" fmla="*/ 0 h 718"/>
                  <a:gd name="T30" fmla="*/ 84 w 382"/>
                  <a:gd name="T31" fmla="*/ 6 h 718"/>
                  <a:gd name="T32" fmla="*/ 96 w 382"/>
                  <a:gd name="T33" fmla="*/ 38 h 718"/>
                  <a:gd name="T34" fmla="*/ 94 w 382"/>
                  <a:gd name="T35" fmla="*/ 70 h 718"/>
                  <a:gd name="T36" fmla="*/ 80 w 382"/>
                  <a:gd name="T37" fmla="*/ 66 h 718"/>
                  <a:gd name="T38" fmla="*/ 48 w 382"/>
                  <a:gd name="T39" fmla="*/ 82 h 718"/>
                  <a:gd name="T40" fmla="*/ 34 w 382"/>
                  <a:gd name="T41" fmla="*/ 106 h 718"/>
                  <a:gd name="T42" fmla="*/ 26 w 382"/>
                  <a:gd name="T43" fmla="*/ 138 h 718"/>
                  <a:gd name="T44" fmla="*/ 24 w 382"/>
                  <a:gd name="T45" fmla="*/ 194 h 718"/>
                  <a:gd name="T46" fmla="*/ 22 w 382"/>
                  <a:gd name="T47" fmla="*/ 204 h 718"/>
                  <a:gd name="T48" fmla="*/ 20 w 382"/>
                  <a:gd name="T49" fmla="*/ 202 h 718"/>
                  <a:gd name="T50" fmla="*/ 0 w 382"/>
                  <a:gd name="T51" fmla="*/ 662 h 718"/>
                  <a:gd name="T52" fmla="*/ 30 w 382"/>
                  <a:gd name="T53" fmla="*/ 636 h 718"/>
                  <a:gd name="T54" fmla="*/ 80 w 382"/>
                  <a:gd name="T55" fmla="*/ 606 h 718"/>
                  <a:gd name="T56" fmla="*/ 108 w 382"/>
                  <a:gd name="T57" fmla="*/ 586 h 718"/>
                  <a:gd name="T58" fmla="*/ 132 w 382"/>
                  <a:gd name="T59" fmla="*/ 542 h 718"/>
                  <a:gd name="T60" fmla="*/ 144 w 382"/>
                  <a:gd name="T61" fmla="*/ 484 h 718"/>
                  <a:gd name="T62" fmla="*/ 220 w 382"/>
                  <a:gd name="T63" fmla="*/ 544 h 718"/>
                  <a:gd name="T64" fmla="*/ 300 w 382"/>
                  <a:gd name="T65" fmla="*/ 626 h 718"/>
                  <a:gd name="T66" fmla="*/ 330 w 382"/>
                  <a:gd name="T67" fmla="*/ 678 h 718"/>
                  <a:gd name="T68" fmla="*/ 336 w 382"/>
                  <a:gd name="T69" fmla="*/ 710 h 718"/>
                  <a:gd name="T70" fmla="*/ 340 w 382"/>
                  <a:gd name="T71" fmla="*/ 718 h 718"/>
                  <a:gd name="T72" fmla="*/ 352 w 382"/>
                  <a:gd name="T73" fmla="*/ 716 h 718"/>
                  <a:gd name="T74" fmla="*/ 372 w 382"/>
                  <a:gd name="T75" fmla="*/ 698 h 718"/>
                  <a:gd name="T76" fmla="*/ 376 w 382"/>
                  <a:gd name="T77" fmla="*/ 680 h 718"/>
                  <a:gd name="T78" fmla="*/ 382 w 382"/>
                  <a:gd name="T79" fmla="*/ 666 h 718"/>
                  <a:gd name="T80" fmla="*/ 372 w 382"/>
                  <a:gd name="T81" fmla="*/ 644 h 718"/>
                  <a:gd name="T82" fmla="*/ 318 w 382"/>
                  <a:gd name="T83" fmla="*/ 582 h 718"/>
                  <a:gd name="T84" fmla="*/ 170 w 382"/>
                  <a:gd name="T85" fmla="*/ 45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2" h="718">
                    <a:moveTo>
                      <a:pt x="170" y="452"/>
                    </a:moveTo>
                    <a:lnTo>
                      <a:pt x="170" y="452"/>
                    </a:lnTo>
                    <a:lnTo>
                      <a:pt x="194" y="442"/>
                    </a:lnTo>
                    <a:lnTo>
                      <a:pt x="208" y="434"/>
                    </a:lnTo>
                    <a:lnTo>
                      <a:pt x="224" y="424"/>
                    </a:lnTo>
                    <a:lnTo>
                      <a:pt x="238" y="410"/>
                    </a:lnTo>
                    <a:lnTo>
                      <a:pt x="250" y="396"/>
                    </a:lnTo>
                    <a:lnTo>
                      <a:pt x="260" y="378"/>
                    </a:lnTo>
                    <a:lnTo>
                      <a:pt x="264" y="368"/>
                    </a:lnTo>
                    <a:lnTo>
                      <a:pt x="266" y="358"/>
                    </a:lnTo>
                    <a:lnTo>
                      <a:pt x="266" y="358"/>
                    </a:lnTo>
                    <a:lnTo>
                      <a:pt x="270" y="334"/>
                    </a:lnTo>
                    <a:lnTo>
                      <a:pt x="276" y="312"/>
                    </a:lnTo>
                    <a:lnTo>
                      <a:pt x="284" y="294"/>
                    </a:lnTo>
                    <a:lnTo>
                      <a:pt x="292" y="278"/>
                    </a:lnTo>
                    <a:lnTo>
                      <a:pt x="304" y="256"/>
                    </a:lnTo>
                    <a:lnTo>
                      <a:pt x="310" y="250"/>
                    </a:lnTo>
                    <a:lnTo>
                      <a:pt x="310" y="250"/>
                    </a:lnTo>
                    <a:lnTo>
                      <a:pt x="286" y="256"/>
                    </a:lnTo>
                    <a:lnTo>
                      <a:pt x="266" y="258"/>
                    </a:lnTo>
                    <a:lnTo>
                      <a:pt x="248" y="258"/>
                    </a:lnTo>
                    <a:lnTo>
                      <a:pt x="234" y="254"/>
                    </a:lnTo>
                    <a:lnTo>
                      <a:pt x="220" y="250"/>
                    </a:lnTo>
                    <a:lnTo>
                      <a:pt x="212" y="242"/>
                    </a:lnTo>
                    <a:lnTo>
                      <a:pt x="204" y="234"/>
                    </a:lnTo>
                    <a:lnTo>
                      <a:pt x="198" y="224"/>
                    </a:lnTo>
                    <a:lnTo>
                      <a:pt x="194" y="212"/>
                    </a:lnTo>
                    <a:lnTo>
                      <a:pt x="192" y="202"/>
                    </a:lnTo>
                    <a:lnTo>
                      <a:pt x="190" y="180"/>
                    </a:lnTo>
                    <a:lnTo>
                      <a:pt x="194" y="160"/>
                    </a:lnTo>
                    <a:lnTo>
                      <a:pt x="198" y="148"/>
                    </a:lnTo>
                    <a:lnTo>
                      <a:pt x="198" y="148"/>
                    </a:lnTo>
                    <a:lnTo>
                      <a:pt x="200" y="140"/>
                    </a:lnTo>
                    <a:lnTo>
                      <a:pt x="202" y="130"/>
                    </a:lnTo>
                    <a:lnTo>
                      <a:pt x="202" y="120"/>
                    </a:lnTo>
                    <a:lnTo>
                      <a:pt x="200" y="110"/>
                    </a:lnTo>
                    <a:lnTo>
                      <a:pt x="194" y="90"/>
                    </a:lnTo>
                    <a:lnTo>
                      <a:pt x="188" y="80"/>
                    </a:lnTo>
                    <a:lnTo>
                      <a:pt x="184" y="72"/>
                    </a:lnTo>
                    <a:lnTo>
                      <a:pt x="184" y="72"/>
                    </a:lnTo>
                    <a:lnTo>
                      <a:pt x="174" y="64"/>
                    </a:lnTo>
                    <a:lnTo>
                      <a:pt x="158" y="50"/>
                    </a:lnTo>
                    <a:lnTo>
                      <a:pt x="120" y="22"/>
                    </a:lnTo>
                    <a:lnTo>
                      <a:pt x="88" y="4"/>
                    </a:lnTo>
                    <a:lnTo>
                      <a:pt x="80" y="0"/>
                    </a:lnTo>
                    <a:lnTo>
                      <a:pt x="80" y="2"/>
                    </a:lnTo>
                    <a:lnTo>
                      <a:pt x="84" y="6"/>
                    </a:lnTo>
                    <a:lnTo>
                      <a:pt x="84" y="6"/>
                    </a:lnTo>
                    <a:lnTo>
                      <a:pt x="90" y="16"/>
                    </a:lnTo>
                    <a:lnTo>
                      <a:pt x="94" y="28"/>
                    </a:lnTo>
                    <a:lnTo>
                      <a:pt x="96" y="38"/>
                    </a:lnTo>
                    <a:lnTo>
                      <a:pt x="98" y="48"/>
                    </a:lnTo>
                    <a:lnTo>
                      <a:pt x="96" y="64"/>
                    </a:lnTo>
                    <a:lnTo>
                      <a:pt x="94" y="70"/>
                    </a:lnTo>
                    <a:lnTo>
                      <a:pt x="94" y="70"/>
                    </a:lnTo>
                    <a:lnTo>
                      <a:pt x="88" y="68"/>
                    </a:lnTo>
                    <a:lnTo>
                      <a:pt x="80" y="66"/>
                    </a:lnTo>
                    <a:lnTo>
                      <a:pt x="70" y="68"/>
                    </a:lnTo>
                    <a:lnTo>
                      <a:pt x="58" y="72"/>
                    </a:lnTo>
                    <a:lnTo>
                      <a:pt x="48" y="82"/>
                    </a:lnTo>
                    <a:lnTo>
                      <a:pt x="44" y="88"/>
                    </a:lnTo>
                    <a:lnTo>
                      <a:pt x="38" y="96"/>
                    </a:lnTo>
                    <a:lnTo>
                      <a:pt x="34" y="106"/>
                    </a:lnTo>
                    <a:lnTo>
                      <a:pt x="30" y="118"/>
                    </a:lnTo>
                    <a:lnTo>
                      <a:pt x="30" y="118"/>
                    </a:lnTo>
                    <a:lnTo>
                      <a:pt x="26" y="138"/>
                    </a:lnTo>
                    <a:lnTo>
                      <a:pt x="24" y="154"/>
                    </a:lnTo>
                    <a:lnTo>
                      <a:pt x="24" y="180"/>
                    </a:lnTo>
                    <a:lnTo>
                      <a:pt x="24" y="194"/>
                    </a:lnTo>
                    <a:lnTo>
                      <a:pt x="24" y="202"/>
                    </a:lnTo>
                    <a:lnTo>
                      <a:pt x="24" y="202"/>
                    </a:lnTo>
                    <a:lnTo>
                      <a:pt x="22" y="204"/>
                    </a:lnTo>
                    <a:lnTo>
                      <a:pt x="20" y="204"/>
                    </a:lnTo>
                    <a:lnTo>
                      <a:pt x="20" y="202"/>
                    </a:lnTo>
                    <a:lnTo>
                      <a:pt x="20" y="202"/>
                    </a:lnTo>
                    <a:lnTo>
                      <a:pt x="16" y="194"/>
                    </a:lnTo>
                    <a:lnTo>
                      <a:pt x="0" y="146"/>
                    </a:lnTo>
                    <a:lnTo>
                      <a:pt x="0" y="662"/>
                    </a:lnTo>
                    <a:lnTo>
                      <a:pt x="0" y="662"/>
                    </a:lnTo>
                    <a:lnTo>
                      <a:pt x="12" y="650"/>
                    </a:lnTo>
                    <a:lnTo>
                      <a:pt x="30" y="636"/>
                    </a:lnTo>
                    <a:lnTo>
                      <a:pt x="52" y="620"/>
                    </a:lnTo>
                    <a:lnTo>
                      <a:pt x="80" y="606"/>
                    </a:lnTo>
                    <a:lnTo>
                      <a:pt x="80" y="606"/>
                    </a:lnTo>
                    <a:lnTo>
                      <a:pt x="90" y="600"/>
                    </a:lnTo>
                    <a:lnTo>
                      <a:pt x="100" y="594"/>
                    </a:lnTo>
                    <a:lnTo>
                      <a:pt x="108" y="586"/>
                    </a:lnTo>
                    <a:lnTo>
                      <a:pt x="114" y="578"/>
                    </a:lnTo>
                    <a:lnTo>
                      <a:pt x="126" y="560"/>
                    </a:lnTo>
                    <a:lnTo>
                      <a:pt x="132" y="542"/>
                    </a:lnTo>
                    <a:lnTo>
                      <a:pt x="138" y="524"/>
                    </a:lnTo>
                    <a:lnTo>
                      <a:pt x="142" y="508"/>
                    </a:lnTo>
                    <a:lnTo>
                      <a:pt x="144" y="484"/>
                    </a:lnTo>
                    <a:lnTo>
                      <a:pt x="144" y="484"/>
                    </a:lnTo>
                    <a:lnTo>
                      <a:pt x="188" y="518"/>
                    </a:lnTo>
                    <a:lnTo>
                      <a:pt x="220" y="544"/>
                    </a:lnTo>
                    <a:lnTo>
                      <a:pt x="254" y="576"/>
                    </a:lnTo>
                    <a:lnTo>
                      <a:pt x="286" y="610"/>
                    </a:lnTo>
                    <a:lnTo>
                      <a:pt x="300" y="626"/>
                    </a:lnTo>
                    <a:lnTo>
                      <a:pt x="312" y="644"/>
                    </a:lnTo>
                    <a:lnTo>
                      <a:pt x="322" y="662"/>
                    </a:lnTo>
                    <a:lnTo>
                      <a:pt x="330" y="678"/>
                    </a:lnTo>
                    <a:lnTo>
                      <a:pt x="336" y="694"/>
                    </a:lnTo>
                    <a:lnTo>
                      <a:pt x="336" y="710"/>
                    </a:lnTo>
                    <a:lnTo>
                      <a:pt x="336" y="710"/>
                    </a:lnTo>
                    <a:lnTo>
                      <a:pt x="336" y="712"/>
                    </a:lnTo>
                    <a:lnTo>
                      <a:pt x="336" y="716"/>
                    </a:lnTo>
                    <a:lnTo>
                      <a:pt x="340" y="718"/>
                    </a:lnTo>
                    <a:lnTo>
                      <a:pt x="346" y="718"/>
                    </a:lnTo>
                    <a:lnTo>
                      <a:pt x="346" y="718"/>
                    </a:lnTo>
                    <a:lnTo>
                      <a:pt x="352" y="716"/>
                    </a:lnTo>
                    <a:lnTo>
                      <a:pt x="362" y="710"/>
                    </a:lnTo>
                    <a:lnTo>
                      <a:pt x="368" y="706"/>
                    </a:lnTo>
                    <a:lnTo>
                      <a:pt x="372" y="698"/>
                    </a:lnTo>
                    <a:lnTo>
                      <a:pt x="376" y="690"/>
                    </a:lnTo>
                    <a:lnTo>
                      <a:pt x="376" y="680"/>
                    </a:lnTo>
                    <a:lnTo>
                      <a:pt x="376" y="680"/>
                    </a:lnTo>
                    <a:lnTo>
                      <a:pt x="378" y="674"/>
                    </a:lnTo>
                    <a:lnTo>
                      <a:pt x="380" y="670"/>
                    </a:lnTo>
                    <a:lnTo>
                      <a:pt x="382" y="666"/>
                    </a:lnTo>
                    <a:lnTo>
                      <a:pt x="380" y="658"/>
                    </a:lnTo>
                    <a:lnTo>
                      <a:pt x="380" y="658"/>
                    </a:lnTo>
                    <a:lnTo>
                      <a:pt x="372" y="644"/>
                    </a:lnTo>
                    <a:lnTo>
                      <a:pt x="358" y="626"/>
                    </a:lnTo>
                    <a:lnTo>
                      <a:pt x="340" y="606"/>
                    </a:lnTo>
                    <a:lnTo>
                      <a:pt x="318" y="582"/>
                    </a:lnTo>
                    <a:lnTo>
                      <a:pt x="290" y="554"/>
                    </a:lnTo>
                    <a:lnTo>
                      <a:pt x="256" y="524"/>
                    </a:lnTo>
                    <a:lnTo>
                      <a:pt x="170" y="452"/>
                    </a:lnTo>
                    <a:lnTo>
                      <a:pt x="170" y="452"/>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3"/>
              <p:cNvSpPr>
                <a:spLocks noChangeAspect="1"/>
              </p:cNvSpPr>
              <p:nvPr/>
            </p:nvSpPr>
            <p:spPr bwMode="auto">
              <a:xfrm>
                <a:off x="8551334" y="6180666"/>
                <a:ext cx="592666" cy="677333"/>
              </a:xfrm>
              <a:custGeom>
                <a:avLst/>
                <a:gdLst>
                  <a:gd name="T0" fmla="*/ 536 w 560"/>
                  <a:gd name="T1" fmla="*/ 100 h 640"/>
                  <a:gd name="T2" fmla="*/ 496 w 560"/>
                  <a:gd name="T3" fmla="*/ 106 h 640"/>
                  <a:gd name="T4" fmla="*/ 456 w 560"/>
                  <a:gd name="T5" fmla="*/ 118 h 640"/>
                  <a:gd name="T6" fmla="*/ 438 w 560"/>
                  <a:gd name="T7" fmla="*/ 110 h 640"/>
                  <a:gd name="T8" fmla="*/ 436 w 560"/>
                  <a:gd name="T9" fmla="*/ 82 h 640"/>
                  <a:gd name="T10" fmla="*/ 428 w 560"/>
                  <a:gd name="T11" fmla="*/ 76 h 640"/>
                  <a:gd name="T12" fmla="*/ 360 w 560"/>
                  <a:gd name="T13" fmla="*/ 146 h 640"/>
                  <a:gd name="T14" fmla="*/ 328 w 560"/>
                  <a:gd name="T15" fmla="*/ 192 h 640"/>
                  <a:gd name="T16" fmla="*/ 290 w 560"/>
                  <a:gd name="T17" fmla="*/ 108 h 640"/>
                  <a:gd name="T18" fmla="*/ 274 w 560"/>
                  <a:gd name="T19" fmla="*/ 38 h 640"/>
                  <a:gd name="T20" fmla="*/ 280 w 560"/>
                  <a:gd name="T21" fmla="*/ 6 h 640"/>
                  <a:gd name="T22" fmla="*/ 280 w 560"/>
                  <a:gd name="T23" fmla="*/ 2 h 640"/>
                  <a:gd name="T24" fmla="*/ 262 w 560"/>
                  <a:gd name="T25" fmla="*/ 0 h 640"/>
                  <a:gd name="T26" fmla="*/ 248 w 560"/>
                  <a:gd name="T27" fmla="*/ 14 h 640"/>
                  <a:gd name="T28" fmla="*/ 244 w 560"/>
                  <a:gd name="T29" fmla="*/ 18 h 640"/>
                  <a:gd name="T30" fmla="*/ 240 w 560"/>
                  <a:gd name="T31" fmla="*/ 26 h 640"/>
                  <a:gd name="T32" fmla="*/ 254 w 560"/>
                  <a:gd name="T33" fmla="*/ 88 h 640"/>
                  <a:gd name="T34" fmla="*/ 304 w 560"/>
                  <a:gd name="T35" fmla="*/ 204 h 640"/>
                  <a:gd name="T36" fmla="*/ 222 w 560"/>
                  <a:gd name="T37" fmla="*/ 206 h 640"/>
                  <a:gd name="T38" fmla="*/ 136 w 560"/>
                  <a:gd name="T39" fmla="*/ 224 h 640"/>
                  <a:gd name="T40" fmla="*/ 164 w 560"/>
                  <a:gd name="T41" fmla="*/ 234 h 640"/>
                  <a:gd name="T42" fmla="*/ 178 w 560"/>
                  <a:gd name="T43" fmla="*/ 254 h 640"/>
                  <a:gd name="T44" fmla="*/ 166 w 560"/>
                  <a:gd name="T45" fmla="*/ 272 h 640"/>
                  <a:gd name="T46" fmla="*/ 122 w 560"/>
                  <a:gd name="T47" fmla="*/ 300 h 640"/>
                  <a:gd name="T48" fmla="*/ 90 w 560"/>
                  <a:gd name="T49" fmla="*/ 348 h 640"/>
                  <a:gd name="T50" fmla="*/ 22 w 560"/>
                  <a:gd name="T51" fmla="*/ 414 h 640"/>
                  <a:gd name="T52" fmla="*/ 0 w 560"/>
                  <a:gd name="T53" fmla="*/ 430 h 640"/>
                  <a:gd name="T54" fmla="*/ 102 w 560"/>
                  <a:gd name="T55" fmla="*/ 404 h 640"/>
                  <a:gd name="T56" fmla="*/ 136 w 560"/>
                  <a:gd name="T57" fmla="*/ 406 h 640"/>
                  <a:gd name="T58" fmla="*/ 152 w 560"/>
                  <a:gd name="T59" fmla="*/ 418 h 640"/>
                  <a:gd name="T60" fmla="*/ 156 w 560"/>
                  <a:gd name="T61" fmla="*/ 438 h 640"/>
                  <a:gd name="T62" fmla="*/ 138 w 560"/>
                  <a:gd name="T63" fmla="*/ 486 h 640"/>
                  <a:gd name="T64" fmla="*/ 90 w 560"/>
                  <a:gd name="T65" fmla="*/ 550 h 640"/>
                  <a:gd name="T66" fmla="*/ 126 w 560"/>
                  <a:gd name="T67" fmla="*/ 542 h 640"/>
                  <a:gd name="T68" fmla="*/ 158 w 560"/>
                  <a:gd name="T69" fmla="*/ 550 h 640"/>
                  <a:gd name="T70" fmla="*/ 170 w 560"/>
                  <a:gd name="T71" fmla="*/ 572 h 640"/>
                  <a:gd name="T72" fmla="*/ 168 w 560"/>
                  <a:gd name="T73" fmla="*/ 626 h 640"/>
                  <a:gd name="T74" fmla="*/ 186 w 560"/>
                  <a:gd name="T75" fmla="*/ 626 h 640"/>
                  <a:gd name="T76" fmla="*/ 280 w 560"/>
                  <a:gd name="T77" fmla="*/ 640 h 640"/>
                  <a:gd name="T78" fmla="*/ 310 w 560"/>
                  <a:gd name="T79" fmla="*/ 628 h 640"/>
                  <a:gd name="T80" fmla="*/ 322 w 560"/>
                  <a:gd name="T81" fmla="*/ 628 h 640"/>
                  <a:gd name="T82" fmla="*/ 330 w 560"/>
                  <a:gd name="T83" fmla="*/ 580 h 640"/>
                  <a:gd name="T84" fmla="*/ 346 w 560"/>
                  <a:gd name="T85" fmla="*/ 526 h 640"/>
                  <a:gd name="T86" fmla="*/ 354 w 560"/>
                  <a:gd name="T87" fmla="*/ 526 h 640"/>
                  <a:gd name="T88" fmla="*/ 358 w 560"/>
                  <a:gd name="T89" fmla="*/ 534 h 640"/>
                  <a:gd name="T90" fmla="*/ 364 w 560"/>
                  <a:gd name="T91" fmla="*/ 584 h 640"/>
                  <a:gd name="T92" fmla="*/ 424 w 560"/>
                  <a:gd name="T93" fmla="*/ 640 h 640"/>
                  <a:gd name="T94" fmla="*/ 438 w 560"/>
                  <a:gd name="T95" fmla="*/ 624 h 640"/>
                  <a:gd name="T96" fmla="*/ 458 w 560"/>
                  <a:gd name="T97" fmla="*/ 622 h 640"/>
                  <a:gd name="T98" fmla="*/ 474 w 560"/>
                  <a:gd name="T99" fmla="*/ 64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0" h="640">
                    <a:moveTo>
                      <a:pt x="560" y="100"/>
                    </a:moveTo>
                    <a:lnTo>
                      <a:pt x="560" y="100"/>
                    </a:lnTo>
                    <a:lnTo>
                      <a:pt x="536" y="100"/>
                    </a:lnTo>
                    <a:lnTo>
                      <a:pt x="512" y="98"/>
                    </a:lnTo>
                    <a:lnTo>
                      <a:pt x="512" y="98"/>
                    </a:lnTo>
                    <a:lnTo>
                      <a:pt x="496" y="106"/>
                    </a:lnTo>
                    <a:lnTo>
                      <a:pt x="480" y="114"/>
                    </a:lnTo>
                    <a:lnTo>
                      <a:pt x="464" y="118"/>
                    </a:lnTo>
                    <a:lnTo>
                      <a:pt x="456" y="118"/>
                    </a:lnTo>
                    <a:lnTo>
                      <a:pt x="448" y="118"/>
                    </a:lnTo>
                    <a:lnTo>
                      <a:pt x="442" y="116"/>
                    </a:lnTo>
                    <a:lnTo>
                      <a:pt x="438" y="110"/>
                    </a:lnTo>
                    <a:lnTo>
                      <a:pt x="436" y="104"/>
                    </a:lnTo>
                    <a:lnTo>
                      <a:pt x="434" y="94"/>
                    </a:lnTo>
                    <a:lnTo>
                      <a:pt x="436" y="82"/>
                    </a:lnTo>
                    <a:lnTo>
                      <a:pt x="442" y="66"/>
                    </a:lnTo>
                    <a:lnTo>
                      <a:pt x="442" y="66"/>
                    </a:lnTo>
                    <a:lnTo>
                      <a:pt x="428" y="76"/>
                    </a:lnTo>
                    <a:lnTo>
                      <a:pt x="396" y="106"/>
                    </a:lnTo>
                    <a:lnTo>
                      <a:pt x="378" y="126"/>
                    </a:lnTo>
                    <a:lnTo>
                      <a:pt x="360" y="146"/>
                    </a:lnTo>
                    <a:lnTo>
                      <a:pt x="342" y="170"/>
                    </a:lnTo>
                    <a:lnTo>
                      <a:pt x="328" y="192"/>
                    </a:lnTo>
                    <a:lnTo>
                      <a:pt x="328" y="192"/>
                    </a:lnTo>
                    <a:lnTo>
                      <a:pt x="312" y="160"/>
                    </a:lnTo>
                    <a:lnTo>
                      <a:pt x="300" y="134"/>
                    </a:lnTo>
                    <a:lnTo>
                      <a:pt x="290" y="108"/>
                    </a:lnTo>
                    <a:lnTo>
                      <a:pt x="280" y="80"/>
                    </a:lnTo>
                    <a:lnTo>
                      <a:pt x="276" y="52"/>
                    </a:lnTo>
                    <a:lnTo>
                      <a:pt x="274" y="38"/>
                    </a:lnTo>
                    <a:lnTo>
                      <a:pt x="274" y="26"/>
                    </a:lnTo>
                    <a:lnTo>
                      <a:pt x="276" y="16"/>
                    </a:lnTo>
                    <a:lnTo>
                      <a:pt x="280" y="6"/>
                    </a:lnTo>
                    <a:lnTo>
                      <a:pt x="280" y="6"/>
                    </a:lnTo>
                    <a:lnTo>
                      <a:pt x="282" y="4"/>
                    </a:lnTo>
                    <a:lnTo>
                      <a:pt x="280" y="2"/>
                    </a:lnTo>
                    <a:lnTo>
                      <a:pt x="280" y="0"/>
                    </a:lnTo>
                    <a:lnTo>
                      <a:pt x="262" y="0"/>
                    </a:lnTo>
                    <a:lnTo>
                      <a:pt x="262" y="0"/>
                    </a:lnTo>
                    <a:lnTo>
                      <a:pt x="254" y="4"/>
                    </a:lnTo>
                    <a:lnTo>
                      <a:pt x="252" y="8"/>
                    </a:lnTo>
                    <a:lnTo>
                      <a:pt x="248" y="14"/>
                    </a:lnTo>
                    <a:lnTo>
                      <a:pt x="248" y="14"/>
                    </a:lnTo>
                    <a:lnTo>
                      <a:pt x="246" y="16"/>
                    </a:lnTo>
                    <a:lnTo>
                      <a:pt x="244" y="18"/>
                    </a:lnTo>
                    <a:lnTo>
                      <a:pt x="242" y="20"/>
                    </a:lnTo>
                    <a:lnTo>
                      <a:pt x="240" y="26"/>
                    </a:lnTo>
                    <a:lnTo>
                      <a:pt x="240" y="26"/>
                    </a:lnTo>
                    <a:lnTo>
                      <a:pt x="240" y="36"/>
                    </a:lnTo>
                    <a:lnTo>
                      <a:pt x="244" y="50"/>
                    </a:lnTo>
                    <a:lnTo>
                      <a:pt x="254" y="88"/>
                    </a:lnTo>
                    <a:lnTo>
                      <a:pt x="274" y="138"/>
                    </a:lnTo>
                    <a:lnTo>
                      <a:pt x="304" y="204"/>
                    </a:lnTo>
                    <a:lnTo>
                      <a:pt x="304" y="204"/>
                    </a:lnTo>
                    <a:lnTo>
                      <a:pt x="278" y="202"/>
                    </a:lnTo>
                    <a:lnTo>
                      <a:pt x="250" y="204"/>
                    </a:lnTo>
                    <a:lnTo>
                      <a:pt x="222" y="206"/>
                    </a:lnTo>
                    <a:lnTo>
                      <a:pt x="196" y="210"/>
                    </a:lnTo>
                    <a:lnTo>
                      <a:pt x="154" y="220"/>
                    </a:lnTo>
                    <a:lnTo>
                      <a:pt x="136" y="224"/>
                    </a:lnTo>
                    <a:lnTo>
                      <a:pt x="136" y="224"/>
                    </a:lnTo>
                    <a:lnTo>
                      <a:pt x="152" y="230"/>
                    </a:lnTo>
                    <a:lnTo>
                      <a:pt x="164" y="234"/>
                    </a:lnTo>
                    <a:lnTo>
                      <a:pt x="172" y="242"/>
                    </a:lnTo>
                    <a:lnTo>
                      <a:pt x="176" y="248"/>
                    </a:lnTo>
                    <a:lnTo>
                      <a:pt x="178" y="254"/>
                    </a:lnTo>
                    <a:lnTo>
                      <a:pt x="176" y="260"/>
                    </a:lnTo>
                    <a:lnTo>
                      <a:pt x="172" y="266"/>
                    </a:lnTo>
                    <a:lnTo>
                      <a:pt x="166" y="272"/>
                    </a:lnTo>
                    <a:lnTo>
                      <a:pt x="154" y="284"/>
                    </a:lnTo>
                    <a:lnTo>
                      <a:pt x="138" y="292"/>
                    </a:lnTo>
                    <a:lnTo>
                      <a:pt x="122" y="300"/>
                    </a:lnTo>
                    <a:lnTo>
                      <a:pt x="122" y="300"/>
                    </a:lnTo>
                    <a:lnTo>
                      <a:pt x="108" y="326"/>
                    </a:lnTo>
                    <a:lnTo>
                      <a:pt x="90" y="348"/>
                    </a:lnTo>
                    <a:lnTo>
                      <a:pt x="72" y="368"/>
                    </a:lnTo>
                    <a:lnTo>
                      <a:pt x="54" y="386"/>
                    </a:lnTo>
                    <a:lnTo>
                      <a:pt x="22" y="414"/>
                    </a:lnTo>
                    <a:lnTo>
                      <a:pt x="0" y="428"/>
                    </a:lnTo>
                    <a:lnTo>
                      <a:pt x="0" y="430"/>
                    </a:lnTo>
                    <a:lnTo>
                      <a:pt x="0" y="430"/>
                    </a:lnTo>
                    <a:lnTo>
                      <a:pt x="48" y="414"/>
                    </a:lnTo>
                    <a:lnTo>
                      <a:pt x="86" y="406"/>
                    </a:lnTo>
                    <a:lnTo>
                      <a:pt x="102" y="404"/>
                    </a:lnTo>
                    <a:lnTo>
                      <a:pt x="116" y="404"/>
                    </a:lnTo>
                    <a:lnTo>
                      <a:pt x="126" y="404"/>
                    </a:lnTo>
                    <a:lnTo>
                      <a:pt x="136" y="406"/>
                    </a:lnTo>
                    <a:lnTo>
                      <a:pt x="144" y="410"/>
                    </a:lnTo>
                    <a:lnTo>
                      <a:pt x="148" y="414"/>
                    </a:lnTo>
                    <a:lnTo>
                      <a:pt x="152" y="418"/>
                    </a:lnTo>
                    <a:lnTo>
                      <a:pt x="156" y="424"/>
                    </a:lnTo>
                    <a:lnTo>
                      <a:pt x="156" y="430"/>
                    </a:lnTo>
                    <a:lnTo>
                      <a:pt x="156" y="438"/>
                    </a:lnTo>
                    <a:lnTo>
                      <a:pt x="154" y="454"/>
                    </a:lnTo>
                    <a:lnTo>
                      <a:pt x="146" y="470"/>
                    </a:lnTo>
                    <a:lnTo>
                      <a:pt x="138" y="486"/>
                    </a:lnTo>
                    <a:lnTo>
                      <a:pt x="116" y="518"/>
                    </a:lnTo>
                    <a:lnTo>
                      <a:pt x="98" y="540"/>
                    </a:lnTo>
                    <a:lnTo>
                      <a:pt x="90" y="550"/>
                    </a:lnTo>
                    <a:lnTo>
                      <a:pt x="90" y="550"/>
                    </a:lnTo>
                    <a:lnTo>
                      <a:pt x="110" y="544"/>
                    </a:lnTo>
                    <a:lnTo>
                      <a:pt x="126" y="542"/>
                    </a:lnTo>
                    <a:lnTo>
                      <a:pt x="138" y="542"/>
                    </a:lnTo>
                    <a:lnTo>
                      <a:pt x="148" y="544"/>
                    </a:lnTo>
                    <a:lnTo>
                      <a:pt x="158" y="550"/>
                    </a:lnTo>
                    <a:lnTo>
                      <a:pt x="164" y="556"/>
                    </a:lnTo>
                    <a:lnTo>
                      <a:pt x="168" y="564"/>
                    </a:lnTo>
                    <a:lnTo>
                      <a:pt x="170" y="572"/>
                    </a:lnTo>
                    <a:lnTo>
                      <a:pt x="172" y="592"/>
                    </a:lnTo>
                    <a:lnTo>
                      <a:pt x="172" y="608"/>
                    </a:lnTo>
                    <a:lnTo>
                      <a:pt x="168" y="626"/>
                    </a:lnTo>
                    <a:lnTo>
                      <a:pt x="168" y="626"/>
                    </a:lnTo>
                    <a:lnTo>
                      <a:pt x="178" y="624"/>
                    </a:lnTo>
                    <a:lnTo>
                      <a:pt x="186" y="626"/>
                    </a:lnTo>
                    <a:lnTo>
                      <a:pt x="192" y="632"/>
                    </a:lnTo>
                    <a:lnTo>
                      <a:pt x="198" y="640"/>
                    </a:lnTo>
                    <a:lnTo>
                      <a:pt x="280" y="640"/>
                    </a:lnTo>
                    <a:lnTo>
                      <a:pt x="280" y="640"/>
                    </a:lnTo>
                    <a:lnTo>
                      <a:pt x="296" y="632"/>
                    </a:lnTo>
                    <a:lnTo>
                      <a:pt x="310" y="628"/>
                    </a:lnTo>
                    <a:lnTo>
                      <a:pt x="320" y="628"/>
                    </a:lnTo>
                    <a:lnTo>
                      <a:pt x="322" y="628"/>
                    </a:lnTo>
                    <a:lnTo>
                      <a:pt x="322" y="628"/>
                    </a:lnTo>
                    <a:lnTo>
                      <a:pt x="322" y="620"/>
                    </a:lnTo>
                    <a:lnTo>
                      <a:pt x="324" y="608"/>
                    </a:lnTo>
                    <a:lnTo>
                      <a:pt x="330" y="580"/>
                    </a:lnTo>
                    <a:lnTo>
                      <a:pt x="344" y="530"/>
                    </a:lnTo>
                    <a:lnTo>
                      <a:pt x="344" y="530"/>
                    </a:lnTo>
                    <a:lnTo>
                      <a:pt x="346" y="526"/>
                    </a:lnTo>
                    <a:lnTo>
                      <a:pt x="348" y="522"/>
                    </a:lnTo>
                    <a:lnTo>
                      <a:pt x="352" y="524"/>
                    </a:lnTo>
                    <a:lnTo>
                      <a:pt x="354" y="526"/>
                    </a:lnTo>
                    <a:lnTo>
                      <a:pt x="356" y="530"/>
                    </a:lnTo>
                    <a:lnTo>
                      <a:pt x="358" y="534"/>
                    </a:lnTo>
                    <a:lnTo>
                      <a:pt x="358" y="534"/>
                    </a:lnTo>
                    <a:lnTo>
                      <a:pt x="358" y="544"/>
                    </a:lnTo>
                    <a:lnTo>
                      <a:pt x="358" y="556"/>
                    </a:lnTo>
                    <a:lnTo>
                      <a:pt x="364" y="584"/>
                    </a:lnTo>
                    <a:lnTo>
                      <a:pt x="372" y="612"/>
                    </a:lnTo>
                    <a:lnTo>
                      <a:pt x="382" y="640"/>
                    </a:lnTo>
                    <a:lnTo>
                      <a:pt x="424" y="640"/>
                    </a:lnTo>
                    <a:lnTo>
                      <a:pt x="424" y="640"/>
                    </a:lnTo>
                    <a:lnTo>
                      <a:pt x="432" y="630"/>
                    </a:lnTo>
                    <a:lnTo>
                      <a:pt x="438" y="624"/>
                    </a:lnTo>
                    <a:lnTo>
                      <a:pt x="446" y="620"/>
                    </a:lnTo>
                    <a:lnTo>
                      <a:pt x="452" y="620"/>
                    </a:lnTo>
                    <a:lnTo>
                      <a:pt x="458" y="622"/>
                    </a:lnTo>
                    <a:lnTo>
                      <a:pt x="464" y="628"/>
                    </a:lnTo>
                    <a:lnTo>
                      <a:pt x="470" y="632"/>
                    </a:lnTo>
                    <a:lnTo>
                      <a:pt x="474" y="640"/>
                    </a:lnTo>
                    <a:lnTo>
                      <a:pt x="560" y="640"/>
                    </a:lnTo>
                    <a:lnTo>
                      <a:pt x="560" y="100"/>
                    </a:lnTo>
                    <a:close/>
                  </a:path>
                </a:pathLst>
              </a:custGeom>
              <a:solidFill>
                <a:schemeClr val="accent1">
                  <a:alpha val="8000"/>
                </a:schemeClr>
              </a:solidFill>
              <a:ln>
                <a:noFill/>
              </a:ln>
              <a:effectLst>
                <a:glow rad="50800">
                  <a:schemeClr val="accent1">
                    <a:alpha val="15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4" name="Group 200"/>
            <p:cNvGrpSpPr/>
            <p:nvPr/>
          </p:nvGrpSpPr>
          <p:grpSpPr>
            <a:xfrm>
              <a:off x="-17347" y="0"/>
              <a:ext cx="9161347" cy="6857992"/>
              <a:chOff x="-17347" y="0"/>
              <a:chExt cx="9161347" cy="6857992"/>
            </a:xfrm>
          </p:grpSpPr>
          <p:sp>
            <p:nvSpPr>
              <p:cNvPr id="65" name="Freeform 16"/>
              <p:cNvSpPr>
                <a:spLocks noChangeAspect="1"/>
              </p:cNvSpPr>
              <p:nvPr/>
            </p:nvSpPr>
            <p:spPr bwMode="auto">
              <a:xfrm rot="9111631">
                <a:off x="7788433" y="1465582"/>
                <a:ext cx="1285378" cy="1966190"/>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2000"/>
                </a:schemeClr>
              </a:solidFill>
              <a:ln w="9525">
                <a:noFill/>
                <a:round/>
                <a:headEnd/>
                <a:tailEnd/>
              </a:ln>
              <a:effectLst>
                <a:glow rad="254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6" name="Freeform 24"/>
              <p:cNvSpPr>
                <a:spLocks noChangeAspect="1"/>
              </p:cNvSpPr>
              <p:nvPr/>
            </p:nvSpPr>
            <p:spPr bwMode="auto">
              <a:xfrm rot="4324833">
                <a:off x="8243059" y="5300272"/>
                <a:ext cx="474357" cy="1154204"/>
              </a:xfrm>
              <a:custGeom>
                <a:avLst/>
                <a:gdLst/>
                <a:ahLst/>
                <a:cxnLst>
                  <a:cxn ang="0">
                    <a:pos x="152" y="0"/>
                  </a:cxn>
                  <a:cxn ang="0">
                    <a:pos x="164" y="50"/>
                  </a:cxn>
                  <a:cxn ang="0">
                    <a:pos x="164" y="102"/>
                  </a:cxn>
                  <a:cxn ang="0">
                    <a:pos x="154" y="154"/>
                  </a:cxn>
                  <a:cxn ang="0">
                    <a:pos x="138" y="206"/>
                  </a:cxn>
                  <a:cxn ang="0">
                    <a:pos x="92" y="310"/>
                  </a:cxn>
                  <a:cxn ang="0">
                    <a:pos x="48" y="404"/>
                  </a:cxn>
                  <a:cxn ang="0">
                    <a:pos x="32" y="446"/>
                  </a:cxn>
                  <a:cxn ang="0">
                    <a:pos x="10" y="528"/>
                  </a:cxn>
                  <a:cxn ang="0">
                    <a:pos x="2" y="592"/>
                  </a:cxn>
                  <a:cxn ang="0">
                    <a:pos x="0" y="634"/>
                  </a:cxn>
                  <a:cxn ang="0">
                    <a:pos x="6" y="682"/>
                  </a:cxn>
                  <a:cxn ang="0">
                    <a:pos x="24" y="762"/>
                  </a:cxn>
                  <a:cxn ang="0">
                    <a:pos x="48" y="824"/>
                  </a:cxn>
                  <a:cxn ang="0">
                    <a:pos x="80" y="872"/>
                  </a:cxn>
                  <a:cxn ang="0">
                    <a:pos x="114" y="906"/>
                  </a:cxn>
                  <a:cxn ang="0">
                    <a:pos x="152" y="928"/>
                  </a:cxn>
                  <a:cxn ang="0">
                    <a:pos x="188" y="942"/>
                  </a:cxn>
                  <a:cxn ang="0">
                    <a:pos x="236" y="950"/>
                  </a:cxn>
                  <a:cxn ang="0">
                    <a:pos x="230" y="982"/>
                  </a:cxn>
                  <a:cxn ang="0">
                    <a:pos x="210" y="1050"/>
                  </a:cxn>
                  <a:cxn ang="0">
                    <a:pos x="186" y="1114"/>
                  </a:cxn>
                  <a:cxn ang="0">
                    <a:pos x="162" y="1150"/>
                  </a:cxn>
                  <a:cxn ang="0">
                    <a:pos x="142" y="1168"/>
                  </a:cxn>
                  <a:cxn ang="0">
                    <a:pos x="132" y="1174"/>
                  </a:cxn>
                  <a:cxn ang="0">
                    <a:pos x="126" y="1178"/>
                  </a:cxn>
                  <a:cxn ang="0">
                    <a:pos x="130" y="1188"/>
                  </a:cxn>
                  <a:cxn ang="0">
                    <a:pos x="134" y="1192"/>
                  </a:cxn>
                  <a:cxn ang="0">
                    <a:pos x="154" y="1202"/>
                  </a:cxn>
                  <a:cxn ang="0">
                    <a:pos x="172" y="1202"/>
                  </a:cxn>
                  <a:cxn ang="0">
                    <a:pos x="184" y="1198"/>
                  </a:cxn>
                  <a:cxn ang="0">
                    <a:pos x="194" y="1196"/>
                  </a:cxn>
                  <a:cxn ang="0">
                    <a:pos x="206" y="1188"/>
                  </a:cxn>
                  <a:cxn ang="0">
                    <a:pos x="214" y="1174"/>
                  </a:cxn>
                  <a:cxn ang="0">
                    <a:pos x="232" y="1134"/>
                  </a:cxn>
                  <a:cxn ang="0">
                    <a:pos x="262" y="1038"/>
                  </a:cxn>
                  <a:cxn ang="0">
                    <a:pos x="282" y="946"/>
                  </a:cxn>
                  <a:cxn ang="0">
                    <a:pos x="288" y="946"/>
                  </a:cxn>
                  <a:cxn ang="0">
                    <a:pos x="334" y="912"/>
                  </a:cxn>
                  <a:cxn ang="0">
                    <a:pos x="374" y="876"/>
                  </a:cxn>
                  <a:cxn ang="0">
                    <a:pos x="408" y="840"/>
                  </a:cxn>
                  <a:cxn ang="0">
                    <a:pos x="434" y="802"/>
                  </a:cxn>
                  <a:cxn ang="0">
                    <a:pos x="456" y="764"/>
                  </a:cxn>
                  <a:cxn ang="0">
                    <a:pos x="472" y="726"/>
                  </a:cxn>
                  <a:cxn ang="0">
                    <a:pos x="490" y="648"/>
                  </a:cxn>
                  <a:cxn ang="0">
                    <a:pos x="492" y="568"/>
                  </a:cxn>
                  <a:cxn ang="0">
                    <a:pos x="478" y="490"/>
                  </a:cxn>
                  <a:cxn ang="0">
                    <a:pos x="454" y="414"/>
                  </a:cxn>
                  <a:cxn ang="0">
                    <a:pos x="420" y="340"/>
                  </a:cxn>
                  <a:cxn ang="0">
                    <a:pos x="380" y="270"/>
                  </a:cxn>
                  <a:cxn ang="0">
                    <a:pos x="336" y="206"/>
                  </a:cxn>
                  <a:cxn ang="0">
                    <a:pos x="248" y="98"/>
                  </a:cxn>
                  <a:cxn ang="0">
                    <a:pos x="180" y="26"/>
                  </a:cxn>
                  <a:cxn ang="0">
                    <a:pos x="152" y="0"/>
                  </a:cxn>
                </a:cxnLst>
                <a:rect l="0" t="0" r="r" b="b"/>
                <a:pathLst>
                  <a:path w="494" h="1202">
                    <a:moveTo>
                      <a:pt x="152" y="0"/>
                    </a:moveTo>
                    <a:lnTo>
                      <a:pt x="152" y="0"/>
                    </a:lnTo>
                    <a:lnTo>
                      <a:pt x="160" y="26"/>
                    </a:lnTo>
                    <a:lnTo>
                      <a:pt x="164" y="50"/>
                    </a:lnTo>
                    <a:lnTo>
                      <a:pt x="166" y="76"/>
                    </a:lnTo>
                    <a:lnTo>
                      <a:pt x="164" y="102"/>
                    </a:lnTo>
                    <a:lnTo>
                      <a:pt x="160" y="128"/>
                    </a:lnTo>
                    <a:lnTo>
                      <a:pt x="154" y="154"/>
                    </a:lnTo>
                    <a:lnTo>
                      <a:pt x="148" y="180"/>
                    </a:lnTo>
                    <a:lnTo>
                      <a:pt x="138" y="206"/>
                    </a:lnTo>
                    <a:lnTo>
                      <a:pt x="116" y="258"/>
                    </a:lnTo>
                    <a:lnTo>
                      <a:pt x="92" y="310"/>
                    </a:lnTo>
                    <a:lnTo>
                      <a:pt x="70" y="358"/>
                    </a:lnTo>
                    <a:lnTo>
                      <a:pt x="48" y="404"/>
                    </a:lnTo>
                    <a:lnTo>
                      <a:pt x="48" y="404"/>
                    </a:lnTo>
                    <a:lnTo>
                      <a:pt x="32" y="446"/>
                    </a:lnTo>
                    <a:lnTo>
                      <a:pt x="18" y="488"/>
                    </a:lnTo>
                    <a:lnTo>
                      <a:pt x="10" y="528"/>
                    </a:lnTo>
                    <a:lnTo>
                      <a:pt x="4" y="562"/>
                    </a:lnTo>
                    <a:lnTo>
                      <a:pt x="2" y="592"/>
                    </a:lnTo>
                    <a:lnTo>
                      <a:pt x="0" y="614"/>
                    </a:lnTo>
                    <a:lnTo>
                      <a:pt x="0" y="634"/>
                    </a:lnTo>
                    <a:lnTo>
                      <a:pt x="0" y="634"/>
                    </a:lnTo>
                    <a:lnTo>
                      <a:pt x="6" y="682"/>
                    </a:lnTo>
                    <a:lnTo>
                      <a:pt x="14" y="724"/>
                    </a:lnTo>
                    <a:lnTo>
                      <a:pt x="24" y="762"/>
                    </a:lnTo>
                    <a:lnTo>
                      <a:pt x="36" y="796"/>
                    </a:lnTo>
                    <a:lnTo>
                      <a:pt x="48" y="824"/>
                    </a:lnTo>
                    <a:lnTo>
                      <a:pt x="64" y="850"/>
                    </a:lnTo>
                    <a:lnTo>
                      <a:pt x="80" y="872"/>
                    </a:lnTo>
                    <a:lnTo>
                      <a:pt x="96" y="890"/>
                    </a:lnTo>
                    <a:lnTo>
                      <a:pt x="114" y="906"/>
                    </a:lnTo>
                    <a:lnTo>
                      <a:pt x="132" y="918"/>
                    </a:lnTo>
                    <a:lnTo>
                      <a:pt x="152" y="928"/>
                    </a:lnTo>
                    <a:lnTo>
                      <a:pt x="170" y="936"/>
                    </a:lnTo>
                    <a:lnTo>
                      <a:pt x="188" y="942"/>
                    </a:lnTo>
                    <a:lnTo>
                      <a:pt x="204" y="946"/>
                    </a:lnTo>
                    <a:lnTo>
                      <a:pt x="236" y="950"/>
                    </a:lnTo>
                    <a:lnTo>
                      <a:pt x="236" y="950"/>
                    </a:lnTo>
                    <a:lnTo>
                      <a:pt x="230" y="982"/>
                    </a:lnTo>
                    <a:lnTo>
                      <a:pt x="220" y="1016"/>
                    </a:lnTo>
                    <a:lnTo>
                      <a:pt x="210" y="1050"/>
                    </a:lnTo>
                    <a:lnTo>
                      <a:pt x="200" y="1082"/>
                    </a:lnTo>
                    <a:lnTo>
                      <a:pt x="186" y="1114"/>
                    </a:lnTo>
                    <a:lnTo>
                      <a:pt x="170" y="1140"/>
                    </a:lnTo>
                    <a:lnTo>
                      <a:pt x="162" y="1150"/>
                    </a:lnTo>
                    <a:lnTo>
                      <a:pt x="152" y="1160"/>
                    </a:lnTo>
                    <a:lnTo>
                      <a:pt x="142" y="1168"/>
                    </a:lnTo>
                    <a:lnTo>
                      <a:pt x="132" y="1174"/>
                    </a:lnTo>
                    <a:lnTo>
                      <a:pt x="132" y="1174"/>
                    </a:lnTo>
                    <a:lnTo>
                      <a:pt x="130" y="1176"/>
                    </a:lnTo>
                    <a:lnTo>
                      <a:pt x="126" y="1178"/>
                    </a:lnTo>
                    <a:lnTo>
                      <a:pt x="126" y="1182"/>
                    </a:lnTo>
                    <a:lnTo>
                      <a:pt x="130" y="1188"/>
                    </a:lnTo>
                    <a:lnTo>
                      <a:pt x="130" y="1188"/>
                    </a:lnTo>
                    <a:lnTo>
                      <a:pt x="134" y="1192"/>
                    </a:lnTo>
                    <a:lnTo>
                      <a:pt x="146" y="1200"/>
                    </a:lnTo>
                    <a:lnTo>
                      <a:pt x="154" y="1202"/>
                    </a:lnTo>
                    <a:lnTo>
                      <a:pt x="162" y="1202"/>
                    </a:lnTo>
                    <a:lnTo>
                      <a:pt x="172" y="1202"/>
                    </a:lnTo>
                    <a:lnTo>
                      <a:pt x="184" y="1198"/>
                    </a:lnTo>
                    <a:lnTo>
                      <a:pt x="184" y="1198"/>
                    </a:lnTo>
                    <a:lnTo>
                      <a:pt x="190" y="1196"/>
                    </a:lnTo>
                    <a:lnTo>
                      <a:pt x="194" y="1196"/>
                    </a:lnTo>
                    <a:lnTo>
                      <a:pt x="200" y="1194"/>
                    </a:lnTo>
                    <a:lnTo>
                      <a:pt x="206" y="1188"/>
                    </a:lnTo>
                    <a:lnTo>
                      <a:pt x="206" y="1188"/>
                    </a:lnTo>
                    <a:lnTo>
                      <a:pt x="214" y="1174"/>
                    </a:lnTo>
                    <a:lnTo>
                      <a:pt x="224" y="1156"/>
                    </a:lnTo>
                    <a:lnTo>
                      <a:pt x="232" y="1134"/>
                    </a:lnTo>
                    <a:lnTo>
                      <a:pt x="242" y="1108"/>
                    </a:lnTo>
                    <a:lnTo>
                      <a:pt x="262" y="1038"/>
                    </a:lnTo>
                    <a:lnTo>
                      <a:pt x="282" y="946"/>
                    </a:lnTo>
                    <a:lnTo>
                      <a:pt x="282" y="946"/>
                    </a:lnTo>
                    <a:lnTo>
                      <a:pt x="288" y="946"/>
                    </a:lnTo>
                    <a:lnTo>
                      <a:pt x="288" y="946"/>
                    </a:lnTo>
                    <a:lnTo>
                      <a:pt x="312" y="928"/>
                    </a:lnTo>
                    <a:lnTo>
                      <a:pt x="334" y="912"/>
                    </a:lnTo>
                    <a:lnTo>
                      <a:pt x="354" y="894"/>
                    </a:lnTo>
                    <a:lnTo>
                      <a:pt x="374" y="876"/>
                    </a:lnTo>
                    <a:lnTo>
                      <a:pt x="392" y="858"/>
                    </a:lnTo>
                    <a:lnTo>
                      <a:pt x="408" y="840"/>
                    </a:lnTo>
                    <a:lnTo>
                      <a:pt x="422" y="822"/>
                    </a:lnTo>
                    <a:lnTo>
                      <a:pt x="434" y="802"/>
                    </a:lnTo>
                    <a:lnTo>
                      <a:pt x="446" y="784"/>
                    </a:lnTo>
                    <a:lnTo>
                      <a:pt x="456" y="764"/>
                    </a:lnTo>
                    <a:lnTo>
                      <a:pt x="466" y="746"/>
                    </a:lnTo>
                    <a:lnTo>
                      <a:pt x="472" y="726"/>
                    </a:lnTo>
                    <a:lnTo>
                      <a:pt x="484" y="688"/>
                    </a:lnTo>
                    <a:lnTo>
                      <a:pt x="490" y="648"/>
                    </a:lnTo>
                    <a:lnTo>
                      <a:pt x="494" y="608"/>
                    </a:lnTo>
                    <a:lnTo>
                      <a:pt x="492" y="568"/>
                    </a:lnTo>
                    <a:lnTo>
                      <a:pt x="486" y="530"/>
                    </a:lnTo>
                    <a:lnTo>
                      <a:pt x="478" y="490"/>
                    </a:lnTo>
                    <a:lnTo>
                      <a:pt x="468" y="452"/>
                    </a:lnTo>
                    <a:lnTo>
                      <a:pt x="454" y="414"/>
                    </a:lnTo>
                    <a:lnTo>
                      <a:pt x="438" y="376"/>
                    </a:lnTo>
                    <a:lnTo>
                      <a:pt x="420" y="340"/>
                    </a:lnTo>
                    <a:lnTo>
                      <a:pt x="400" y="304"/>
                    </a:lnTo>
                    <a:lnTo>
                      <a:pt x="380" y="270"/>
                    </a:lnTo>
                    <a:lnTo>
                      <a:pt x="358" y="238"/>
                    </a:lnTo>
                    <a:lnTo>
                      <a:pt x="336" y="206"/>
                    </a:lnTo>
                    <a:lnTo>
                      <a:pt x="290" y="148"/>
                    </a:lnTo>
                    <a:lnTo>
                      <a:pt x="248" y="98"/>
                    </a:lnTo>
                    <a:lnTo>
                      <a:pt x="210" y="58"/>
                    </a:lnTo>
                    <a:lnTo>
                      <a:pt x="180" y="26"/>
                    </a:lnTo>
                    <a:lnTo>
                      <a:pt x="152" y="0"/>
                    </a:lnTo>
                    <a:lnTo>
                      <a:pt x="152" y="0"/>
                    </a:lnTo>
                    <a:close/>
                  </a:path>
                </a:pathLst>
              </a:custGeom>
              <a:solidFill>
                <a:schemeClr val="accent1">
                  <a:alpha val="2000"/>
                </a:schemeClr>
              </a:solidFill>
              <a:ln w="9525">
                <a:noFill/>
                <a:round/>
                <a:headEnd/>
                <a:tailEnd/>
              </a:ln>
              <a:effectLst>
                <a:glow rad="381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7" name="Freeform 28"/>
              <p:cNvSpPr>
                <a:spLocks noChangeAspect="1"/>
              </p:cNvSpPr>
              <p:nvPr/>
            </p:nvSpPr>
            <p:spPr bwMode="auto">
              <a:xfrm rot="19659348">
                <a:off x="7187072" y="3993953"/>
                <a:ext cx="942538" cy="1486797"/>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2000"/>
                </a:schemeClr>
              </a:solidFill>
              <a:ln w="9525">
                <a:noFill/>
                <a:round/>
                <a:headEnd/>
                <a:tailEnd/>
              </a:ln>
              <a:effectLst>
                <a:glow rad="381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8" name="Freeform 32"/>
              <p:cNvSpPr>
                <a:spLocks noChangeAspect="1"/>
              </p:cNvSpPr>
              <p:nvPr/>
            </p:nvSpPr>
            <p:spPr bwMode="auto">
              <a:xfrm rot="1177916">
                <a:off x="7823628" y="381725"/>
                <a:ext cx="511311" cy="1209688"/>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2000"/>
                </a:schemeClr>
              </a:solidFill>
              <a:ln w="9525">
                <a:noFill/>
                <a:round/>
                <a:headEnd/>
                <a:tailEnd/>
              </a:ln>
              <a:effectLst>
                <a:glow rad="508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9" name="Freeform 12"/>
              <p:cNvSpPr>
                <a:spLocks noChangeAspect="1"/>
              </p:cNvSpPr>
              <p:nvPr/>
            </p:nvSpPr>
            <p:spPr bwMode="auto">
              <a:xfrm rot="7111237">
                <a:off x="8078228" y="3447288"/>
                <a:ext cx="969106" cy="1009128"/>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2000"/>
                </a:schemeClr>
              </a:solidFill>
              <a:ln w="9525">
                <a:noFill/>
                <a:round/>
                <a:headEnd/>
                <a:tailEnd/>
              </a:ln>
              <a:effectLst>
                <a:glow rad="508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70" name="Freeform 15"/>
              <p:cNvSpPr>
                <a:spLocks/>
              </p:cNvSpPr>
              <p:nvPr/>
            </p:nvSpPr>
            <p:spPr bwMode="auto">
              <a:xfrm>
                <a:off x="13588" y="6104914"/>
                <a:ext cx="482600" cy="753078"/>
              </a:xfrm>
              <a:custGeom>
                <a:avLst/>
                <a:gdLst>
                  <a:gd name="T0" fmla="*/ 424 w 424"/>
                  <a:gd name="T1" fmla="*/ 24 h 640"/>
                  <a:gd name="T2" fmla="*/ 424 w 424"/>
                  <a:gd name="T3" fmla="*/ 24 h 640"/>
                  <a:gd name="T4" fmla="*/ 420 w 424"/>
                  <a:gd name="T5" fmla="*/ 18 h 640"/>
                  <a:gd name="T6" fmla="*/ 414 w 424"/>
                  <a:gd name="T7" fmla="*/ 10 h 640"/>
                  <a:gd name="T8" fmla="*/ 408 w 424"/>
                  <a:gd name="T9" fmla="*/ 6 h 640"/>
                  <a:gd name="T10" fmla="*/ 402 w 424"/>
                  <a:gd name="T11" fmla="*/ 4 h 640"/>
                  <a:gd name="T12" fmla="*/ 394 w 424"/>
                  <a:gd name="T13" fmla="*/ 2 h 640"/>
                  <a:gd name="T14" fmla="*/ 386 w 424"/>
                  <a:gd name="T15" fmla="*/ 2 h 640"/>
                  <a:gd name="T16" fmla="*/ 386 w 424"/>
                  <a:gd name="T17" fmla="*/ 2 h 640"/>
                  <a:gd name="T18" fmla="*/ 380 w 424"/>
                  <a:gd name="T19" fmla="*/ 2 h 640"/>
                  <a:gd name="T20" fmla="*/ 376 w 424"/>
                  <a:gd name="T21" fmla="*/ 0 h 640"/>
                  <a:gd name="T22" fmla="*/ 372 w 424"/>
                  <a:gd name="T23" fmla="*/ 0 h 640"/>
                  <a:gd name="T24" fmla="*/ 364 w 424"/>
                  <a:gd name="T25" fmla="*/ 2 h 640"/>
                  <a:gd name="T26" fmla="*/ 364 w 424"/>
                  <a:gd name="T27" fmla="*/ 2 h 640"/>
                  <a:gd name="T28" fmla="*/ 354 w 424"/>
                  <a:gd name="T29" fmla="*/ 12 h 640"/>
                  <a:gd name="T30" fmla="*/ 342 w 424"/>
                  <a:gd name="T31" fmla="*/ 24 h 640"/>
                  <a:gd name="T32" fmla="*/ 328 w 424"/>
                  <a:gd name="T33" fmla="*/ 38 h 640"/>
                  <a:gd name="T34" fmla="*/ 312 w 424"/>
                  <a:gd name="T35" fmla="*/ 58 h 640"/>
                  <a:gd name="T36" fmla="*/ 276 w 424"/>
                  <a:gd name="T37" fmla="*/ 110 h 640"/>
                  <a:gd name="T38" fmla="*/ 232 w 424"/>
                  <a:gd name="T39" fmla="*/ 178 h 640"/>
                  <a:gd name="T40" fmla="*/ 232 w 424"/>
                  <a:gd name="T41" fmla="*/ 178 h 640"/>
                  <a:gd name="T42" fmla="*/ 210 w 424"/>
                  <a:gd name="T43" fmla="*/ 202 h 640"/>
                  <a:gd name="T44" fmla="*/ 186 w 424"/>
                  <a:gd name="T45" fmla="*/ 222 h 640"/>
                  <a:gd name="T46" fmla="*/ 160 w 424"/>
                  <a:gd name="T47" fmla="*/ 242 h 640"/>
                  <a:gd name="T48" fmla="*/ 132 w 424"/>
                  <a:gd name="T49" fmla="*/ 258 h 640"/>
                  <a:gd name="T50" fmla="*/ 100 w 424"/>
                  <a:gd name="T51" fmla="*/ 274 h 640"/>
                  <a:gd name="T52" fmla="*/ 68 w 424"/>
                  <a:gd name="T53" fmla="*/ 288 h 640"/>
                  <a:gd name="T54" fmla="*/ 34 w 424"/>
                  <a:gd name="T55" fmla="*/ 300 h 640"/>
                  <a:gd name="T56" fmla="*/ 0 w 424"/>
                  <a:gd name="T57" fmla="*/ 312 h 640"/>
                  <a:gd name="T58" fmla="*/ 0 w 424"/>
                  <a:gd name="T59" fmla="*/ 640 h 640"/>
                  <a:gd name="T60" fmla="*/ 386 w 424"/>
                  <a:gd name="T61" fmla="*/ 640 h 640"/>
                  <a:gd name="T62" fmla="*/ 386 w 424"/>
                  <a:gd name="T63" fmla="*/ 640 h 640"/>
                  <a:gd name="T64" fmla="*/ 376 w 424"/>
                  <a:gd name="T65" fmla="*/ 612 h 640"/>
                  <a:gd name="T66" fmla="*/ 358 w 424"/>
                  <a:gd name="T67" fmla="*/ 576 h 640"/>
                  <a:gd name="T68" fmla="*/ 358 w 424"/>
                  <a:gd name="T69" fmla="*/ 576 h 640"/>
                  <a:gd name="T70" fmla="*/ 336 w 424"/>
                  <a:gd name="T71" fmla="*/ 536 h 640"/>
                  <a:gd name="T72" fmla="*/ 316 w 424"/>
                  <a:gd name="T73" fmla="*/ 492 h 640"/>
                  <a:gd name="T74" fmla="*/ 296 w 424"/>
                  <a:gd name="T75" fmla="*/ 448 h 640"/>
                  <a:gd name="T76" fmla="*/ 278 w 424"/>
                  <a:gd name="T77" fmla="*/ 400 h 640"/>
                  <a:gd name="T78" fmla="*/ 264 w 424"/>
                  <a:gd name="T79" fmla="*/ 354 h 640"/>
                  <a:gd name="T80" fmla="*/ 254 w 424"/>
                  <a:gd name="T81" fmla="*/ 308 h 640"/>
                  <a:gd name="T82" fmla="*/ 252 w 424"/>
                  <a:gd name="T83" fmla="*/ 284 h 640"/>
                  <a:gd name="T84" fmla="*/ 250 w 424"/>
                  <a:gd name="T85" fmla="*/ 262 h 640"/>
                  <a:gd name="T86" fmla="*/ 250 w 424"/>
                  <a:gd name="T87" fmla="*/ 240 h 640"/>
                  <a:gd name="T88" fmla="*/ 252 w 424"/>
                  <a:gd name="T89" fmla="*/ 218 h 640"/>
                  <a:gd name="T90" fmla="*/ 252 w 424"/>
                  <a:gd name="T91" fmla="*/ 218 h 640"/>
                  <a:gd name="T92" fmla="*/ 282 w 424"/>
                  <a:gd name="T93" fmla="*/ 166 h 640"/>
                  <a:gd name="T94" fmla="*/ 302 w 424"/>
                  <a:gd name="T95" fmla="*/ 136 h 640"/>
                  <a:gd name="T96" fmla="*/ 322 w 424"/>
                  <a:gd name="T97" fmla="*/ 108 h 640"/>
                  <a:gd name="T98" fmla="*/ 346 w 424"/>
                  <a:gd name="T99" fmla="*/ 80 h 640"/>
                  <a:gd name="T100" fmla="*/ 370 w 424"/>
                  <a:gd name="T101" fmla="*/ 58 h 640"/>
                  <a:gd name="T102" fmla="*/ 382 w 424"/>
                  <a:gd name="T103" fmla="*/ 50 h 640"/>
                  <a:gd name="T104" fmla="*/ 394 w 424"/>
                  <a:gd name="T105" fmla="*/ 42 h 640"/>
                  <a:gd name="T106" fmla="*/ 406 w 424"/>
                  <a:gd name="T107" fmla="*/ 38 h 640"/>
                  <a:gd name="T108" fmla="*/ 418 w 424"/>
                  <a:gd name="T109" fmla="*/ 36 h 640"/>
                  <a:gd name="T110" fmla="*/ 418 w 424"/>
                  <a:gd name="T111" fmla="*/ 36 h 640"/>
                  <a:gd name="T112" fmla="*/ 420 w 424"/>
                  <a:gd name="T113" fmla="*/ 36 h 640"/>
                  <a:gd name="T114" fmla="*/ 424 w 424"/>
                  <a:gd name="T115" fmla="*/ 34 h 640"/>
                  <a:gd name="T116" fmla="*/ 424 w 424"/>
                  <a:gd name="T117" fmla="*/ 24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4" h="640">
                    <a:moveTo>
                      <a:pt x="424" y="24"/>
                    </a:moveTo>
                    <a:lnTo>
                      <a:pt x="424" y="24"/>
                    </a:lnTo>
                    <a:lnTo>
                      <a:pt x="420" y="18"/>
                    </a:lnTo>
                    <a:lnTo>
                      <a:pt x="414" y="10"/>
                    </a:lnTo>
                    <a:lnTo>
                      <a:pt x="408" y="6"/>
                    </a:lnTo>
                    <a:lnTo>
                      <a:pt x="402" y="4"/>
                    </a:lnTo>
                    <a:lnTo>
                      <a:pt x="394" y="2"/>
                    </a:lnTo>
                    <a:lnTo>
                      <a:pt x="386" y="2"/>
                    </a:lnTo>
                    <a:lnTo>
                      <a:pt x="386" y="2"/>
                    </a:lnTo>
                    <a:lnTo>
                      <a:pt x="380" y="2"/>
                    </a:lnTo>
                    <a:lnTo>
                      <a:pt x="376" y="0"/>
                    </a:lnTo>
                    <a:lnTo>
                      <a:pt x="372" y="0"/>
                    </a:lnTo>
                    <a:lnTo>
                      <a:pt x="364" y="2"/>
                    </a:lnTo>
                    <a:lnTo>
                      <a:pt x="364" y="2"/>
                    </a:lnTo>
                    <a:lnTo>
                      <a:pt x="354" y="12"/>
                    </a:lnTo>
                    <a:lnTo>
                      <a:pt x="342" y="24"/>
                    </a:lnTo>
                    <a:lnTo>
                      <a:pt x="328" y="38"/>
                    </a:lnTo>
                    <a:lnTo>
                      <a:pt x="312" y="58"/>
                    </a:lnTo>
                    <a:lnTo>
                      <a:pt x="276" y="110"/>
                    </a:lnTo>
                    <a:lnTo>
                      <a:pt x="232" y="178"/>
                    </a:lnTo>
                    <a:lnTo>
                      <a:pt x="232" y="178"/>
                    </a:lnTo>
                    <a:lnTo>
                      <a:pt x="210" y="202"/>
                    </a:lnTo>
                    <a:lnTo>
                      <a:pt x="186" y="222"/>
                    </a:lnTo>
                    <a:lnTo>
                      <a:pt x="160" y="242"/>
                    </a:lnTo>
                    <a:lnTo>
                      <a:pt x="132" y="258"/>
                    </a:lnTo>
                    <a:lnTo>
                      <a:pt x="100" y="274"/>
                    </a:lnTo>
                    <a:lnTo>
                      <a:pt x="68" y="288"/>
                    </a:lnTo>
                    <a:lnTo>
                      <a:pt x="34" y="300"/>
                    </a:lnTo>
                    <a:lnTo>
                      <a:pt x="0" y="312"/>
                    </a:lnTo>
                    <a:lnTo>
                      <a:pt x="0" y="640"/>
                    </a:lnTo>
                    <a:lnTo>
                      <a:pt x="386" y="640"/>
                    </a:lnTo>
                    <a:lnTo>
                      <a:pt x="386" y="640"/>
                    </a:lnTo>
                    <a:lnTo>
                      <a:pt x="376" y="612"/>
                    </a:lnTo>
                    <a:lnTo>
                      <a:pt x="358" y="576"/>
                    </a:lnTo>
                    <a:lnTo>
                      <a:pt x="358" y="576"/>
                    </a:lnTo>
                    <a:lnTo>
                      <a:pt x="336" y="536"/>
                    </a:lnTo>
                    <a:lnTo>
                      <a:pt x="316" y="492"/>
                    </a:lnTo>
                    <a:lnTo>
                      <a:pt x="296" y="448"/>
                    </a:lnTo>
                    <a:lnTo>
                      <a:pt x="278" y="400"/>
                    </a:lnTo>
                    <a:lnTo>
                      <a:pt x="264" y="354"/>
                    </a:lnTo>
                    <a:lnTo>
                      <a:pt x="254" y="308"/>
                    </a:lnTo>
                    <a:lnTo>
                      <a:pt x="252" y="284"/>
                    </a:lnTo>
                    <a:lnTo>
                      <a:pt x="250" y="262"/>
                    </a:lnTo>
                    <a:lnTo>
                      <a:pt x="250" y="240"/>
                    </a:lnTo>
                    <a:lnTo>
                      <a:pt x="252" y="218"/>
                    </a:lnTo>
                    <a:lnTo>
                      <a:pt x="252" y="218"/>
                    </a:lnTo>
                    <a:lnTo>
                      <a:pt x="282" y="166"/>
                    </a:lnTo>
                    <a:lnTo>
                      <a:pt x="302" y="136"/>
                    </a:lnTo>
                    <a:lnTo>
                      <a:pt x="322" y="108"/>
                    </a:lnTo>
                    <a:lnTo>
                      <a:pt x="346" y="80"/>
                    </a:lnTo>
                    <a:lnTo>
                      <a:pt x="370" y="58"/>
                    </a:lnTo>
                    <a:lnTo>
                      <a:pt x="382" y="50"/>
                    </a:lnTo>
                    <a:lnTo>
                      <a:pt x="394" y="42"/>
                    </a:lnTo>
                    <a:lnTo>
                      <a:pt x="406" y="38"/>
                    </a:lnTo>
                    <a:lnTo>
                      <a:pt x="418" y="36"/>
                    </a:lnTo>
                    <a:lnTo>
                      <a:pt x="418" y="36"/>
                    </a:lnTo>
                    <a:lnTo>
                      <a:pt x="420" y="36"/>
                    </a:lnTo>
                    <a:lnTo>
                      <a:pt x="424" y="34"/>
                    </a:lnTo>
                    <a:lnTo>
                      <a:pt x="424" y="24"/>
                    </a:lnTo>
                    <a:close/>
                  </a:path>
                </a:pathLst>
              </a:custGeom>
              <a:solidFill>
                <a:srgbClr val="000000">
                  <a:alpha val="2000"/>
                </a:srgb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7"/>
              <p:cNvSpPr>
                <a:spLocks noChangeAspect="1"/>
              </p:cNvSpPr>
              <p:nvPr/>
            </p:nvSpPr>
            <p:spPr bwMode="auto">
              <a:xfrm>
                <a:off x="-17347" y="3350958"/>
                <a:ext cx="912820" cy="1114002"/>
              </a:xfrm>
              <a:custGeom>
                <a:avLst/>
                <a:gdLst>
                  <a:gd name="T0" fmla="*/ 596 w 608"/>
                  <a:gd name="T1" fmla="*/ 682 h 742"/>
                  <a:gd name="T2" fmla="*/ 548 w 608"/>
                  <a:gd name="T3" fmla="*/ 628 h 742"/>
                  <a:gd name="T4" fmla="*/ 524 w 608"/>
                  <a:gd name="T5" fmla="*/ 574 h 742"/>
                  <a:gd name="T6" fmla="*/ 518 w 608"/>
                  <a:gd name="T7" fmla="*/ 506 h 742"/>
                  <a:gd name="T8" fmla="*/ 540 w 608"/>
                  <a:gd name="T9" fmla="*/ 422 h 742"/>
                  <a:gd name="T10" fmla="*/ 508 w 608"/>
                  <a:gd name="T11" fmla="*/ 376 h 742"/>
                  <a:gd name="T12" fmla="*/ 446 w 608"/>
                  <a:gd name="T13" fmla="*/ 312 h 742"/>
                  <a:gd name="T14" fmla="*/ 396 w 608"/>
                  <a:gd name="T15" fmla="*/ 286 h 742"/>
                  <a:gd name="T16" fmla="*/ 360 w 608"/>
                  <a:gd name="T17" fmla="*/ 280 h 742"/>
                  <a:gd name="T18" fmla="*/ 256 w 608"/>
                  <a:gd name="T19" fmla="*/ 282 h 742"/>
                  <a:gd name="T20" fmla="*/ 254 w 608"/>
                  <a:gd name="T21" fmla="*/ 276 h 742"/>
                  <a:gd name="T22" fmla="*/ 280 w 608"/>
                  <a:gd name="T23" fmla="*/ 270 h 742"/>
                  <a:gd name="T24" fmla="*/ 322 w 608"/>
                  <a:gd name="T25" fmla="*/ 252 h 742"/>
                  <a:gd name="T26" fmla="*/ 352 w 608"/>
                  <a:gd name="T27" fmla="*/ 232 h 742"/>
                  <a:gd name="T28" fmla="*/ 372 w 608"/>
                  <a:gd name="T29" fmla="*/ 208 h 742"/>
                  <a:gd name="T30" fmla="*/ 378 w 608"/>
                  <a:gd name="T31" fmla="*/ 182 h 742"/>
                  <a:gd name="T32" fmla="*/ 366 w 608"/>
                  <a:gd name="T33" fmla="*/ 156 h 742"/>
                  <a:gd name="T34" fmla="*/ 388 w 608"/>
                  <a:gd name="T35" fmla="*/ 146 h 742"/>
                  <a:gd name="T36" fmla="*/ 424 w 608"/>
                  <a:gd name="T37" fmla="*/ 142 h 742"/>
                  <a:gd name="T38" fmla="*/ 442 w 608"/>
                  <a:gd name="T39" fmla="*/ 148 h 742"/>
                  <a:gd name="T40" fmla="*/ 408 w 608"/>
                  <a:gd name="T41" fmla="*/ 114 h 742"/>
                  <a:gd name="T42" fmla="*/ 332 w 608"/>
                  <a:gd name="T43" fmla="*/ 66 h 742"/>
                  <a:gd name="T44" fmla="*/ 312 w 608"/>
                  <a:gd name="T45" fmla="*/ 62 h 742"/>
                  <a:gd name="T46" fmla="*/ 278 w 608"/>
                  <a:gd name="T47" fmla="*/ 64 h 742"/>
                  <a:gd name="T48" fmla="*/ 250 w 608"/>
                  <a:gd name="T49" fmla="*/ 80 h 742"/>
                  <a:gd name="T50" fmla="*/ 220 w 608"/>
                  <a:gd name="T51" fmla="*/ 96 h 742"/>
                  <a:gd name="T52" fmla="*/ 184 w 608"/>
                  <a:gd name="T53" fmla="*/ 104 h 742"/>
                  <a:gd name="T54" fmla="*/ 148 w 608"/>
                  <a:gd name="T55" fmla="*/ 98 h 742"/>
                  <a:gd name="T56" fmla="*/ 118 w 608"/>
                  <a:gd name="T57" fmla="*/ 66 h 742"/>
                  <a:gd name="T58" fmla="*/ 106 w 608"/>
                  <a:gd name="T59" fmla="*/ 0 h 742"/>
                  <a:gd name="T60" fmla="*/ 82 w 608"/>
                  <a:gd name="T61" fmla="*/ 28 h 742"/>
                  <a:gd name="T62" fmla="*/ 32 w 608"/>
                  <a:gd name="T63" fmla="*/ 70 h 742"/>
                  <a:gd name="T64" fmla="*/ 0 w 608"/>
                  <a:gd name="T65" fmla="*/ 88 h 742"/>
                  <a:gd name="T66" fmla="*/ 20 w 608"/>
                  <a:gd name="T67" fmla="*/ 734 h 742"/>
                  <a:gd name="T68" fmla="*/ 40 w 608"/>
                  <a:gd name="T69" fmla="*/ 742 h 742"/>
                  <a:gd name="T70" fmla="*/ 28 w 608"/>
                  <a:gd name="T71" fmla="*/ 728 h 742"/>
                  <a:gd name="T72" fmla="*/ 20 w 608"/>
                  <a:gd name="T73" fmla="*/ 692 h 742"/>
                  <a:gd name="T74" fmla="*/ 22 w 608"/>
                  <a:gd name="T75" fmla="*/ 668 h 742"/>
                  <a:gd name="T76" fmla="*/ 48 w 608"/>
                  <a:gd name="T77" fmla="*/ 670 h 742"/>
                  <a:gd name="T78" fmla="*/ 72 w 608"/>
                  <a:gd name="T79" fmla="*/ 654 h 742"/>
                  <a:gd name="T80" fmla="*/ 86 w 608"/>
                  <a:gd name="T81" fmla="*/ 626 h 742"/>
                  <a:gd name="T82" fmla="*/ 92 w 608"/>
                  <a:gd name="T83" fmla="*/ 592 h 742"/>
                  <a:gd name="T84" fmla="*/ 94 w 608"/>
                  <a:gd name="T85" fmla="*/ 546 h 742"/>
                  <a:gd name="T86" fmla="*/ 90 w 608"/>
                  <a:gd name="T87" fmla="*/ 520 h 742"/>
                  <a:gd name="T88" fmla="*/ 96 w 608"/>
                  <a:gd name="T89" fmla="*/ 520 h 742"/>
                  <a:gd name="T90" fmla="*/ 134 w 608"/>
                  <a:gd name="T91" fmla="*/ 616 h 742"/>
                  <a:gd name="T92" fmla="*/ 152 w 608"/>
                  <a:gd name="T93" fmla="*/ 648 h 742"/>
                  <a:gd name="T94" fmla="*/ 194 w 608"/>
                  <a:gd name="T95" fmla="*/ 684 h 742"/>
                  <a:gd name="T96" fmla="*/ 278 w 608"/>
                  <a:gd name="T97" fmla="*/ 718 h 742"/>
                  <a:gd name="T98" fmla="*/ 332 w 608"/>
                  <a:gd name="T99" fmla="*/ 730 h 742"/>
                  <a:gd name="T100" fmla="*/ 400 w 608"/>
                  <a:gd name="T101" fmla="*/ 678 h 742"/>
                  <a:gd name="T102" fmla="*/ 466 w 608"/>
                  <a:gd name="T103" fmla="*/ 660 h 742"/>
                  <a:gd name="T104" fmla="*/ 526 w 608"/>
                  <a:gd name="T105" fmla="*/ 662 h 742"/>
                  <a:gd name="T106" fmla="*/ 594 w 608"/>
                  <a:gd name="T107" fmla="*/ 684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8" h="742">
                    <a:moveTo>
                      <a:pt x="608" y="692"/>
                    </a:moveTo>
                    <a:lnTo>
                      <a:pt x="608" y="692"/>
                    </a:lnTo>
                    <a:lnTo>
                      <a:pt x="596" y="682"/>
                    </a:lnTo>
                    <a:lnTo>
                      <a:pt x="578" y="666"/>
                    </a:lnTo>
                    <a:lnTo>
                      <a:pt x="558" y="642"/>
                    </a:lnTo>
                    <a:lnTo>
                      <a:pt x="548" y="628"/>
                    </a:lnTo>
                    <a:lnTo>
                      <a:pt x="540" y="610"/>
                    </a:lnTo>
                    <a:lnTo>
                      <a:pt x="532" y="594"/>
                    </a:lnTo>
                    <a:lnTo>
                      <a:pt x="524" y="574"/>
                    </a:lnTo>
                    <a:lnTo>
                      <a:pt x="520" y="552"/>
                    </a:lnTo>
                    <a:lnTo>
                      <a:pt x="518" y="530"/>
                    </a:lnTo>
                    <a:lnTo>
                      <a:pt x="518" y="506"/>
                    </a:lnTo>
                    <a:lnTo>
                      <a:pt x="522" y="480"/>
                    </a:lnTo>
                    <a:lnTo>
                      <a:pt x="528" y="452"/>
                    </a:lnTo>
                    <a:lnTo>
                      <a:pt x="540" y="422"/>
                    </a:lnTo>
                    <a:lnTo>
                      <a:pt x="540" y="422"/>
                    </a:lnTo>
                    <a:lnTo>
                      <a:pt x="526" y="400"/>
                    </a:lnTo>
                    <a:lnTo>
                      <a:pt x="508" y="376"/>
                    </a:lnTo>
                    <a:lnTo>
                      <a:pt x="486" y="350"/>
                    </a:lnTo>
                    <a:lnTo>
                      <a:pt x="460" y="324"/>
                    </a:lnTo>
                    <a:lnTo>
                      <a:pt x="446" y="312"/>
                    </a:lnTo>
                    <a:lnTo>
                      <a:pt x="430" y="302"/>
                    </a:lnTo>
                    <a:lnTo>
                      <a:pt x="414" y="292"/>
                    </a:lnTo>
                    <a:lnTo>
                      <a:pt x="396" y="286"/>
                    </a:lnTo>
                    <a:lnTo>
                      <a:pt x="380" y="282"/>
                    </a:lnTo>
                    <a:lnTo>
                      <a:pt x="360" y="280"/>
                    </a:lnTo>
                    <a:lnTo>
                      <a:pt x="360" y="280"/>
                    </a:lnTo>
                    <a:lnTo>
                      <a:pt x="272" y="282"/>
                    </a:lnTo>
                    <a:lnTo>
                      <a:pt x="256" y="282"/>
                    </a:lnTo>
                    <a:lnTo>
                      <a:pt x="256" y="282"/>
                    </a:lnTo>
                    <a:lnTo>
                      <a:pt x="254" y="282"/>
                    </a:lnTo>
                    <a:lnTo>
                      <a:pt x="254" y="280"/>
                    </a:lnTo>
                    <a:lnTo>
                      <a:pt x="254" y="276"/>
                    </a:lnTo>
                    <a:lnTo>
                      <a:pt x="254" y="276"/>
                    </a:lnTo>
                    <a:lnTo>
                      <a:pt x="262" y="274"/>
                    </a:lnTo>
                    <a:lnTo>
                      <a:pt x="280" y="270"/>
                    </a:lnTo>
                    <a:lnTo>
                      <a:pt x="292" y="266"/>
                    </a:lnTo>
                    <a:lnTo>
                      <a:pt x="306" y="260"/>
                    </a:lnTo>
                    <a:lnTo>
                      <a:pt x="322" y="252"/>
                    </a:lnTo>
                    <a:lnTo>
                      <a:pt x="340" y="240"/>
                    </a:lnTo>
                    <a:lnTo>
                      <a:pt x="340" y="240"/>
                    </a:lnTo>
                    <a:lnTo>
                      <a:pt x="352" y="232"/>
                    </a:lnTo>
                    <a:lnTo>
                      <a:pt x="360" y="224"/>
                    </a:lnTo>
                    <a:lnTo>
                      <a:pt x="368" y="216"/>
                    </a:lnTo>
                    <a:lnTo>
                      <a:pt x="372" y="208"/>
                    </a:lnTo>
                    <a:lnTo>
                      <a:pt x="376" y="202"/>
                    </a:lnTo>
                    <a:lnTo>
                      <a:pt x="378" y="194"/>
                    </a:lnTo>
                    <a:lnTo>
                      <a:pt x="378" y="182"/>
                    </a:lnTo>
                    <a:lnTo>
                      <a:pt x="376" y="172"/>
                    </a:lnTo>
                    <a:lnTo>
                      <a:pt x="372" y="164"/>
                    </a:lnTo>
                    <a:lnTo>
                      <a:pt x="366" y="156"/>
                    </a:lnTo>
                    <a:lnTo>
                      <a:pt x="366" y="156"/>
                    </a:lnTo>
                    <a:lnTo>
                      <a:pt x="372" y="154"/>
                    </a:lnTo>
                    <a:lnTo>
                      <a:pt x="388" y="146"/>
                    </a:lnTo>
                    <a:lnTo>
                      <a:pt x="400" y="144"/>
                    </a:lnTo>
                    <a:lnTo>
                      <a:pt x="412" y="142"/>
                    </a:lnTo>
                    <a:lnTo>
                      <a:pt x="424" y="142"/>
                    </a:lnTo>
                    <a:lnTo>
                      <a:pt x="438" y="146"/>
                    </a:lnTo>
                    <a:lnTo>
                      <a:pt x="438" y="146"/>
                    </a:lnTo>
                    <a:lnTo>
                      <a:pt x="442" y="148"/>
                    </a:lnTo>
                    <a:lnTo>
                      <a:pt x="444" y="146"/>
                    </a:lnTo>
                    <a:lnTo>
                      <a:pt x="438" y="140"/>
                    </a:lnTo>
                    <a:lnTo>
                      <a:pt x="408" y="114"/>
                    </a:lnTo>
                    <a:lnTo>
                      <a:pt x="364" y="84"/>
                    </a:lnTo>
                    <a:lnTo>
                      <a:pt x="346" y="72"/>
                    </a:lnTo>
                    <a:lnTo>
                      <a:pt x="332" y="66"/>
                    </a:lnTo>
                    <a:lnTo>
                      <a:pt x="332" y="66"/>
                    </a:lnTo>
                    <a:lnTo>
                      <a:pt x="322" y="64"/>
                    </a:lnTo>
                    <a:lnTo>
                      <a:pt x="312" y="62"/>
                    </a:lnTo>
                    <a:lnTo>
                      <a:pt x="300" y="62"/>
                    </a:lnTo>
                    <a:lnTo>
                      <a:pt x="288" y="62"/>
                    </a:lnTo>
                    <a:lnTo>
                      <a:pt x="278" y="64"/>
                    </a:lnTo>
                    <a:lnTo>
                      <a:pt x="266" y="68"/>
                    </a:lnTo>
                    <a:lnTo>
                      <a:pt x="258" y="72"/>
                    </a:lnTo>
                    <a:lnTo>
                      <a:pt x="250" y="80"/>
                    </a:lnTo>
                    <a:lnTo>
                      <a:pt x="250" y="80"/>
                    </a:lnTo>
                    <a:lnTo>
                      <a:pt x="238" y="88"/>
                    </a:lnTo>
                    <a:lnTo>
                      <a:pt x="220" y="96"/>
                    </a:lnTo>
                    <a:lnTo>
                      <a:pt x="208" y="100"/>
                    </a:lnTo>
                    <a:lnTo>
                      <a:pt x="196" y="104"/>
                    </a:lnTo>
                    <a:lnTo>
                      <a:pt x="184" y="104"/>
                    </a:lnTo>
                    <a:lnTo>
                      <a:pt x="172" y="104"/>
                    </a:lnTo>
                    <a:lnTo>
                      <a:pt x="160" y="102"/>
                    </a:lnTo>
                    <a:lnTo>
                      <a:pt x="148" y="98"/>
                    </a:lnTo>
                    <a:lnTo>
                      <a:pt x="136" y="90"/>
                    </a:lnTo>
                    <a:lnTo>
                      <a:pt x="126" y="80"/>
                    </a:lnTo>
                    <a:lnTo>
                      <a:pt x="118" y="66"/>
                    </a:lnTo>
                    <a:lnTo>
                      <a:pt x="112" y="48"/>
                    </a:lnTo>
                    <a:lnTo>
                      <a:pt x="108" y="26"/>
                    </a:lnTo>
                    <a:lnTo>
                      <a:pt x="106" y="0"/>
                    </a:lnTo>
                    <a:lnTo>
                      <a:pt x="106" y="0"/>
                    </a:lnTo>
                    <a:lnTo>
                      <a:pt x="100" y="8"/>
                    </a:lnTo>
                    <a:lnTo>
                      <a:pt x="82" y="28"/>
                    </a:lnTo>
                    <a:lnTo>
                      <a:pt x="68" y="42"/>
                    </a:lnTo>
                    <a:lnTo>
                      <a:pt x="52" y="56"/>
                    </a:lnTo>
                    <a:lnTo>
                      <a:pt x="32" y="70"/>
                    </a:lnTo>
                    <a:lnTo>
                      <a:pt x="8" y="82"/>
                    </a:lnTo>
                    <a:lnTo>
                      <a:pt x="8" y="82"/>
                    </a:lnTo>
                    <a:lnTo>
                      <a:pt x="0" y="88"/>
                    </a:lnTo>
                    <a:lnTo>
                      <a:pt x="0" y="724"/>
                    </a:lnTo>
                    <a:lnTo>
                      <a:pt x="0" y="724"/>
                    </a:lnTo>
                    <a:lnTo>
                      <a:pt x="20" y="734"/>
                    </a:lnTo>
                    <a:lnTo>
                      <a:pt x="34" y="742"/>
                    </a:lnTo>
                    <a:lnTo>
                      <a:pt x="40" y="742"/>
                    </a:lnTo>
                    <a:lnTo>
                      <a:pt x="40" y="742"/>
                    </a:lnTo>
                    <a:lnTo>
                      <a:pt x="38" y="738"/>
                    </a:lnTo>
                    <a:lnTo>
                      <a:pt x="38" y="738"/>
                    </a:lnTo>
                    <a:lnTo>
                      <a:pt x="28" y="728"/>
                    </a:lnTo>
                    <a:lnTo>
                      <a:pt x="24" y="716"/>
                    </a:lnTo>
                    <a:lnTo>
                      <a:pt x="20" y="704"/>
                    </a:lnTo>
                    <a:lnTo>
                      <a:pt x="20" y="692"/>
                    </a:lnTo>
                    <a:lnTo>
                      <a:pt x="20" y="676"/>
                    </a:lnTo>
                    <a:lnTo>
                      <a:pt x="22" y="668"/>
                    </a:lnTo>
                    <a:lnTo>
                      <a:pt x="22" y="668"/>
                    </a:lnTo>
                    <a:lnTo>
                      <a:pt x="30" y="670"/>
                    </a:lnTo>
                    <a:lnTo>
                      <a:pt x="38" y="672"/>
                    </a:lnTo>
                    <a:lnTo>
                      <a:pt x="48" y="670"/>
                    </a:lnTo>
                    <a:lnTo>
                      <a:pt x="60" y="664"/>
                    </a:lnTo>
                    <a:lnTo>
                      <a:pt x="66" y="660"/>
                    </a:lnTo>
                    <a:lnTo>
                      <a:pt x="72" y="654"/>
                    </a:lnTo>
                    <a:lnTo>
                      <a:pt x="76" y="646"/>
                    </a:lnTo>
                    <a:lnTo>
                      <a:pt x="82" y="638"/>
                    </a:lnTo>
                    <a:lnTo>
                      <a:pt x="86" y="626"/>
                    </a:lnTo>
                    <a:lnTo>
                      <a:pt x="88" y="612"/>
                    </a:lnTo>
                    <a:lnTo>
                      <a:pt x="88" y="612"/>
                    </a:lnTo>
                    <a:lnTo>
                      <a:pt x="92" y="592"/>
                    </a:lnTo>
                    <a:lnTo>
                      <a:pt x="94" y="574"/>
                    </a:lnTo>
                    <a:lnTo>
                      <a:pt x="94" y="558"/>
                    </a:lnTo>
                    <a:lnTo>
                      <a:pt x="94" y="546"/>
                    </a:lnTo>
                    <a:lnTo>
                      <a:pt x="90" y="528"/>
                    </a:lnTo>
                    <a:lnTo>
                      <a:pt x="90" y="520"/>
                    </a:lnTo>
                    <a:lnTo>
                      <a:pt x="90" y="520"/>
                    </a:lnTo>
                    <a:lnTo>
                      <a:pt x="92" y="518"/>
                    </a:lnTo>
                    <a:lnTo>
                      <a:pt x="94" y="518"/>
                    </a:lnTo>
                    <a:lnTo>
                      <a:pt x="96" y="520"/>
                    </a:lnTo>
                    <a:lnTo>
                      <a:pt x="96" y="520"/>
                    </a:lnTo>
                    <a:lnTo>
                      <a:pt x="102" y="534"/>
                    </a:lnTo>
                    <a:lnTo>
                      <a:pt x="134" y="616"/>
                    </a:lnTo>
                    <a:lnTo>
                      <a:pt x="134" y="616"/>
                    </a:lnTo>
                    <a:lnTo>
                      <a:pt x="142" y="634"/>
                    </a:lnTo>
                    <a:lnTo>
                      <a:pt x="152" y="648"/>
                    </a:lnTo>
                    <a:lnTo>
                      <a:pt x="164" y="662"/>
                    </a:lnTo>
                    <a:lnTo>
                      <a:pt x="180" y="674"/>
                    </a:lnTo>
                    <a:lnTo>
                      <a:pt x="194" y="684"/>
                    </a:lnTo>
                    <a:lnTo>
                      <a:pt x="212" y="692"/>
                    </a:lnTo>
                    <a:lnTo>
                      <a:pt x="246" y="708"/>
                    </a:lnTo>
                    <a:lnTo>
                      <a:pt x="278" y="718"/>
                    </a:lnTo>
                    <a:lnTo>
                      <a:pt x="306" y="724"/>
                    </a:lnTo>
                    <a:lnTo>
                      <a:pt x="332" y="730"/>
                    </a:lnTo>
                    <a:lnTo>
                      <a:pt x="332" y="730"/>
                    </a:lnTo>
                    <a:lnTo>
                      <a:pt x="354" y="708"/>
                    </a:lnTo>
                    <a:lnTo>
                      <a:pt x="378" y="692"/>
                    </a:lnTo>
                    <a:lnTo>
                      <a:pt x="400" y="678"/>
                    </a:lnTo>
                    <a:lnTo>
                      <a:pt x="424" y="670"/>
                    </a:lnTo>
                    <a:lnTo>
                      <a:pt x="446" y="662"/>
                    </a:lnTo>
                    <a:lnTo>
                      <a:pt x="466" y="660"/>
                    </a:lnTo>
                    <a:lnTo>
                      <a:pt x="488" y="658"/>
                    </a:lnTo>
                    <a:lnTo>
                      <a:pt x="506" y="658"/>
                    </a:lnTo>
                    <a:lnTo>
                      <a:pt x="526" y="662"/>
                    </a:lnTo>
                    <a:lnTo>
                      <a:pt x="542" y="664"/>
                    </a:lnTo>
                    <a:lnTo>
                      <a:pt x="572" y="674"/>
                    </a:lnTo>
                    <a:lnTo>
                      <a:pt x="594" y="684"/>
                    </a:lnTo>
                    <a:lnTo>
                      <a:pt x="608" y="692"/>
                    </a:lnTo>
                    <a:lnTo>
                      <a:pt x="608" y="692"/>
                    </a:lnTo>
                    <a:close/>
                  </a:path>
                </a:pathLst>
              </a:custGeom>
              <a:solidFill>
                <a:schemeClr val="accent1">
                  <a:alpha val="2000"/>
                </a:schemeClr>
              </a:solidFill>
              <a:ln>
                <a:noFill/>
              </a:ln>
              <a:effectLst>
                <a:glow rad="254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1"/>
              <p:cNvSpPr>
                <a:spLocks noChangeAspect="1"/>
              </p:cNvSpPr>
              <p:nvPr/>
            </p:nvSpPr>
            <p:spPr bwMode="auto">
              <a:xfrm>
                <a:off x="-17347" y="1413937"/>
                <a:ext cx="499947" cy="1321457"/>
              </a:xfrm>
              <a:custGeom>
                <a:avLst/>
                <a:gdLst>
                  <a:gd name="T0" fmla="*/ 382 w 426"/>
                  <a:gd name="T1" fmla="*/ 404 h 1126"/>
                  <a:gd name="T2" fmla="*/ 390 w 426"/>
                  <a:gd name="T3" fmla="*/ 392 h 1126"/>
                  <a:gd name="T4" fmla="*/ 404 w 426"/>
                  <a:gd name="T5" fmla="*/ 356 h 1126"/>
                  <a:gd name="T6" fmla="*/ 408 w 426"/>
                  <a:gd name="T7" fmla="*/ 326 h 1126"/>
                  <a:gd name="T8" fmla="*/ 402 w 426"/>
                  <a:gd name="T9" fmla="*/ 274 h 1126"/>
                  <a:gd name="T10" fmla="*/ 376 w 426"/>
                  <a:gd name="T11" fmla="*/ 206 h 1126"/>
                  <a:gd name="T12" fmla="*/ 350 w 426"/>
                  <a:gd name="T13" fmla="*/ 176 h 1126"/>
                  <a:gd name="T14" fmla="*/ 338 w 426"/>
                  <a:gd name="T15" fmla="*/ 176 h 1126"/>
                  <a:gd name="T16" fmla="*/ 294 w 426"/>
                  <a:gd name="T17" fmla="*/ 198 h 1126"/>
                  <a:gd name="T18" fmla="*/ 212 w 426"/>
                  <a:gd name="T19" fmla="*/ 268 h 1126"/>
                  <a:gd name="T20" fmla="*/ 212 w 426"/>
                  <a:gd name="T21" fmla="*/ 270 h 1126"/>
                  <a:gd name="T22" fmla="*/ 172 w 426"/>
                  <a:gd name="T23" fmla="*/ 318 h 1126"/>
                  <a:gd name="T24" fmla="*/ 152 w 426"/>
                  <a:gd name="T25" fmla="*/ 354 h 1126"/>
                  <a:gd name="T26" fmla="*/ 146 w 426"/>
                  <a:gd name="T27" fmla="*/ 358 h 1126"/>
                  <a:gd name="T28" fmla="*/ 144 w 426"/>
                  <a:gd name="T29" fmla="*/ 354 h 1126"/>
                  <a:gd name="T30" fmla="*/ 172 w 426"/>
                  <a:gd name="T31" fmla="*/ 236 h 1126"/>
                  <a:gd name="T32" fmla="*/ 172 w 426"/>
                  <a:gd name="T33" fmla="*/ 174 h 1126"/>
                  <a:gd name="T34" fmla="*/ 148 w 426"/>
                  <a:gd name="T35" fmla="*/ 114 h 1126"/>
                  <a:gd name="T36" fmla="*/ 100 w 426"/>
                  <a:gd name="T37" fmla="*/ 46 h 1126"/>
                  <a:gd name="T38" fmla="*/ 56 w 426"/>
                  <a:gd name="T39" fmla="*/ 0 h 1126"/>
                  <a:gd name="T40" fmla="*/ 0 w 426"/>
                  <a:gd name="T41" fmla="*/ 820 h 1126"/>
                  <a:gd name="T42" fmla="*/ 34 w 426"/>
                  <a:gd name="T43" fmla="*/ 800 h 1126"/>
                  <a:gd name="T44" fmla="*/ 80 w 426"/>
                  <a:gd name="T45" fmla="*/ 754 h 1126"/>
                  <a:gd name="T46" fmla="*/ 102 w 426"/>
                  <a:gd name="T47" fmla="*/ 764 h 1126"/>
                  <a:gd name="T48" fmla="*/ 152 w 426"/>
                  <a:gd name="T49" fmla="*/ 908 h 1126"/>
                  <a:gd name="T50" fmla="*/ 168 w 426"/>
                  <a:gd name="T51" fmla="*/ 994 h 1126"/>
                  <a:gd name="T52" fmla="*/ 166 w 426"/>
                  <a:gd name="T53" fmla="*/ 1070 h 1126"/>
                  <a:gd name="T54" fmla="*/ 150 w 426"/>
                  <a:gd name="T55" fmla="*/ 1108 h 1126"/>
                  <a:gd name="T56" fmla="*/ 150 w 426"/>
                  <a:gd name="T57" fmla="*/ 1120 h 1126"/>
                  <a:gd name="T58" fmla="*/ 156 w 426"/>
                  <a:gd name="T59" fmla="*/ 1124 h 1126"/>
                  <a:gd name="T60" fmla="*/ 188 w 426"/>
                  <a:gd name="T61" fmla="*/ 1124 h 1126"/>
                  <a:gd name="T62" fmla="*/ 214 w 426"/>
                  <a:gd name="T63" fmla="*/ 1102 h 1126"/>
                  <a:gd name="T64" fmla="*/ 224 w 426"/>
                  <a:gd name="T65" fmla="*/ 1094 h 1126"/>
                  <a:gd name="T66" fmla="*/ 232 w 426"/>
                  <a:gd name="T67" fmla="*/ 1080 h 1126"/>
                  <a:gd name="T68" fmla="*/ 224 w 426"/>
                  <a:gd name="T69" fmla="*/ 998 h 1126"/>
                  <a:gd name="T70" fmla="*/ 188 w 426"/>
                  <a:gd name="T71" fmla="*/ 854 h 1126"/>
                  <a:gd name="T72" fmla="*/ 144 w 426"/>
                  <a:gd name="T73" fmla="*/ 720 h 1126"/>
                  <a:gd name="T74" fmla="*/ 218 w 426"/>
                  <a:gd name="T75" fmla="*/ 726 h 1126"/>
                  <a:gd name="T76" fmla="*/ 278 w 426"/>
                  <a:gd name="T77" fmla="*/ 708 h 1126"/>
                  <a:gd name="T78" fmla="*/ 308 w 426"/>
                  <a:gd name="T79" fmla="*/ 682 h 1126"/>
                  <a:gd name="T80" fmla="*/ 350 w 426"/>
                  <a:gd name="T81" fmla="*/ 640 h 1126"/>
                  <a:gd name="T82" fmla="*/ 416 w 426"/>
                  <a:gd name="T83" fmla="*/ 598 h 1126"/>
                  <a:gd name="T84" fmla="*/ 396 w 426"/>
                  <a:gd name="T85" fmla="*/ 586 h 1126"/>
                  <a:gd name="T86" fmla="*/ 340 w 426"/>
                  <a:gd name="T87" fmla="*/ 550 h 1126"/>
                  <a:gd name="T88" fmla="*/ 322 w 426"/>
                  <a:gd name="T89" fmla="*/ 508 h 1126"/>
                  <a:gd name="T90" fmla="*/ 330 w 426"/>
                  <a:gd name="T91" fmla="*/ 466 h 1126"/>
                  <a:gd name="T92" fmla="*/ 358 w 426"/>
                  <a:gd name="T93" fmla="*/ 422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26" h="1126">
                    <a:moveTo>
                      <a:pt x="372" y="412"/>
                    </a:moveTo>
                    <a:lnTo>
                      <a:pt x="372" y="412"/>
                    </a:lnTo>
                    <a:lnTo>
                      <a:pt x="382" y="404"/>
                    </a:lnTo>
                    <a:lnTo>
                      <a:pt x="390" y="392"/>
                    </a:lnTo>
                    <a:lnTo>
                      <a:pt x="390" y="392"/>
                    </a:lnTo>
                    <a:lnTo>
                      <a:pt x="390" y="392"/>
                    </a:lnTo>
                    <a:lnTo>
                      <a:pt x="396" y="382"/>
                    </a:lnTo>
                    <a:lnTo>
                      <a:pt x="402" y="370"/>
                    </a:lnTo>
                    <a:lnTo>
                      <a:pt x="404" y="356"/>
                    </a:lnTo>
                    <a:lnTo>
                      <a:pt x="406" y="342"/>
                    </a:lnTo>
                    <a:lnTo>
                      <a:pt x="406" y="342"/>
                    </a:lnTo>
                    <a:lnTo>
                      <a:pt x="408" y="326"/>
                    </a:lnTo>
                    <a:lnTo>
                      <a:pt x="408" y="326"/>
                    </a:lnTo>
                    <a:lnTo>
                      <a:pt x="406" y="300"/>
                    </a:lnTo>
                    <a:lnTo>
                      <a:pt x="402" y="274"/>
                    </a:lnTo>
                    <a:lnTo>
                      <a:pt x="394" y="250"/>
                    </a:lnTo>
                    <a:lnTo>
                      <a:pt x="386" y="226"/>
                    </a:lnTo>
                    <a:lnTo>
                      <a:pt x="376" y="206"/>
                    </a:lnTo>
                    <a:lnTo>
                      <a:pt x="366" y="190"/>
                    </a:lnTo>
                    <a:lnTo>
                      <a:pt x="356" y="180"/>
                    </a:lnTo>
                    <a:lnTo>
                      <a:pt x="350" y="176"/>
                    </a:lnTo>
                    <a:lnTo>
                      <a:pt x="344" y="176"/>
                    </a:lnTo>
                    <a:lnTo>
                      <a:pt x="344" y="176"/>
                    </a:lnTo>
                    <a:lnTo>
                      <a:pt x="338" y="176"/>
                    </a:lnTo>
                    <a:lnTo>
                      <a:pt x="330" y="178"/>
                    </a:lnTo>
                    <a:lnTo>
                      <a:pt x="314" y="186"/>
                    </a:lnTo>
                    <a:lnTo>
                      <a:pt x="294" y="198"/>
                    </a:lnTo>
                    <a:lnTo>
                      <a:pt x="276" y="212"/>
                    </a:lnTo>
                    <a:lnTo>
                      <a:pt x="238" y="244"/>
                    </a:lnTo>
                    <a:lnTo>
                      <a:pt x="212" y="268"/>
                    </a:lnTo>
                    <a:lnTo>
                      <a:pt x="212" y="268"/>
                    </a:lnTo>
                    <a:lnTo>
                      <a:pt x="212" y="270"/>
                    </a:lnTo>
                    <a:lnTo>
                      <a:pt x="212" y="270"/>
                    </a:lnTo>
                    <a:lnTo>
                      <a:pt x="194" y="288"/>
                    </a:lnTo>
                    <a:lnTo>
                      <a:pt x="182" y="304"/>
                    </a:lnTo>
                    <a:lnTo>
                      <a:pt x="172" y="318"/>
                    </a:lnTo>
                    <a:lnTo>
                      <a:pt x="164" y="330"/>
                    </a:lnTo>
                    <a:lnTo>
                      <a:pt x="156" y="348"/>
                    </a:lnTo>
                    <a:lnTo>
                      <a:pt x="152" y="354"/>
                    </a:lnTo>
                    <a:lnTo>
                      <a:pt x="150" y="356"/>
                    </a:lnTo>
                    <a:lnTo>
                      <a:pt x="150" y="356"/>
                    </a:lnTo>
                    <a:lnTo>
                      <a:pt x="146" y="358"/>
                    </a:lnTo>
                    <a:lnTo>
                      <a:pt x="144" y="356"/>
                    </a:lnTo>
                    <a:lnTo>
                      <a:pt x="144" y="354"/>
                    </a:lnTo>
                    <a:lnTo>
                      <a:pt x="144" y="354"/>
                    </a:lnTo>
                    <a:lnTo>
                      <a:pt x="148" y="336"/>
                    </a:lnTo>
                    <a:lnTo>
                      <a:pt x="172" y="236"/>
                    </a:lnTo>
                    <a:lnTo>
                      <a:pt x="172" y="236"/>
                    </a:lnTo>
                    <a:lnTo>
                      <a:pt x="174" y="216"/>
                    </a:lnTo>
                    <a:lnTo>
                      <a:pt x="174" y="194"/>
                    </a:lnTo>
                    <a:lnTo>
                      <a:pt x="172" y="174"/>
                    </a:lnTo>
                    <a:lnTo>
                      <a:pt x="166" y="152"/>
                    </a:lnTo>
                    <a:lnTo>
                      <a:pt x="158" y="132"/>
                    </a:lnTo>
                    <a:lnTo>
                      <a:pt x="148" y="114"/>
                    </a:lnTo>
                    <a:lnTo>
                      <a:pt x="136" y="94"/>
                    </a:lnTo>
                    <a:lnTo>
                      <a:pt x="124" y="76"/>
                    </a:lnTo>
                    <a:lnTo>
                      <a:pt x="100" y="46"/>
                    </a:lnTo>
                    <a:lnTo>
                      <a:pt x="78" y="22"/>
                    </a:lnTo>
                    <a:lnTo>
                      <a:pt x="56" y="0"/>
                    </a:lnTo>
                    <a:lnTo>
                      <a:pt x="56" y="0"/>
                    </a:lnTo>
                    <a:lnTo>
                      <a:pt x="28" y="4"/>
                    </a:lnTo>
                    <a:lnTo>
                      <a:pt x="0" y="6"/>
                    </a:lnTo>
                    <a:lnTo>
                      <a:pt x="0" y="820"/>
                    </a:lnTo>
                    <a:lnTo>
                      <a:pt x="0" y="820"/>
                    </a:lnTo>
                    <a:lnTo>
                      <a:pt x="18" y="810"/>
                    </a:lnTo>
                    <a:lnTo>
                      <a:pt x="34" y="800"/>
                    </a:lnTo>
                    <a:lnTo>
                      <a:pt x="48" y="788"/>
                    </a:lnTo>
                    <a:lnTo>
                      <a:pt x="60" y="776"/>
                    </a:lnTo>
                    <a:lnTo>
                      <a:pt x="80" y="754"/>
                    </a:lnTo>
                    <a:lnTo>
                      <a:pt x="92" y="738"/>
                    </a:lnTo>
                    <a:lnTo>
                      <a:pt x="92" y="738"/>
                    </a:lnTo>
                    <a:lnTo>
                      <a:pt x="102" y="764"/>
                    </a:lnTo>
                    <a:lnTo>
                      <a:pt x="118" y="804"/>
                    </a:lnTo>
                    <a:lnTo>
                      <a:pt x="136" y="854"/>
                    </a:lnTo>
                    <a:lnTo>
                      <a:pt x="152" y="908"/>
                    </a:lnTo>
                    <a:lnTo>
                      <a:pt x="158" y="938"/>
                    </a:lnTo>
                    <a:lnTo>
                      <a:pt x="164" y="966"/>
                    </a:lnTo>
                    <a:lnTo>
                      <a:pt x="168" y="994"/>
                    </a:lnTo>
                    <a:lnTo>
                      <a:pt x="170" y="1020"/>
                    </a:lnTo>
                    <a:lnTo>
                      <a:pt x="168" y="1046"/>
                    </a:lnTo>
                    <a:lnTo>
                      <a:pt x="166" y="1070"/>
                    </a:lnTo>
                    <a:lnTo>
                      <a:pt x="160" y="1090"/>
                    </a:lnTo>
                    <a:lnTo>
                      <a:pt x="150" y="1108"/>
                    </a:lnTo>
                    <a:lnTo>
                      <a:pt x="150" y="1108"/>
                    </a:lnTo>
                    <a:lnTo>
                      <a:pt x="148" y="1110"/>
                    </a:lnTo>
                    <a:lnTo>
                      <a:pt x="148" y="1116"/>
                    </a:lnTo>
                    <a:lnTo>
                      <a:pt x="150" y="1120"/>
                    </a:lnTo>
                    <a:lnTo>
                      <a:pt x="152" y="1122"/>
                    </a:lnTo>
                    <a:lnTo>
                      <a:pt x="156" y="1124"/>
                    </a:lnTo>
                    <a:lnTo>
                      <a:pt x="156" y="1124"/>
                    </a:lnTo>
                    <a:lnTo>
                      <a:pt x="164" y="1126"/>
                    </a:lnTo>
                    <a:lnTo>
                      <a:pt x="180" y="1126"/>
                    </a:lnTo>
                    <a:lnTo>
                      <a:pt x="188" y="1124"/>
                    </a:lnTo>
                    <a:lnTo>
                      <a:pt x="198" y="1120"/>
                    </a:lnTo>
                    <a:lnTo>
                      <a:pt x="206" y="1112"/>
                    </a:lnTo>
                    <a:lnTo>
                      <a:pt x="214" y="1102"/>
                    </a:lnTo>
                    <a:lnTo>
                      <a:pt x="214" y="1102"/>
                    </a:lnTo>
                    <a:lnTo>
                      <a:pt x="218" y="1098"/>
                    </a:lnTo>
                    <a:lnTo>
                      <a:pt x="224" y="1094"/>
                    </a:lnTo>
                    <a:lnTo>
                      <a:pt x="230" y="1090"/>
                    </a:lnTo>
                    <a:lnTo>
                      <a:pt x="232" y="1080"/>
                    </a:lnTo>
                    <a:lnTo>
                      <a:pt x="232" y="1080"/>
                    </a:lnTo>
                    <a:lnTo>
                      <a:pt x="232" y="1058"/>
                    </a:lnTo>
                    <a:lnTo>
                      <a:pt x="230" y="1032"/>
                    </a:lnTo>
                    <a:lnTo>
                      <a:pt x="224" y="998"/>
                    </a:lnTo>
                    <a:lnTo>
                      <a:pt x="216" y="958"/>
                    </a:lnTo>
                    <a:lnTo>
                      <a:pt x="204" y="910"/>
                    </a:lnTo>
                    <a:lnTo>
                      <a:pt x="188" y="854"/>
                    </a:lnTo>
                    <a:lnTo>
                      <a:pt x="168" y="792"/>
                    </a:lnTo>
                    <a:lnTo>
                      <a:pt x="144" y="720"/>
                    </a:lnTo>
                    <a:lnTo>
                      <a:pt x="144" y="720"/>
                    </a:lnTo>
                    <a:lnTo>
                      <a:pt x="174" y="726"/>
                    </a:lnTo>
                    <a:lnTo>
                      <a:pt x="196" y="726"/>
                    </a:lnTo>
                    <a:lnTo>
                      <a:pt x="218" y="726"/>
                    </a:lnTo>
                    <a:lnTo>
                      <a:pt x="242" y="722"/>
                    </a:lnTo>
                    <a:lnTo>
                      <a:pt x="266" y="714"/>
                    </a:lnTo>
                    <a:lnTo>
                      <a:pt x="278" y="708"/>
                    </a:lnTo>
                    <a:lnTo>
                      <a:pt x="288" y="702"/>
                    </a:lnTo>
                    <a:lnTo>
                      <a:pt x="298" y="692"/>
                    </a:lnTo>
                    <a:lnTo>
                      <a:pt x="308" y="682"/>
                    </a:lnTo>
                    <a:lnTo>
                      <a:pt x="308" y="682"/>
                    </a:lnTo>
                    <a:lnTo>
                      <a:pt x="328" y="660"/>
                    </a:lnTo>
                    <a:lnTo>
                      <a:pt x="350" y="640"/>
                    </a:lnTo>
                    <a:lnTo>
                      <a:pt x="370" y="624"/>
                    </a:lnTo>
                    <a:lnTo>
                      <a:pt x="388" y="612"/>
                    </a:lnTo>
                    <a:lnTo>
                      <a:pt x="416" y="598"/>
                    </a:lnTo>
                    <a:lnTo>
                      <a:pt x="426" y="594"/>
                    </a:lnTo>
                    <a:lnTo>
                      <a:pt x="426" y="594"/>
                    </a:lnTo>
                    <a:lnTo>
                      <a:pt x="396" y="586"/>
                    </a:lnTo>
                    <a:lnTo>
                      <a:pt x="372" y="574"/>
                    </a:lnTo>
                    <a:lnTo>
                      <a:pt x="354" y="562"/>
                    </a:lnTo>
                    <a:lnTo>
                      <a:pt x="340" y="550"/>
                    </a:lnTo>
                    <a:lnTo>
                      <a:pt x="330" y="536"/>
                    </a:lnTo>
                    <a:lnTo>
                      <a:pt x="324" y="522"/>
                    </a:lnTo>
                    <a:lnTo>
                      <a:pt x="322" y="508"/>
                    </a:lnTo>
                    <a:lnTo>
                      <a:pt x="324" y="494"/>
                    </a:lnTo>
                    <a:lnTo>
                      <a:pt x="326" y="478"/>
                    </a:lnTo>
                    <a:lnTo>
                      <a:pt x="330" y="466"/>
                    </a:lnTo>
                    <a:lnTo>
                      <a:pt x="338" y="452"/>
                    </a:lnTo>
                    <a:lnTo>
                      <a:pt x="344" y="442"/>
                    </a:lnTo>
                    <a:lnTo>
                      <a:pt x="358" y="422"/>
                    </a:lnTo>
                    <a:lnTo>
                      <a:pt x="372" y="412"/>
                    </a:lnTo>
                    <a:lnTo>
                      <a:pt x="372" y="412"/>
                    </a:lnTo>
                    <a:close/>
                  </a:path>
                </a:pathLst>
              </a:custGeom>
              <a:solidFill>
                <a:schemeClr val="accent1">
                  <a:alpha val="1000"/>
                </a:scheme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3"/>
              <p:cNvSpPr>
                <a:spLocks noChangeAspect="1"/>
              </p:cNvSpPr>
              <p:nvPr/>
            </p:nvSpPr>
            <p:spPr bwMode="auto">
              <a:xfrm>
                <a:off x="0" y="0"/>
                <a:ext cx="1049548" cy="750335"/>
              </a:xfrm>
              <a:custGeom>
                <a:avLst/>
                <a:gdLst>
                  <a:gd name="T0" fmla="*/ 812 w 912"/>
                  <a:gd name="T1" fmla="*/ 66 h 652"/>
                  <a:gd name="T2" fmla="*/ 772 w 912"/>
                  <a:gd name="T3" fmla="*/ 42 h 652"/>
                  <a:gd name="T4" fmla="*/ 748 w 912"/>
                  <a:gd name="T5" fmla="*/ 8 h 652"/>
                  <a:gd name="T6" fmla="*/ 26 w 912"/>
                  <a:gd name="T7" fmla="*/ 0 h 652"/>
                  <a:gd name="T8" fmla="*/ 0 w 912"/>
                  <a:gd name="T9" fmla="*/ 208 h 652"/>
                  <a:gd name="T10" fmla="*/ 6 w 912"/>
                  <a:gd name="T11" fmla="*/ 232 h 652"/>
                  <a:gd name="T12" fmla="*/ 0 w 912"/>
                  <a:gd name="T13" fmla="*/ 384 h 652"/>
                  <a:gd name="T14" fmla="*/ 14 w 912"/>
                  <a:gd name="T15" fmla="*/ 396 h 652"/>
                  <a:gd name="T16" fmla="*/ 28 w 912"/>
                  <a:gd name="T17" fmla="*/ 430 h 652"/>
                  <a:gd name="T18" fmla="*/ 26 w 912"/>
                  <a:gd name="T19" fmla="*/ 480 h 652"/>
                  <a:gd name="T20" fmla="*/ 34 w 912"/>
                  <a:gd name="T21" fmla="*/ 490 h 652"/>
                  <a:gd name="T22" fmla="*/ 60 w 912"/>
                  <a:gd name="T23" fmla="*/ 504 h 652"/>
                  <a:gd name="T24" fmla="*/ 80 w 912"/>
                  <a:gd name="T25" fmla="*/ 560 h 652"/>
                  <a:gd name="T26" fmla="*/ 90 w 912"/>
                  <a:gd name="T27" fmla="*/ 650 h 652"/>
                  <a:gd name="T28" fmla="*/ 110 w 912"/>
                  <a:gd name="T29" fmla="*/ 596 h 652"/>
                  <a:gd name="T30" fmla="*/ 146 w 912"/>
                  <a:gd name="T31" fmla="*/ 540 h 652"/>
                  <a:gd name="T32" fmla="*/ 180 w 912"/>
                  <a:gd name="T33" fmla="*/ 510 h 652"/>
                  <a:gd name="T34" fmla="*/ 220 w 912"/>
                  <a:gd name="T35" fmla="*/ 496 h 652"/>
                  <a:gd name="T36" fmla="*/ 234 w 912"/>
                  <a:gd name="T37" fmla="*/ 494 h 652"/>
                  <a:gd name="T38" fmla="*/ 244 w 912"/>
                  <a:gd name="T39" fmla="*/ 430 h 652"/>
                  <a:gd name="T40" fmla="*/ 264 w 912"/>
                  <a:gd name="T41" fmla="*/ 362 h 652"/>
                  <a:gd name="T42" fmla="*/ 274 w 912"/>
                  <a:gd name="T43" fmla="*/ 352 h 652"/>
                  <a:gd name="T44" fmla="*/ 284 w 912"/>
                  <a:gd name="T45" fmla="*/ 366 h 652"/>
                  <a:gd name="T46" fmla="*/ 284 w 912"/>
                  <a:gd name="T47" fmla="*/ 392 h 652"/>
                  <a:gd name="T48" fmla="*/ 310 w 912"/>
                  <a:gd name="T49" fmla="*/ 492 h 652"/>
                  <a:gd name="T50" fmla="*/ 342 w 912"/>
                  <a:gd name="T51" fmla="*/ 574 h 652"/>
                  <a:gd name="T52" fmla="*/ 382 w 912"/>
                  <a:gd name="T53" fmla="*/ 498 h 652"/>
                  <a:gd name="T54" fmla="*/ 406 w 912"/>
                  <a:gd name="T55" fmla="*/ 484 h 652"/>
                  <a:gd name="T56" fmla="*/ 426 w 912"/>
                  <a:gd name="T57" fmla="*/ 490 h 652"/>
                  <a:gd name="T58" fmla="*/ 448 w 912"/>
                  <a:gd name="T59" fmla="*/ 520 h 652"/>
                  <a:gd name="T60" fmla="*/ 466 w 912"/>
                  <a:gd name="T61" fmla="*/ 574 h 652"/>
                  <a:gd name="T62" fmla="*/ 478 w 912"/>
                  <a:gd name="T63" fmla="*/ 550 h 652"/>
                  <a:gd name="T64" fmla="*/ 494 w 912"/>
                  <a:gd name="T65" fmla="*/ 542 h 652"/>
                  <a:gd name="T66" fmla="*/ 530 w 912"/>
                  <a:gd name="T67" fmla="*/ 552 h 652"/>
                  <a:gd name="T68" fmla="*/ 580 w 912"/>
                  <a:gd name="T69" fmla="*/ 600 h 652"/>
                  <a:gd name="T70" fmla="*/ 618 w 912"/>
                  <a:gd name="T71" fmla="*/ 652 h 652"/>
                  <a:gd name="T72" fmla="*/ 618 w 912"/>
                  <a:gd name="T73" fmla="*/ 652 h 652"/>
                  <a:gd name="T74" fmla="*/ 596 w 912"/>
                  <a:gd name="T75" fmla="*/ 590 h 652"/>
                  <a:gd name="T76" fmla="*/ 584 w 912"/>
                  <a:gd name="T77" fmla="*/ 522 h 652"/>
                  <a:gd name="T78" fmla="*/ 596 w 912"/>
                  <a:gd name="T79" fmla="*/ 488 h 652"/>
                  <a:gd name="T80" fmla="*/ 614 w 912"/>
                  <a:gd name="T81" fmla="*/ 480 h 652"/>
                  <a:gd name="T82" fmla="*/ 640 w 912"/>
                  <a:gd name="T83" fmla="*/ 484 h 652"/>
                  <a:gd name="T84" fmla="*/ 606 w 912"/>
                  <a:gd name="T85" fmla="*/ 438 h 652"/>
                  <a:gd name="T86" fmla="*/ 592 w 912"/>
                  <a:gd name="T87" fmla="*/ 402 h 652"/>
                  <a:gd name="T88" fmla="*/ 600 w 912"/>
                  <a:gd name="T89" fmla="*/ 382 h 652"/>
                  <a:gd name="T90" fmla="*/ 624 w 912"/>
                  <a:gd name="T91" fmla="*/ 372 h 652"/>
                  <a:gd name="T92" fmla="*/ 710 w 912"/>
                  <a:gd name="T93" fmla="*/ 380 h 652"/>
                  <a:gd name="T94" fmla="*/ 660 w 912"/>
                  <a:gd name="T95" fmla="*/ 308 h 652"/>
                  <a:gd name="T96" fmla="*/ 592 w 912"/>
                  <a:gd name="T97" fmla="*/ 230 h 652"/>
                  <a:gd name="T98" fmla="*/ 572 w 912"/>
                  <a:gd name="T99" fmla="*/ 214 h 652"/>
                  <a:gd name="T100" fmla="*/ 564 w 912"/>
                  <a:gd name="T101" fmla="*/ 198 h 652"/>
                  <a:gd name="T102" fmla="*/ 578 w 912"/>
                  <a:gd name="T103" fmla="*/ 196 h 652"/>
                  <a:gd name="T104" fmla="*/ 646 w 912"/>
                  <a:gd name="T105" fmla="*/ 218 h 652"/>
                  <a:gd name="T106" fmla="*/ 704 w 912"/>
                  <a:gd name="T107" fmla="*/ 246 h 652"/>
                  <a:gd name="T108" fmla="*/ 714 w 912"/>
                  <a:gd name="T109" fmla="*/ 234 h 652"/>
                  <a:gd name="T110" fmla="*/ 746 w 912"/>
                  <a:gd name="T111" fmla="*/ 212 h 652"/>
                  <a:gd name="T112" fmla="*/ 792 w 912"/>
                  <a:gd name="T113" fmla="*/ 198 h 652"/>
                  <a:gd name="T114" fmla="*/ 856 w 912"/>
                  <a:gd name="T115" fmla="*/ 200 h 652"/>
                  <a:gd name="T116" fmla="*/ 912 w 912"/>
                  <a:gd name="T117" fmla="*/ 212 h 652"/>
                  <a:gd name="T118" fmla="*/ 860 w 912"/>
                  <a:gd name="T119" fmla="*/ 170 h 652"/>
                  <a:gd name="T120" fmla="*/ 816 w 912"/>
                  <a:gd name="T121" fmla="*/ 114 h 652"/>
                  <a:gd name="T122" fmla="*/ 810 w 912"/>
                  <a:gd name="T123" fmla="*/ 86 h 652"/>
                  <a:gd name="T124" fmla="*/ 824 w 912"/>
                  <a:gd name="T125" fmla="*/ 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2" h="652">
                    <a:moveTo>
                      <a:pt x="824" y="72"/>
                    </a:moveTo>
                    <a:lnTo>
                      <a:pt x="824" y="72"/>
                    </a:lnTo>
                    <a:lnTo>
                      <a:pt x="812" y="66"/>
                    </a:lnTo>
                    <a:lnTo>
                      <a:pt x="800" y="60"/>
                    </a:lnTo>
                    <a:lnTo>
                      <a:pt x="786" y="52"/>
                    </a:lnTo>
                    <a:lnTo>
                      <a:pt x="772" y="42"/>
                    </a:lnTo>
                    <a:lnTo>
                      <a:pt x="760" y="30"/>
                    </a:lnTo>
                    <a:lnTo>
                      <a:pt x="750" y="16"/>
                    </a:lnTo>
                    <a:lnTo>
                      <a:pt x="748" y="8"/>
                    </a:lnTo>
                    <a:lnTo>
                      <a:pt x="746" y="0"/>
                    </a:lnTo>
                    <a:lnTo>
                      <a:pt x="26" y="0"/>
                    </a:lnTo>
                    <a:lnTo>
                      <a:pt x="26" y="0"/>
                    </a:lnTo>
                    <a:lnTo>
                      <a:pt x="14" y="12"/>
                    </a:lnTo>
                    <a:lnTo>
                      <a:pt x="0" y="24"/>
                    </a:lnTo>
                    <a:lnTo>
                      <a:pt x="0" y="208"/>
                    </a:lnTo>
                    <a:lnTo>
                      <a:pt x="0" y="208"/>
                    </a:lnTo>
                    <a:lnTo>
                      <a:pt x="4" y="220"/>
                    </a:lnTo>
                    <a:lnTo>
                      <a:pt x="6" y="232"/>
                    </a:lnTo>
                    <a:lnTo>
                      <a:pt x="4" y="246"/>
                    </a:lnTo>
                    <a:lnTo>
                      <a:pt x="0" y="262"/>
                    </a:lnTo>
                    <a:lnTo>
                      <a:pt x="0" y="384"/>
                    </a:lnTo>
                    <a:lnTo>
                      <a:pt x="0" y="384"/>
                    </a:lnTo>
                    <a:lnTo>
                      <a:pt x="8" y="388"/>
                    </a:lnTo>
                    <a:lnTo>
                      <a:pt x="14" y="396"/>
                    </a:lnTo>
                    <a:lnTo>
                      <a:pt x="20" y="402"/>
                    </a:lnTo>
                    <a:lnTo>
                      <a:pt x="22" y="412"/>
                    </a:lnTo>
                    <a:lnTo>
                      <a:pt x="28" y="430"/>
                    </a:lnTo>
                    <a:lnTo>
                      <a:pt x="28" y="448"/>
                    </a:lnTo>
                    <a:lnTo>
                      <a:pt x="28" y="466"/>
                    </a:lnTo>
                    <a:lnTo>
                      <a:pt x="26" y="480"/>
                    </a:lnTo>
                    <a:lnTo>
                      <a:pt x="22" y="494"/>
                    </a:lnTo>
                    <a:lnTo>
                      <a:pt x="22" y="494"/>
                    </a:lnTo>
                    <a:lnTo>
                      <a:pt x="34" y="490"/>
                    </a:lnTo>
                    <a:lnTo>
                      <a:pt x="44" y="492"/>
                    </a:lnTo>
                    <a:lnTo>
                      <a:pt x="52" y="496"/>
                    </a:lnTo>
                    <a:lnTo>
                      <a:pt x="60" y="504"/>
                    </a:lnTo>
                    <a:lnTo>
                      <a:pt x="66" y="516"/>
                    </a:lnTo>
                    <a:lnTo>
                      <a:pt x="70" y="528"/>
                    </a:lnTo>
                    <a:lnTo>
                      <a:pt x="80" y="560"/>
                    </a:lnTo>
                    <a:lnTo>
                      <a:pt x="84" y="592"/>
                    </a:lnTo>
                    <a:lnTo>
                      <a:pt x="88" y="620"/>
                    </a:lnTo>
                    <a:lnTo>
                      <a:pt x="90" y="650"/>
                    </a:lnTo>
                    <a:lnTo>
                      <a:pt x="90" y="650"/>
                    </a:lnTo>
                    <a:lnTo>
                      <a:pt x="100" y="620"/>
                    </a:lnTo>
                    <a:lnTo>
                      <a:pt x="110" y="596"/>
                    </a:lnTo>
                    <a:lnTo>
                      <a:pt x="122" y="574"/>
                    </a:lnTo>
                    <a:lnTo>
                      <a:pt x="134" y="556"/>
                    </a:lnTo>
                    <a:lnTo>
                      <a:pt x="146" y="540"/>
                    </a:lnTo>
                    <a:lnTo>
                      <a:pt x="158" y="528"/>
                    </a:lnTo>
                    <a:lnTo>
                      <a:pt x="170" y="518"/>
                    </a:lnTo>
                    <a:lnTo>
                      <a:pt x="180" y="510"/>
                    </a:lnTo>
                    <a:lnTo>
                      <a:pt x="192" y="504"/>
                    </a:lnTo>
                    <a:lnTo>
                      <a:pt x="202" y="500"/>
                    </a:lnTo>
                    <a:lnTo>
                      <a:pt x="220" y="496"/>
                    </a:lnTo>
                    <a:lnTo>
                      <a:pt x="230" y="494"/>
                    </a:lnTo>
                    <a:lnTo>
                      <a:pt x="234" y="494"/>
                    </a:lnTo>
                    <a:lnTo>
                      <a:pt x="234" y="494"/>
                    </a:lnTo>
                    <a:lnTo>
                      <a:pt x="234" y="484"/>
                    </a:lnTo>
                    <a:lnTo>
                      <a:pt x="236" y="468"/>
                    </a:lnTo>
                    <a:lnTo>
                      <a:pt x="244" y="430"/>
                    </a:lnTo>
                    <a:lnTo>
                      <a:pt x="256" y="390"/>
                    </a:lnTo>
                    <a:lnTo>
                      <a:pt x="264" y="362"/>
                    </a:lnTo>
                    <a:lnTo>
                      <a:pt x="264" y="362"/>
                    </a:lnTo>
                    <a:lnTo>
                      <a:pt x="268" y="354"/>
                    </a:lnTo>
                    <a:lnTo>
                      <a:pt x="270" y="352"/>
                    </a:lnTo>
                    <a:lnTo>
                      <a:pt x="274" y="352"/>
                    </a:lnTo>
                    <a:lnTo>
                      <a:pt x="276" y="354"/>
                    </a:lnTo>
                    <a:lnTo>
                      <a:pt x="282" y="362"/>
                    </a:lnTo>
                    <a:lnTo>
                      <a:pt x="284" y="366"/>
                    </a:lnTo>
                    <a:lnTo>
                      <a:pt x="284" y="366"/>
                    </a:lnTo>
                    <a:lnTo>
                      <a:pt x="282" y="378"/>
                    </a:lnTo>
                    <a:lnTo>
                      <a:pt x="284" y="392"/>
                    </a:lnTo>
                    <a:lnTo>
                      <a:pt x="290" y="424"/>
                    </a:lnTo>
                    <a:lnTo>
                      <a:pt x="298" y="458"/>
                    </a:lnTo>
                    <a:lnTo>
                      <a:pt x="310" y="492"/>
                    </a:lnTo>
                    <a:lnTo>
                      <a:pt x="332" y="550"/>
                    </a:lnTo>
                    <a:lnTo>
                      <a:pt x="342" y="574"/>
                    </a:lnTo>
                    <a:lnTo>
                      <a:pt x="342" y="574"/>
                    </a:lnTo>
                    <a:lnTo>
                      <a:pt x="356" y="542"/>
                    </a:lnTo>
                    <a:lnTo>
                      <a:pt x="370" y="516"/>
                    </a:lnTo>
                    <a:lnTo>
                      <a:pt x="382" y="498"/>
                    </a:lnTo>
                    <a:lnTo>
                      <a:pt x="394" y="488"/>
                    </a:lnTo>
                    <a:lnTo>
                      <a:pt x="400" y="486"/>
                    </a:lnTo>
                    <a:lnTo>
                      <a:pt x="406" y="484"/>
                    </a:lnTo>
                    <a:lnTo>
                      <a:pt x="412" y="484"/>
                    </a:lnTo>
                    <a:lnTo>
                      <a:pt x="416" y="484"/>
                    </a:lnTo>
                    <a:lnTo>
                      <a:pt x="426" y="490"/>
                    </a:lnTo>
                    <a:lnTo>
                      <a:pt x="434" y="498"/>
                    </a:lnTo>
                    <a:lnTo>
                      <a:pt x="442" y="508"/>
                    </a:lnTo>
                    <a:lnTo>
                      <a:pt x="448" y="520"/>
                    </a:lnTo>
                    <a:lnTo>
                      <a:pt x="458" y="546"/>
                    </a:lnTo>
                    <a:lnTo>
                      <a:pt x="464" y="566"/>
                    </a:lnTo>
                    <a:lnTo>
                      <a:pt x="466" y="574"/>
                    </a:lnTo>
                    <a:lnTo>
                      <a:pt x="466" y="574"/>
                    </a:lnTo>
                    <a:lnTo>
                      <a:pt x="474" y="558"/>
                    </a:lnTo>
                    <a:lnTo>
                      <a:pt x="478" y="550"/>
                    </a:lnTo>
                    <a:lnTo>
                      <a:pt x="484" y="546"/>
                    </a:lnTo>
                    <a:lnTo>
                      <a:pt x="488" y="544"/>
                    </a:lnTo>
                    <a:lnTo>
                      <a:pt x="494" y="542"/>
                    </a:lnTo>
                    <a:lnTo>
                      <a:pt x="506" y="540"/>
                    </a:lnTo>
                    <a:lnTo>
                      <a:pt x="518" y="544"/>
                    </a:lnTo>
                    <a:lnTo>
                      <a:pt x="530" y="552"/>
                    </a:lnTo>
                    <a:lnTo>
                      <a:pt x="544" y="562"/>
                    </a:lnTo>
                    <a:lnTo>
                      <a:pt x="556" y="572"/>
                    </a:lnTo>
                    <a:lnTo>
                      <a:pt x="580" y="600"/>
                    </a:lnTo>
                    <a:lnTo>
                      <a:pt x="600" y="626"/>
                    </a:lnTo>
                    <a:lnTo>
                      <a:pt x="618" y="652"/>
                    </a:lnTo>
                    <a:lnTo>
                      <a:pt x="618" y="652"/>
                    </a:lnTo>
                    <a:lnTo>
                      <a:pt x="616" y="648"/>
                    </a:lnTo>
                    <a:lnTo>
                      <a:pt x="616" y="648"/>
                    </a:lnTo>
                    <a:lnTo>
                      <a:pt x="618" y="652"/>
                    </a:lnTo>
                    <a:lnTo>
                      <a:pt x="618" y="652"/>
                    </a:lnTo>
                    <a:lnTo>
                      <a:pt x="606" y="622"/>
                    </a:lnTo>
                    <a:lnTo>
                      <a:pt x="596" y="590"/>
                    </a:lnTo>
                    <a:lnTo>
                      <a:pt x="588" y="556"/>
                    </a:lnTo>
                    <a:lnTo>
                      <a:pt x="586" y="538"/>
                    </a:lnTo>
                    <a:lnTo>
                      <a:pt x="584" y="522"/>
                    </a:lnTo>
                    <a:lnTo>
                      <a:pt x="586" y="508"/>
                    </a:lnTo>
                    <a:lnTo>
                      <a:pt x="590" y="496"/>
                    </a:lnTo>
                    <a:lnTo>
                      <a:pt x="596" y="488"/>
                    </a:lnTo>
                    <a:lnTo>
                      <a:pt x="602" y="484"/>
                    </a:lnTo>
                    <a:lnTo>
                      <a:pt x="606" y="482"/>
                    </a:lnTo>
                    <a:lnTo>
                      <a:pt x="614" y="480"/>
                    </a:lnTo>
                    <a:lnTo>
                      <a:pt x="620" y="480"/>
                    </a:lnTo>
                    <a:lnTo>
                      <a:pt x="640" y="484"/>
                    </a:lnTo>
                    <a:lnTo>
                      <a:pt x="640" y="484"/>
                    </a:lnTo>
                    <a:lnTo>
                      <a:pt x="634" y="476"/>
                    </a:lnTo>
                    <a:lnTo>
                      <a:pt x="620" y="460"/>
                    </a:lnTo>
                    <a:lnTo>
                      <a:pt x="606" y="438"/>
                    </a:lnTo>
                    <a:lnTo>
                      <a:pt x="600" y="426"/>
                    </a:lnTo>
                    <a:lnTo>
                      <a:pt x="594" y="414"/>
                    </a:lnTo>
                    <a:lnTo>
                      <a:pt x="592" y="402"/>
                    </a:lnTo>
                    <a:lnTo>
                      <a:pt x="594" y="392"/>
                    </a:lnTo>
                    <a:lnTo>
                      <a:pt x="596" y="386"/>
                    </a:lnTo>
                    <a:lnTo>
                      <a:pt x="600" y="382"/>
                    </a:lnTo>
                    <a:lnTo>
                      <a:pt x="604" y="378"/>
                    </a:lnTo>
                    <a:lnTo>
                      <a:pt x="610" y="376"/>
                    </a:lnTo>
                    <a:lnTo>
                      <a:pt x="624" y="372"/>
                    </a:lnTo>
                    <a:lnTo>
                      <a:pt x="646" y="370"/>
                    </a:lnTo>
                    <a:lnTo>
                      <a:pt x="674" y="374"/>
                    </a:lnTo>
                    <a:lnTo>
                      <a:pt x="710" y="380"/>
                    </a:lnTo>
                    <a:lnTo>
                      <a:pt x="710" y="380"/>
                    </a:lnTo>
                    <a:lnTo>
                      <a:pt x="696" y="358"/>
                    </a:lnTo>
                    <a:lnTo>
                      <a:pt x="660" y="308"/>
                    </a:lnTo>
                    <a:lnTo>
                      <a:pt x="638" y="278"/>
                    </a:lnTo>
                    <a:lnTo>
                      <a:pt x="616" y="252"/>
                    </a:lnTo>
                    <a:lnTo>
                      <a:pt x="592" y="230"/>
                    </a:lnTo>
                    <a:lnTo>
                      <a:pt x="582" y="220"/>
                    </a:lnTo>
                    <a:lnTo>
                      <a:pt x="572" y="214"/>
                    </a:lnTo>
                    <a:lnTo>
                      <a:pt x="572" y="214"/>
                    </a:lnTo>
                    <a:lnTo>
                      <a:pt x="568" y="210"/>
                    </a:lnTo>
                    <a:lnTo>
                      <a:pt x="564" y="202"/>
                    </a:lnTo>
                    <a:lnTo>
                      <a:pt x="564" y="198"/>
                    </a:lnTo>
                    <a:lnTo>
                      <a:pt x="566" y="196"/>
                    </a:lnTo>
                    <a:lnTo>
                      <a:pt x="570" y="194"/>
                    </a:lnTo>
                    <a:lnTo>
                      <a:pt x="578" y="196"/>
                    </a:lnTo>
                    <a:lnTo>
                      <a:pt x="578" y="196"/>
                    </a:lnTo>
                    <a:lnTo>
                      <a:pt x="606" y="204"/>
                    </a:lnTo>
                    <a:lnTo>
                      <a:pt x="646" y="218"/>
                    </a:lnTo>
                    <a:lnTo>
                      <a:pt x="682" y="232"/>
                    </a:lnTo>
                    <a:lnTo>
                      <a:pt x="696" y="240"/>
                    </a:lnTo>
                    <a:lnTo>
                      <a:pt x="704" y="246"/>
                    </a:lnTo>
                    <a:lnTo>
                      <a:pt x="704" y="246"/>
                    </a:lnTo>
                    <a:lnTo>
                      <a:pt x="706" y="244"/>
                    </a:lnTo>
                    <a:lnTo>
                      <a:pt x="714" y="234"/>
                    </a:lnTo>
                    <a:lnTo>
                      <a:pt x="726" y="222"/>
                    </a:lnTo>
                    <a:lnTo>
                      <a:pt x="736" y="216"/>
                    </a:lnTo>
                    <a:lnTo>
                      <a:pt x="746" y="212"/>
                    </a:lnTo>
                    <a:lnTo>
                      <a:pt x="760" y="206"/>
                    </a:lnTo>
                    <a:lnTo>
                      <a:pt x="774" y="202"/>
                    </a:lnTo>
                    <a:lnTo>
                      <a:pt x="792" y="198"/>
                    </a:lnTo>
                    <a:lnTo>
                      <a:pt x="810" y="198"/>
                    </a:lnTo>
                    <a:lnTo>
                      <a:pt x="832" y="198"/>
                    </a:lnTo>
                    <a:lnTo>
                      <a:pt x="856" y="200"/>
                    </a:lnTo>
                    <a:lnTo>
                      <a:pt x="882" y="206"/>
                    </a:lnTo>
                    <a:lnTo>
                      <a:pt x="912" y="214"/>
                    </a:lnTo>
                    <a:lnTo>
                      <a:pt x="912" y="212"/>
                    </a:lnTo>
                    <a:lnTo>
                      <a:pt x="912" y="212"/>
                    </a:lnTo>
                    <a:lnTo>
                      <a:pt x="882" y="188"/>
                    </a:lnTo>
                    <a:lnTo>
                      <a:pt x="860" y="170"/>
                    </a:lnTo>
                    <a:lnTo>
                      <a:pt x="838" y="148"/>
                    </a:lnTo>
                    <a:lnTo>
                      <a:pt x="822" y="126"/>
                    </a:lnTo>
                    <a:lnTo>
                      <a:pt x="816" y="114"/>
                    </a:lnTo>
                    <a:lnTo>
                      <a:pt x="810" y="104"/>
                    </a:lnTo>
                    <a:lnTo>
                      <a:pt x="810" y="94"/>
                    </a:lnTo>
                    <a:lnTo>
                      <a:pt x="810" y="86"/>
                    </a:lnTo>
                    <a:lnTo>
                      <a:pt x="816" y="78"/>
                    </a:lnTo>
                    <a:lnTo>
                      <a:pt x="824" y="72"/>
                    </a:lnTo>
                    <a:lnTo>
                      <a:pt x="824" y="72"/>
                    </a:lnTo>
                    <a:close/>
                  </a:path>
                </a:pathLst>
              </a:custGeom>
              <a:solidFill>
                <a:schemeClr val="accent1">
                  <a:alpha val="1000"/>
                </a:schemeClr>
              </a:solidFill>
              <a:ln>
                <a:noFill/>
              </a:ln>
              <a:effectLst>
                <a:glow rad="508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5"/>
              <p:cNvSpPr>
                <a:spLocks noChangeAspect="1"/>
              </p:cNvSpPr>
              <p:nvPr/>
            </p:nvSpPr>
            <p:spPr bwMode="auto">
              <a:xfrm>
                <a:off x="8350389" y="11466"/>
                <a:ext cx="793611" cy="554378"/>
              </a:xfrm>
              <a:custGeom>
                <a:avLst/>
                <a:gdLst>
                  <a:gd name="T0" fmla="*/ 126 w 690"/>
                  <a:gd name="T1" fmla="*/ 0 h 482"/>
                  <a:gd name="T2" fmla="*/ 64 w 690"/>
                  <a:gd name="T3" fmla="*/ 56 h 482"/>
                  <a:gd name="T4" fmla="*/ 0 w 690"/>
                  <a:gd name="T5" fmla="*/ 94 h 482"/>
                  <a:gd name="T6" fmla="*/ 90 w 690"/>
                  <a:gd name="T7" fmla="*/ 82 h 482"/>
                  <a:gd name="T8" fmla="*/ 130 w 690"/>
                  <a:gd name="T9" fmla="*/ 86 h 482"/>
                  <a:gd name="T10" fmla="*/ 152 w 690"/>
                  <a:gd name="T11" fmla="*/ 96 h 482"/>
                  <a:gd name="T12" fmla="*/ 158 w 690"/>
                  <a:gd name="T13" fmla="*/ 114 h 482"/>
                  <a:gd name="T14" fmla="*/ 144 w 690"/>
                  <a:gd name="T15" fmla="*/ 152 h 482"/>
                  <a:gd name="T16" fmla="*/ 86 w 690"/>
                  <a:gd name="T17" fmla="*/ 216 h 482"/>
                  <a:gd name="T18" fmla="*/ 96 w 690"/>
                  <a:gd name="T19" fmla="*/ 222 h 482"/>
                  <a:gd name="T20" fmla="*/ 136 w 690"/>
                  <a:gd name="T21" fmla="*/ 226 h 482"/>
                  <a:gd name="T22" fmla="*/ 152 w 690"/>
                  <a:gd name="T23" fmla="*/ 248 h 482"/>
                  <a:gd name="T24" fmla="*/ 150 w 690"/>
                  <a:gd name="T25" fmla="*/ 292 h 482"/>
                  <a:gd name="T26" fmla="*/ 152 w 690"/>
                  <a:gd name="T27" fmla="*/ 308 h 482"/>
                  <a:gd name="T28" fmla="*/ 170 w 690"/>
                  <a:gd name="T29" fmla="*/ 320 h 482"/>
                  <a:gd name="T30" fmla="*/ 180 w 690"/>
                  <a:gd name="T31" fmla="*/ 362 h 482"/>
                  <a:gd name="T32" fmla="*/ 178 w 690"/>
                  <a:gd name="T33" fmla="*/ 428 h 482"/>
                  <a:gd name="T34" fmla="*/ 198 w 690"/>
                  <a:gd name="T35" fmla="*/ 392 h 482"/>
                  <a:gd name="T36" fmla="*/ 228 w 690"/>
                  <a:gd name="T37" fmla="*/ 354 h 482"/>
                  <a:gd name="T38" fmla="*/ 258 w 690"/>
                  <a:gd name="T39" fmla="*/ 336 h 482"/>
                  <a:gd name="T40" fmla="*/ 298 w 690"/>
                  <a:gd name="T41" fmla="*/ 330 h 482"/>
                  <a:gd name="T42" fmla="*/ 300 w 690"/>
                  <a:gd name="T43" fmla="*/ 312 h 482"/>
                  <a:gd name="T44" fmla="*/ 332 w 690"/>
                  <a:gd name="T45" fmla="*/ 238 h 482"/>
                  <a:gd name="T46" fmla="*/ 340 w 690"/>
                  <a:gd name="T47" fmla="*/ 232 h 482"/>
                  <a:gd name="T48" fmla="*/ 344 w 690"/>
                  <a:gd name="T49" fmla="*/ 242 h 482"/>
                  <a:gd name="T50" fmla="*/ 344 w 690"/>
                  <a:gd name="T51" fmla="*/ 284 h 482"/>
                  <a:gd name="T52" fmla="*/ 362 w 690"/>
                  <a:gd name="T53" fmla="*/ 380 h 482"/>
                  <a:gd name="T54" fmla="*/ 380 w 690"/>
                  <a:gd name="T55" fmla="*/ 376 h 482"/>
                  <a:gd name="T56" fmla="*/ 414 w 690"/>
                  <a:gd name="T57" fmla="*/ 342 h 482"/>
                  <a:gd name="T58" fmla="*/ 436 w 690"/>
                  <a:gd name="T59" fmla="*/ 346 h 482"/>
                  <a:gd name="T60" fmla="*/ 448 w 690"/>
                  <a:gd name="T61" fmla="*/ 370 h 482"/>
                  <a:gd name="T62" fmla="*/ 458 w 690"/>
                  <a:gd name="T63" fmla="*/ 410 h 482"/>
                  <a:gd name="T64" fmla="*/ 480 w 690"/>
                  <a:gd name="T65" fmla="*/ 388 h 482"/>
                  <a:gd name="T66" fmla="*/ 506 w 690"/>
                  <a:gd name="T67" fmla="*/ 400 h 482"/>
                  <a:gd name="T68" fmla="*/ 536 w 690"/>
                  <a:gd name="T69" fmla="*/ 440 h 482"/>
                  <a:gd name="T70" fmla="*/ 558 w 690"/>
                  <a:gd name="T71" fmla="*/ 482 h 482"/>
                  <a:gd name="T72" fmla="*/ 560 w 690"/>
                  <a:gd name="T73" fmla="*/ 480 h 482"/>
                  <a:gd name="T74" fmla="*/ 548 w 690"/>
                  <a:gd name="T75" fmla="*/ 434 h 482"/>
                  <a:gd name="T76" fmla="*/ 546 w 690"/>
                  <a:gd name="T77" fmla="*/ 384 h 482"/>
                  <a:gd name="T78" fmla="*/ 558 w 690"/>
                  <a:gd name="T79" fmla="*/ 360 h 482"/>
                  <a:gd name="T80" fmla="*/ 590 w 690"/>
                  <a:gd name="T81" fmla="*/ 362 h 482"/>
                  <a:gd name="T82" fmla="*/ 570 w 690"/>
                  <a:gd name="T83" fmla="*/ 326 h 482"/>
                  <a:gd name="T84" fmla="*/ 564 w 690"/>
                  <a:gd name="T85" fmla="*/ 298 h 482"/>
                  <a:gd name="T86" fmla="*/ 578 w 690"/>
                  <a:gd name="T87" fmla="*/ 280 h 482"/>
                  <a:gd name="T88" fmla="*/ 626 w 690"/>
                  <a:gd name="T89" fmla="*/ 286 h 482"/>
                  <a:gd name="T90" fmla="*/ 644 w 690"/>
                  <a:gd name="T91" fmla="*/ 276 h 482"/>
                  <a:gd name="T92" fmla="*/ 596 w 690"/>
                  <a:gd name="T93" fmla="*/ 192 h 482"/>
                  <a:gd name="T94" fmla="*/ 566 w 690"/>
                  <a:gd name="T95" fmla="*/ 160 h 482"/>
                  <a:gd name="T96" fmla="*/ 564 w 690"/>
                  <a:gd name="T97" fmla="*/ 148 h 482"/>
                  <a:gd name="T98" fmla="*/ 574 w 690"/>
                  <a:gd name="T99" fmla="*/ 148 h 482"/>
                  <a:gd name="T100" fmla="*/ 644 w 690"/>
                  <a:gd name="T101" fmla="*/ 184 h 482"/>
                  <a:gd name="T102" fmla="*/ 660 w 690"/>
                  <a:gd name="T103" fmla="*/ 196 h 482"/>
                  <a:gd name="T104" fmla="*/ 690 w 690"/>
                  <a:gd name="T105" fmla="*/ 17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0" h="482">
                    <a:moveTo>
                      <a:pt x="690" y="0"/>
                    </a:moveTo>
                    <a:lnTo>
                      <a:pt x="126" y="0"/>
                    </a:lnTo>
                    <a:lnTo>
                      <a:pt x="126" y="0"/>
                    </a:lnTo>
                    <a:lnTo>
                      <a:pt x="106" y="22"/>
                    </a:lnTo>
                    <a:lnTo>
                      <a:pt x="84" y="40"/>
                    </a:lnTo>
                    <a:lnTo>
                      <a:pt x="64" y="56"/>
                    </a:lnTo>
                    <a:lnTo>
                      <a:pt x="44" y="70"/>
                    </a:lnTo>
                    <a:lnTo>
                      <a:pt x="12" y="88"/>
                    </a:lnTo>
                    <a:lnTo>
                      <a:pt x="0" y="94"/>
                    </a:lnTo>
                    <a:lnTo>
                      <a:pt x="0" y="94"/>
                    </a:lnTo>
                    <a:lnTo>
                      <a:pt x="50" y="86"/>
                    </a:lnTo>
                    <a:lnTo>
                      <a:pt x="90" y="82"/>
                    </a:lnTo>
                    <a:lnTo>
                      <a:pt x="106" y="82"/>
                    </a:lnTo>
                    <a:lnTo>
                      <a:pt x="120" y="84"/>
                    </a:lnTo>
                    <a:lnTo>
                      <a:pt x="130" y="86"/>
                    </a:lnTo>
                    <a:lnTo>
                      <a:pt x="140" y="88"/>
                    </a:lnTo>
                    <a:lnTo>
                      <a:pt x="146" y="92"/>
                    </a:lnTo>
                    <a:lnTo>
                      <a:pt x="152" y="96"/>
                    </a:lnTo>
                    <a:lnTo>
                      <a:pt x="156" y="102"/>
                    </a:lnTo>
                    <a:lnTo>
                      <a:pt x="158" y="108"/>
                    </a:lnTo>
                    <a:lnTo>
                      <a:pt x="158" y="114"/>
                    </a:lnTo>
                    <a:lnTo>
                      <a:pt x="158" y="122"/>
                    </a:lnTo>
                    <a:lnTo>
                      <a:pt x="152" y="136"/>
                    </a:lnTo>
                    <a:lnTo>
                      <a:pt x="144" y="152"/>
                    </a:lnTo>
                    <a:lnTo>
                      <a:pt x="132" y="168"/>
                    </a:lnTo>
                    <a:lnTo>
                      <a:pt x="108" y="196"/>
                    </a:lnTo>
                    <a:lnTo>
                      <a:pt x="86" y="216"/>
                    </a:lnTo>
                    <a:lnTo>
                      <a:pt x="78" y="224"/>
                    </a:lnTo>
                    <a:lnTo>
                      <a:pt x="78" y="224"/>
                    </a:lnTo>
                    <a:lnTo>
                      <a:pt x="96" y="222"/>
                    </a:lnTo>
                    <a:lnTo>
                      <a:pt x="114" y="220"/>
                    </a:lnTo>
                    <a:lnTo>
                      <a:pt x="126" y="222"/>
                    </a:lnTo>
                    <a:lnTo>
                      <a:pt x="136" y="226"/>
                    </a:lnTo>
                    <a:lnTo>
                      <a:pt x="144" y="232"/>
                    </a:lnTo>
                    <a:lnTo>
                      <a:pt x="148" y="240"/>
                    </a:lnTo>
                    <a:lnTo>
                      <a:pt x="152" y="248"/>
                    </a:lnTo>
                    <a:lnTo>
                      <a:pt x="154" y="258"/>
                    </a:lnTo>
                    <a:lnTo>
                      <a:pt x="154" y="276"/>
                    </a:lnTo>
                    <a:lnTo>
                      <a:pt x="150" y="292"/>
                    </a:lnTo>
                    <a:lnTo>
                      <a:pt x="144" y="310"/>
                    </a:lnTo>
                    <a:lnTo>
                      <a:pt x="144" y="310"/>
                    </a:lnTo>
                    <a:lnTo>
                      <a:pt x="152" y="308"/>
                    </a:lnTo>
                    <a:lnTo>
                      <a:pt x="160" y="310"/>
                    </a:lnTo>
                    <a:lnTo>
                      <a:pt x="166" y="314"/>
                    </a:lnTo>
                    <a:lnTo>
                      <a:pt x="170" y="320"/>
                    </a:lnTo>
                    <a:lnTo>
                      <a:pt x="174" y="330"/>
                    </a:lnTo>
                    <a:lnTo>
                      <a:pt x="176" y="340"/>
                    </a:lnTo>
                    <a:lnTo>
                      <a:pt x="180" y="362"/>
                    </a:lnTo>
                    <a:lnTo>
                      <a:pt x="180" y="386"/>
                    </a:lnTo>
                    <a:lnTo>
                      <a:pt x="180" y="408"/>
                    </a:lnTo>
                    <a:lnTo>
                      <a:pt x="178" y="428"/>
                    </a:lnTo>
                    <a:lnTo>
                      <a:pt x="178" y="428"/>
                    </a:lnTo>
                    <a:lnTo>
                      <a:pt x="188" y="408"/>
                    </a:lnTo>
                    <a:lnTo>
                      <a:pt x="198" y="392"/>
                    </a:lnTo>
                    <a:lnTo>
                      <a:pt x="208" y="376"/>
                    </a:lnTo>
                    <a:lnTo>
                      <a:pt x="218" y="364"/>
                    </a:lnTo>
                    <a:lnTo>
                      <a:pt x="228" y="354"/>
                    </a:lnTo>
                    <a:lnTo>
                      <a:pt x="238" y="346"/>
                    </a:lnTo>
                    <a:lnTo>
                      <a:pt x="248" y="340"/>
                    </a:lnTo>
                    <a:lnTo>
                      <a:pt x="258" y="336"/>
                    </a:lnTo>
                    <a:lnTo>
                      <a:pt x="274" y="332"/>
                    </a:lnTo>
                    <a:lnTo>
                      <a:pt x="286" y="330"/>
                    </a:lnTo>
                    <a:lnTo>
                      <a:pt x="298" y="330"/>
                    </a:lnTo>
                    <a:lnTo>
                      <a:pt x="298" y="330"/>
                    </a:lnTo>
                    <a:lnTo>
                      <a:pt x="298" y="322"/>
                    </a:lnTo>
                    <a:lnTo>
                      <a:pt x="300" y="312"/>
                    </a:lnTo>
                    <a:lnTo>
                      <a:pt x="310" y="284"/>
                    </a:lnTo>
                    <a:lnTo>
                      <a:pt x="332" y="238"/>
                    </a:lnTo>
                    <a:lnTo>
                      <a:pt x="332" y="238"/>
                    </a:lnTo>
                    <a:lnTo>
                      <a:pt x="334" y="232"/>
                    </a:lnTo>
                    <a:lnTo>
                      <a:pt x="336" y="230"/>
                    </a:lnTo>
                    <a:lnTo>
                      <a:pt x="340" y="232"/>
                    </a:lnTo>
                    <a:lnTo>
                      <a:pt x="342" y="234"/>
                    </a:lnTo>
                    <a:lnTo>
                      <a:pt x="344" y="240"/>
                    </a:lnTo>
                    <a:lnTo>
                      <a:pt x="344" y="242"/>
                    </a:lnTo>
                    <a:lnTo>
                      <a:pt x="344" y="242"/>
                    </a:lnTo>
                    <a:lnTo>
                      <a:pt x="342" y="262"/>
                    </a:lnTo>
                    <a:lnTo>
                      <a:pt x="344" y="284"/>
                    </a:lnTo>
                    <a:lnTo>
                      <a:pt x="346" y="310"/>
                    </a:lnTo>
                    <a:lnTo>
                      <a:pt x="352" y="336"/>
                    </a:lnTo>
                    <a:lnTo>
                      <a:pt x="362" y="380"/>
                    </a:lnTo>
                    <a:lnTo>
                      <a:pt x="366" y="398"/>
                    </a:lnTo>
                    <a:lnTo>
                      <a:pt x="366" y="398"/>
                    </a:lnTo>
                    <a:lnTo>
                      <a:pt x="380" y="376"/>
                    </a:lnTo>
                    <a:lnTo>
                      <a:pt x="392" y="360"/>
                    </a:lnTo>
                    <a:lnTo>
                      <a:pt x="404" y="348"/>
                    </a:lnTo>
                    <a:lnTo>
                      <a:pt x="414" y="342"/>
                    </a:lnTo>
                    <a:lnTo>
                      <a:pt x="422" y="340"/>
                    </a:lnTo>
                    <a:lnTo>
                      <a:pt x="430" y="340"/>
                    </a:lnTo>
                    <a:lnTo>
                      <a:pt x="436" y="346"/>
                    </a:lnTo>
                    <a:lnTo>
                      <a:pt x="440" y="352"/>
                    </a:lnTo>
                    <a:lnTo>
                      <a:pt x="446" y="360"/>
                    </a:lnTo>
                    <a:lnTo>
                      <a:pt x="448" y="370"/>
                    </a:lnTo>
                    <a:lnTo>
                      <a:pt x="454" y="388"/>
                    </a:lnTo>
                    <a:lnTo>
                      <a:pt x="458" y="410"/>
                    </a:lnTo>
                    <a:lnTo>
                      <a:pt x="458" y="410"/>
                    </a:lnTo>
                    <a:lnTo>
                      <a:pt x="464" y="398"/>
                    </a:lnTo>
                    <a:lnTo>
                      <a:pt x="472" y="392"/>
                    </a:lnTo>
                    <a:lnTo>
                      <a:pt x="480" y="388"/>
                    </a:lnTo>
                    <a:lnTo>
                      <a:pt x="488" y="390"/>
                    </a:lnTo>
                    <a:lnTo>
                      <a:pt x="496" y="394"/>
                    </a:lnTo>
                    <a:lnTo>
                      <a:pt x="506" y="400"/>
                    </a:lnTo>
                    <a:lnTo>
                      <a:pt x="514" y="408"/>
                    </a:lnTo>
                    <a:lnTo>
                      <a:pt x="522" y="418"/>
                    </a:lnTo>
                    <a:lnTo>
                      <a:pt x="536" y="440"/>
                    </a:lnTo>
                    <a:lnTo>
                      <a:pt x="548" y="460"/>
                    </a:lnTo>
                    <a:lnTo>
                      <a:pt x="558" y="482"/>
                    </a:lnTo>
                    <a:lnTo>
                      <a:pt x="558" y="482"/>
                    </a:lnTo>
                    <a:lnTo>
                      <a:pt x="558" y="478"/>
                    </a:lnTo>
                    <a:lnTo>
                      <a:pt x="558" y="478"/>
                    </a:lnTo>
                    <a:lnTo>
                      <a:pt x="560" y="480"/>
                    </a:lnTo>
                    <a:lnTo>
                      <a:pt x="560" y="480"/>
                    </a:lnTo>
                    <a:lnTo>
                      <a:pt x="554" y="458"/>
                    </a:lnTo>
                    <a:lnTo>
                      <a:pt x="548" y="434"/>
                    </a:lnTo>
                    <a:lnTo>
                      <a:pt x="546" y="408"/>
                    </a:lnTo>
                    <a:lnTo>
                      <a:pt x="546" y="396"/>
                    </a:lnTo>
                    <a:lnTo>
                      <a:pt x="546" y="384"/>
                    </a:lnTo>
                    <a:lnTo>
                      <a:pt x="550" y="374"/>
                    </a:lnTo>
                    <a:lnTo>
                      <a:pt x="554" y="366"/>
                    </a:lnTo>
                    <a:lnTo>
                      <a:pt x="558" y="360"/>
                    </a:lnTo>
                    <a:lnTo>
                      <a:pt x="566" y="356"/>
                    </a:lnTo>
                    <a:lnTo>
                      <a:pt x="578" y="356"/>
                    </a:lnTo>
                    <a:lnTo>
                      <a:pt x="590" y="362"/>
                    </a:lnTo>
                    <a:lnTo>
                      <a:pt x="590" y="362"/>
                    </a:lnTo>
                    <a:lnTo>
                      <a:pt x="578" y="342"/>
                    </a:lnTo>
                    <a:lnTo>
                      <a:pt x="570" y="326"/>
                    </a:lnTo>
                    <a:lnTo>
                      <a:pt x="566" y="316"/>
                    </a:lnTo>
                    <a:lnTo>
                      <a:pt x="564" y="306"/>
                    </a:lnTo>
                    <a:lnTo>
                      <a:pt x="564" y="298"/>
                    </a:lnTo>
                    <a:lnTo>
                      <a:pt x="566" y="290"/>
                    </a:lnTo>
                    <a:lnTo>
                      <a:pt x="570" y="284"/>
                    </a:lnTo>
                    <a:lnTo>
                      <a:pt x="578" y="280"/>
                    </a:lnTo>
                    <a:lnTo>
                      <a:pt x="590" y="280"/>
                    </a:lnTo>
                    <a:lnTo>
                      <a:pt x="606" y="280"/>
                    </a:lnTo>
                    <a:lnTo>
                      <a:pt x="626" y="286"/>
                    </a:lnTo>
                    <a:lnTo>
                      <a:pt x="652" y="294"/>
                    </a:lnTo>
                    <a:lnTo>
                      <a:pt x="652" y="294"/>
                    </a:lnTo>
                    <a:lnTo>
                      <a:pt x="644" y="276"/>
                    </a:lnTo>
                    <a:lnTo>
                      <a:pt x="622" y="236"/>
                    </a:lnTo>
                    <a:lnTo>
                      <a:pt x="610" y="214"/>
                    </a:lnTo>
                    <a:lnTo>
                      <a:pt x="596" y="192"/>
                    </a:lnTo>
                    <a:lnTo>
                      <a:pt x="580" y="174"/>
                    </a:lnTo>
                    <a:lnTo>
                      <a:pt x="566" y="160"/>
                    </a:lnTo>
                    <a:lnTo>
                      <a:pt x="566" y="160"/>
                    </a:lnTo>
                    <a:lnTo>
                      <a:pt x="566" y="158"/>
                    </a:lnTo>
                    <a:lnTo>
                      <a:pt x="564" y="152"/>
                    </a:lnTo>
                    <a:lnTo>
                      <a:pt x="564" y="148"/>
                    </a:lnTo>
                    <a:lnTo>
                      <a:pt x="564" y="146"/>
                    </a:lnTo>
                    <a:lnTo>
                      <a:pt x="568" y="146"/>
                    </a:lnTo>
                    <a:lnTo>
                      <a:pt x="574" y="148"/>
                    </a:lnTo>
                    <a:lnTo>
                      <a:pt x="574" y="148"/>
                    </a:lnTo>
                    <a:lnTo>
                      <a:pt x="620" y="170"/>
                    </a:lnTo>
                    <a:lnTo>
                      <a:pt x="644" y="184"/>
                    </a:lnTo>
                    <a:lnTo>
                      <a:pt x="654" y="192"/>
                    </a:lnTo>
                    <a:lnTo>
                      <a:pt x="660" y="196"/>
                    </a:lnTo>
                    <a:lnTo>
                      <a:pt x="660" y="196"/>
                    </a:lnTo>
                    <a:lnTo>
                      <a:pt x="666" y="190"/>
                    </a:lnTo>
                    <a:lnTo>
                      <a:pt x="676" y="182"/>
                    </a:lnTo>
                    <a:lnTo>
                      <a:pt x="690" y="176"/>
                    </a:lnTo>
                    <a:lnTo>
                      <a:pt x="690" y="0"/>
                    </a:lnTo>
                    <a:close/>
                  </a:path>
                </a:pathLst>
              </a:custGeom>
              <a:solidFill>
                <a:schemeClr val="accent1">
                  <a:alpha val="1000"/>
                </a:schemeClr>
              </a:solidFill>
              <a:ln>
                <a:noFill/>
              </a:ln>
              <a:effectLst>
                <a:glow rad="508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1"/>
              <p:cNvSpPr>
                <a:spLocks noChangeAspect="1"/>
              </p:cNvSpPr>
              <p:nvPr/>
            </p:nvSpPr>
            <p:spPr bwMode="auto">
              <a:xfrm>
                <a:off x="6973892" y="6209551"/>
                <a:ext cx="1162575" cy="647993"/>
              </a:xfrm>
              <a:custGeom>
                <a:avLst/>
                <a:gdLst>
                  <a:gd name="T0" fmla="*/ 686 w 976"/>
                  <a:gd name="T1" fmla="*/ 250 h 544"/>
                  <a:gd name="T2" fmla="*/ 592 w 976"/>
                  <a:gd name="T3" fmla="*/ 242 h 544"/>
                  <a:gd name="T4" fmla="*/ 536 w 976"/>
                  <a:gd name="T5" fmla="*/ 262 h 544"/>
                  <a:gd name="T6" fmla="*/ 506 w 976"/>
                  <a:gd name="T7" fmla="*/ 288 h 544"/>
                  <a:gd name="T8" fmla="*/ 492 w 976"/>
                  <a:gd name="T9" fmla="*/ 292 h 544"/>
                  <a:gd name="T10" fmla="*/ 514 w 976"/>
                  <a:gd name="T11" fmla="*/ 248 h 544"/>
                  <a:gd name="T12" fmla="*/ 560 w 976"/>
                  <a:gd name="T13" fmla="*/ 124 h 544"/>
                  <a:gd name="T14" fmla="*/ 566 w 976"/>
                  <a:gd name="T15" fmla="*/ 34 h 544"/>
                  <a:gd name="T16" fmla="*/ 524 w 976"/>
                  <a:gd name="T17" fmla="*/ 32 h 544"/>
                  <a:gd name="T18" fmla="*/ 452 w 976"/>
                  <a:gd name="T19" fmla="*/ 98 h 544"/>
                  <a:gd name="T20" fmla="*/ 412 w 976"/>
                  <a:gd name="T21" fmla="*/ 174 h 544"/>
                  <a:gd name="T22" fmla="*/ 392 w 976"/>
                  <a:gd name="T23" fmla="*/ 152 h 544"/>
                  <a:gd name="T24" fmla="*/ 374 w 976"/>
                  <a:gd name="T25" fmla="*/ 148 h 544"/>
                  <a:gd name="T26" fmla="*/ 366 w 976"/>
                  <a:gd name="T27" fmla="*/ 170 h 544"/>
                  <a:gd name="T28" fmla="*/ 380 w 976"/>
                  <a:gd name="T29" fmla="*/ 242 h 544"/>
                  <a:gd name="T30" fmla="*/ 380 w 976"/>
                  <a:gd name="T31" fmla="*/ 302 h 544"/>
                  <a:gd name="T32" fmla="*/ 306 w 976"/>
                  <a:gd name="T33" fmla="*/ 126 h 544"/>
                  <a:gd name="T34" fmla="*/ 296 w 976"/>
                  <a:gd name="T35" fmla="*/ 44 h 544"/>
                  <a:gd name="T36" fmla="*/ 306 w 976"/>
                  <a:gd name="T37" fmla="*/ 10 h 544"/>
                  <a:gd name="T38" fmla="*/ 298 w 976"/>
                  <a:gd name="T39" fmla="*/ 0 h 544"/>
                  <a:gd name="T40" fmla="*/ 266 w 976"/>
                  <a:gd name="T41" fmla="*/ 8 h 544"/>
                  <a:gd name="T42" fmla="*/ 252 w 976"/>
                  <a:gd name="T43" fmla="*/ 26 h 544"/>
                  <a:gd name="T44" fmla="*/ 242 w 976"/>
                  <a:gd name="T45" fmla="*/ 40 h 544"/>
                  <a:gd name="T46" fmla="*/ 264 w 976"/>
                  <a:gd name="T47" fmla="*/ 138 h 544"/>
                  <a:gd name="T48" fmla="*/ 342 w 976"/>
                  <a:gd name="T49" fmla="*/ 322 h 544"/>
                  <a:gd name="T50" fmla="*/ 280 w 976"/>
                  <a:gd name="T51" fmla="*/ 272 h 544"/>
                  <a:gd name="T52" fmla="*/ 242 w 976"/>
                  <a:gd name="T53" fmla="*/ 232 h 544"/>
                  <a:gd name="T54" fmla="*/ 220 w 976"/>
                  <a:gd name="T55" fmla="*/ 228 h 544"/>
                  <a:gd name="T56" fmla="*/ 214 w 976"/>
                  <a:gd name="T57" fmla="*/ 252 h 544"/>
                  <a:gd name="T58" fmla="*/ 198 w 976"/>
                  <a:gd name="T59" fmla="*/ 268 h 544"/>
                  <a:gd name="T60" fmla="*/ 116 w 976"/>
                  <a:gd name="T61" fmla="*/ 264 h 544"/>
                  <a:gd name="T62" fmla="*/ 18 w 976"/>
                  <a:gd name="T63" fmla="*/ 292 h 544"/>
                  <a:gd name="T64" fmla="*/ 36 w 976"/>
                  <a:gd name="T65" fmla="*/ 332 h 544"/>
                  <a:gd name="T66" fmla="*/ 116 w 976"/>
                  <a:gd name="T67" fmla="*/ 374 h 544"/>
                  <a:gd name="T68" fmla="*/ 260 w 976"/>
                  <a:gd name="T69" fmla="*/ 404 h 544"/>
                  <a:gd name="T70" fmla="*/ 270 w 976"/>
                  <a:gd name="T71" fmla="*/ 408 h 544"/>
                  <a:gd name="T72" fmla="*/ 260 w 976"/>
                  <a:gd name="T73" fmla="*/ 416 h 544"/>
                  <a:gd name="T74" fmla="*/ 200 w 976"/>
                  <a:gd name="T75" fmla="*/ 438 h 544"/>
                  <a:gd name="T76" fmla="*/ 154 w 976"/>
                  <a:gd name="T77" fmla="*/ 484 h 544"/>
                  <a:gd name="T78" fmla="*/ 652 w 976"/>
                  <a:gd name="T79" fmla="*/ 544 h 544"/>
                  <a:gd name="T80" fmla="*/ 612 w 976"/>
                  <a:gd name="T81" fmla="*/ 484 h 544"/>
                  <a:gd name="T82" fmla="*/ 560 w 976"/>
                  <a:gd name="T83" fmla="*/ 448 h 544"/>
                  <a:gd name="T84" fmla="*/ 556 w 976"/>
                  <a:gd name="T85" fmla="*/ 440 h 544"/>
                  <a:gd name="T86" fmla="*/ 564 w 976"/>
                  <a:gd name="T87" fmla="*/ 438 h 544"/>
                  <a:gd name="T88" fmla="*/ 676 w 976"/>
                  <a:gd name="T89" fmla="*/ 454 h 544"/>
                  <a:gd name="T90" fmla="*/ 750 w 976"/>
                  <a:gd name="T91" fmla="*/ 442 h 544"/>
                  <a:gd name="T92" fmla="*/ 870 w 976"/>
                  <a:gd name="T93" fmla="*/ 392 h 544"/>
                  <a:gd name="T94" fmla="*/ 966 w 976"/>
                  <a:gd name="T95" fmla="*/ 334 h 544"/>
                  <a:gd name="T96" fmla="*/ 860 w 976"/>
                  <a:gd name="T97" fmla="*/ 316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76" h="544">
                    <a:moveTo>
                      <a:pt x="748" y="274"/>
                    </a:moveTo>
                    <a:lnTo>
                      <a:pt x="748" y="274"/>
                    </a:lnTo>
                    <a:lnTo>
                      <a:pt x="716" y="260"/>
                    </a:lnTo>
                    <a:lnTo>
                      <a:pt x="686" y="250"/>
                    </a:lnTo>
                    <a:lnTo>
                      <a:pt x="660" y="244"/>
                    </a:lnTo>
                    <a:lnTo>
                      <a:pt x="634" y="242"/>
                    </a:lnTo>
                    <a:lnTo>
                      <a:pt x="612" y="240"/>
                    </a:lnTo>
                    <a:lnTo>
                      <a:pt x="592" y="242"/>
                    </a:lnTo>
                    <a:lnTo>
                      <a:pt x="574" y="246"/>
                    </a:lnTo>
                    <a:lnTo>
                      <a:pt x="560" y="250"/>
                    </a:lnTo>
                    <a:lnTo>
                      <a:pt x="546" y="256"/>
                    </a:lnTo>
                    <a:lnTo>
                      <a:pt x="536" y="262"/>
                    </a:lnTo>
                    <a:lnTo>
                      <a:pt x="518" y="274"/>
                    </a:lnTo>
                    <a:lnTo>
                      <a:pt x="510" y="284"/>
                    </a:lnTo>
                    <a:lnTo>
                      <a:pt x="506" y="288"/>
                    </a:lnTo>
                    <a:lnTo>
                      <a:pt x="506" y="288"/>
                    </a:lnTo>
                    <a:lnTo>
                      <a:pt x="502" y="290"/>
                    </a:lnTo>
                    <a:lnTo>
                      <a:pt x="496" y="292"/>
                    </a:lnTo>
                    <a:lnTo>
                      <a:pt x="494" y="292"/>
                    </a:lnTo>
                    <a:lnTo>
                      <a:pt x="492" y="292"/>
                    </a:lnTo>
                    <a:lnTo>
                      <a:pt x="494" y="288"/>
                    </a:lnTo>
                    <a:lnTo>
                      <a:pt x="496" y="282"/>
                    </a:lnTo>
                    <a:lnTo>
                      <a:pt x="496" y="282"/>
                    </a:lnTo>
                    <a:lnTo>
                      <a:pt x="514" y="248"/>
                    </a:lnTo>
                    <a:lnTo>
                      <a:pt x="528" y="220"/>
                    </a:lnTo>
                    <a:lnTo>
                      <a:pt x="542" y="184"/>
                    </a:lnTo>
                    <a:lnTo>
                      <a:pt x="554" y="146"/>
                    </a:lnTo>
                    <a:lnTo>
                      <a:pt x="560" y="124"/>
                    </a:lnTo>
                    <a:lnTo>
                      <a:pt x="564" y="102"/>
                    </a:lnTo>
                    <a:lnTo>
                      <a:pt x="566" y="80"/>
                    </a:lnTo>
                    <a:lnTo>
                      <a:pt x="566" y="56"/>
                    </a:lnTo>
                    <a:lnTo>
                      <a:pt x="566" y="34"/>
                    </a:lnTo>
                    <a:lnTo>
                      <a:pt x="562" y="10"/>
                    </a:lnTo>
                    <a:lnTo>
                      <a:pt x="562" y="10"/>
                    </a:lnTo>
                    <a:lnTo>
                      <a:pt x="544" y="20"/>
                    </a:lnTo>
                    <a:lnTo>
                      <a:pt x="524" y="32"/>
                    </a:lnTo>
                    <a:lnTo>
                      <a:pt x="502" y="48"/>
                    </a:lnTo>
                    <a:lnTo>
                      <a:pt x="476" y="70"/>
                    </a:lnTo>
                    <a:lnTo>
                      <a:pt x="464" y="84"/>
                    </a:lnTo>
                    <a:lnTo>
                      <a:pt x="452" y="98"/>
                    </a:lnTo>
                    <a:lnTo>
                      <a:pt x="440" y="116"/>
                    </a:lnTo>
                    <a:lnTo>
                      <a:pt x="430" y="132"/>
                    </a:lnTo>
                    <a:lnTo>
                      <a:pt x="420" y="152"/>
                    </a:lnTo>
                    <a:lnTo>
                      <a:pt x="412" y="174"/>
                    </a:lnTo>
                    <a:lnTo>
                      <a:pt x="412" y="174"/>
                    </a:lnTo>
                    <a:lnTo>
                      <a:pt x="408" y="168"/>
                    </a:lnTo>
                    <a:lnTo>
                      <a:pt x="398" y="156"/>
                    </a:lnTo>
                    <a:lnTo>
                      <a:pt x="392" y="152"/>
                    </a:lnTo>
                    <a:lnTo>
                      <a:pt x="386" y="148"/>
                    </a:lnTo>
                    <a:lnTo>
                      <a:pt x="380" y="146"/>
                    </a:lnTo>
                    <a:lnTo>
                      <a:pt x="374" y="148"/>
                    </a:lnTo>
                    <a:lnTo>
                      <a:pt x="374" y="148"/>
                    </a:lnTo>
                    <a:lnTo>
                      <a:pt x="368" y="156"/>
                    </a:lnTo>
                    <a:lnTo>
                      <a:pt x="364" y="162"/>
                    </a:lnTo>
                    <a:lnTo>
                      <a:pt x="364" y="168"/>
                    </a:lnTo>
                    <a:lnTo>
                      <a:pt x="366" y="170"/>
                    </a:lnTo>
                    <a:lnTo>
                      <a:pt x="366" y="170"/>
                    </a:lnTo>
                    <a:lnTo>
                      <a:pt x="370" y="184"/>
                    </a:lnTo>
                    <a:lnTo>
                      <a:pt x="376" y="222"/>
                    </a:lnTo>
                    <a:lnTo>
                      <a:pt x="380" y="242"/>
                    </a:lnTo>
                    <a:lnTo>
                      <a:pt x="382" y="264"/>
                    </a:lnTo>
                    <a:lnTo>
                      <a:pt x="382" y="284"/>
                    </a:lnTo>
                    <a:lnTo>
                      <a:pt x="380" y="302"/>
                    </a:lnTo>
                    <a:lnTo>
                      <a:pt x="380" y="302"/>
                    </a:lnTo>
                    <a:lnTo>
                      <a:pt x="356" y="252"/>
                    </a:lnTo>
                    <a:lnTo>
                      <a:pt x="338" y="214"/>
                    </a:lnTo>
                    <a:lnTo>
                      <a:pt x="320" y="172"/>
                    </a:lnTo>
                    <a:lnTo>
                      <a:pt x="306" y="126"/>
                    </a:lnTo>
                    <a:lnTo>
                      <a:pt x="300" y="104"/>
                    </a:lnTo>
                    <a:lnTo>
                      <a:pt x="296" y="84"/>
                    </a:lnTo>
                    <a:lnTo>
                      <a:pt x="294" y="64"/>
                    </a:lnTo>
                    <a:lnTo>
                      <a:pt x="296" y="44"/>
                    </a:lnTo>
                    <a:lnTo>
                      <a:pt x="298" y="28"/>
                    </a:lnTo>
                    <a:lnTo>
                      <a:pt x="304" y="12"/>
                    </a:lnTo>
                    <a:lnTo>
                      <a:pt x="304" y="12"/>
                    </a:lnTo>
                    <a:lnTo>
                      <a:pt x="306" y="10"/>
                    </a:lnTo>
                    <a:lnTo>
                      <a:pt x="306" y="6"/>
                    </a:lnTo>
                    <a:lnTo>
                      <a:pt x="304" y="2"/>
                    </a:lnTo>
                    <a:lnTo>
                      <a:pt x="298" y="0"/>
                    </a:lnTo>
                    <a:lnTo>
                      <a:pt x="298" y="0"/>
                    </a:lnTo>
                    <a:lnTo>
                      <a:pt x="292" y="0"/>
                    </a:lnTo>
                    <a:lnTo>
                      <a:pt x="280" y="0"/>
                    </a:lnTo>
                    <a:lnTo>
                      <a:pt x="274" y="2"/>
                    </a:lnTo>
                    <a:lnTo>
                      <a:pt x="266" y="8"/>
                    </a:lnTo>
                    <a:lnTo>
                      <a:pt x="260" y="14"/>
                    </a:lnTo>
                    <a:lnTo>
                      <a:pt x="254" y="22"/>
                    </a:lnTo>
                    <a:lnTo>
                      <a:pt x="254" y="22"/>
                    </a:lnTo>
                    <a:lnTo>
                      <a:pt x="252" y="26"/>
                    </a:lnTo>
                    <a:lnTo>
                      <a:pt x="246" y="30"/>
                    </a:lnTo>
                    <a:lnTo>
                      <a:pt x="244" y="34"/>
                    </a:lnTo>
                    <a:lnTo>
                      <a:pt x="242" y="40"/>
                    </a:lnTo>
                    <a:lnTo>
                      <a:pt x="242" y="40"/>
                    </a:lnTo>
                    <a:lnTo>
                      <a:pt x="244" y="58"/>
                    </a:lnTo>
                    <a:lnTo>
                      <a:pt x="248" y="80"/>
                    </a:lnTo>
                    <a:lnTo>
                      <a:pt x="254" y="106"/>
                    </a:lnTo>
                    <a:lnTo>
                      <a:pt x="264" y="138"/>
                    </a:lnTo>
                    <a:lnTo>
                      <a:pt x="278" y="174"/>
                    </a:lnTo>
                    <a:lnTo>
                      <a:pt x="296" y="218"/>
                    </a:lnTo>
                    <a:lnTo>
                      <a:pt x="342" y="322"/>
                    </a:lnTo>
                    <a:lnTo>
                      <a:pt x="342" y="322"/>
                    </a:lnTo>
                    <a:lnTo>
                      <a:pt x="328" y="314"/>
                    </a:lnTo>
                    <a:lnTo>
                      <a:pt x="312" y="300"/>
                    </a:lnTo>
                    <a:lnTo>
                      <a:pt x="294" y="286"/>
                    </a:lnTo>
                    <a:lnTo>
                      <a:pt x="280" y="272"/>
                    </a:lnTo>
                    <a:lnTo>
                      <a:pt x="254" y="244"/>
                    </a:lnTo>
                    <a:lnTo>
                      <a:pt x="244" y="232"/>
                    </a:lnTo>
                    <a:lnTo>
                      <a:pt x="244" y="232"/>
                    </a:lnTo>
                    <a:lnTo>
                      <a:pt x="242" y="232"/>
                    </a:lnTo>
                    <a:lnTo>
                      <a:pt x="238" y="228"/>
                    </a:lnTo>
                    <a:lnTo>
                      <a:pt x="230" y="226"/>
                    </a:lnTo>
                    <a:lnTo>
                      <a:pt x="220" y="228"/>
                    </a:lnTo>
                    <a:lnTo>
                      <a:pt x="220" y="228"/>
                    </a:lnTo>
                    <a:lnTo>
                      <a:pt x="216" y="232"/>
                    </a:lnTo>
                    <a:lnTo>
                      <a:pt x="214" y="236"/>
                    </a:lnTo>
                    <a:lnTo>
                      <a:pt x="212" y="244"/>
                    </a:lnTo>
                    <a:lnTo>
                      <a:pt x="214" y="252"/>
                    </a:lnTo>
                    <a:lnTo>
                      <a:pt x="218" y="268"/>
                    </a:lnTo>
                    <a:lnTo>
                      <a:pt x="220" y="274"/>
                    </a:lnTo>
                    <a:lnTo>
                      <a:pt x="220" y="274"/>
                    </a:lnTo>
                    <a:lnTo>
                      <a:pt x="198" y="268"/>
                    </a:lnTo>
                    <a:lnTo>
                      <a:pt x="176" y="264"/>
                    </a:lnTo>
                    <a:lnTo>
                      <a:pt x="156" y="264"/>
                    </a:lnTo>
                    <a:lnTo>
                      <a:pt x="136" y="264"/>
                    </a:lnTo>
                    <a:lnTo>
                      <a:pt x="116" y="264"/>
                    </a:lnTo>
                    <a:lnTo>
                      <a:pt x="98" y="268"/>
                    </a:lnTo>
                    <a:lnTo>
                      <a:pt x="66" y="274"/>
                    </a:lnTo>
                    <a:lnTo>
                      <a:pt x="40" y="284"/>
                    </a:lnTo>
                    <a:lnTo>
                      <a:pt x="18" y="292"/>
                    </a:lnTo>
                    <a:lnTo>
                      <a:pt x="0" y="302"/>
                    </a:lnTo>
                    <a:lnTo>
                      <a:pt x="0" y="302"/>
                    </a:lnTo>
                    <a:lnTo>
                      <a:pt x="18" y="318"/>
                    </a:lnTo>
                    <a:lnTo>
                      <a:pt x="36" y="332"/>
                    </a:lnTo>
                    <a:lnTo>
                      <a:pt x="56" y="344"/>
                    </a:lnTo>
                    <a:lnTo>
                      <a:pt x="74" y="356"/>
                    </a:lnTo>
                    <a:lnTo>
                      <a:pt x="96" y="366"/>
                    </a:lnTo>
                    <a:lnTo>
                      <a:pt x="116" y="374"/>
                    </a:lnTo>
                    <a:lnTo>
                      <a:pt x="154" y="386"/>
                    </a:lnTo>
                    <a:lnTo>
                      <a:pt x="190" y="394"/>
                    </a:lnTo>
                    <a:lnTo>
                      <a:pt x="222" y="400"/>
                    </a:lnTo>
                    <a:lnTo>
                      <a:pt x="260" y="404"/>
                    </a:lnTo>
                    <a:lnTo>
                      <a:pt x="260" y="404"/>
                    </a:lnTo>
                    <a:lnTo>
                      <a:pt x="266" y="406"/>
                    </a:lnTo>
                    <a:lnTo>
                      <a:pt x="270" y="406"/>
                    </a:lnTo>
                    <a:lnTo>
                      <a:pt x="270" y="408"/>
                    </a:lnTo>
                    <a:lnTo>
                      <a:pt x="268" y="412"/>
                    </a:lnTo>
                    <a:lnTo>
                      <a:pt x="264" y="414"/>
                    </a:lnTo>
                    <a:lnTo>
                      <a:pt x="260" y="416"/>
                    </a:lnTo>
                    <a:lnTo>
                      <a:pt x="260" y="416"/>
                    </a:lnTo>
                    <a:lnTo>
                      <a:pt x="246" y="418"/>
                    </a:lnTo>
                    <a:lnTo>
                      <a:pt x="230" y="422"/>
                    </a:lnTo>
                    <a:lnTo>
                      <a:pt x="210" y="432"/>
                    </a:lnTo>
                    <a:lnTo>
                      <a:pt x="200" y="438"/>
                    </a:lnTo>
                    <a:lnTo>
                      <a:pt x="188" y="446"/>
                    </a:lnTo>
                    <a:lnTo>
                      <a:pt x="176" y="456"/>
                    </a:lnTo>
                    <a:lnTo>
                      <a:pt x="166" y="468"/>
                    </a:lnTo>
                    <a:lnTo>
                      <a:pt x="154" y="484"/>
                    </a:lnTo>
                    <a:lnTo>
                      <a:pt x="144" y="500"/>
                    </a:lnTo>
                    <a:lnTo>
                      <a:pt x="134" y="520"/>
                    </a:lnTo>
                    <a:lnTo>
                      <a:pt x="124" y="544"/>
                    </a:lnTo>
                    <a:lnTo>
                      <a:pt x="652" y="544"/>
                    </a:lnTo>
                    <a:lnTo>
                      <a:pt x="652" y="544"/>
                    </a:lnTo>
                    <a:lnTo>
                      <a:pt x="632" y="512"/>
                    </a:lnTo>
                    <a:lnTo>
                      <a:pt x="622" y="498"/>
                    </a:lnTo>
                    <a:lnTo>
                      <a:pt x="612" y="484"/>
                    </a:lnTo>
                    <a:lnTo>
                      <a:pt x="600" y="472"/>
                    </a:lnTo>
                    <a:lnTo>
                      <a:pt x="586" y="462"/>
                    </a:lnTo>
                    <a:lnTo>
                      <a:pt x="574" y="454"/>
                    </a:lnTo>
                    <a:lnTo>
                      <a:pt x="560" y="448"/>
                    </a:lnTo>
                    <a:lnTo>
                      <a:pt x="560" y="448"/>
                    </a:lnTo>
                    <a:lnTo>
                      <a:pt x="558" y="446"/>
                    </a:lnTo>
                    <a:lnTo>
                      <a:pt x="556" y="442"/>
                    </a:lnTo>
                    <a:lnTo>
                      <a:pt x="556" y="440"/>
                    </a:lnTo>
                    <a:lnTo>
                      <a:pt x="556" y="438"/>
                    </a:lnTo>
                    <a:lnTo>
                      <a:pt x="560" y="438"/>
                    </a:lnTo>
                    <a:lnTo>
                      <a:pt x="564" y="438"/>
                    </a:lnTo>
                    <a:lnTo>
                      <a:pt x="564" y="438"/>
                    </a:lnTo>
                    <a:lnTo>
                      <a:pt x="590" y="442"/>
                    </a:lnTo>
                    <a:lnTo>
                      <a:pt x="630" y="450"/>
                    </a:lnTo>
                    <a:lnTo>
                      <a:pt x="652" y="454"/>
                    </a:lnTo>
                    <a:lnTo>
                      <a:pt x="676" y="454"/>
                    </a:lnTo>
                    <a:lnTo>
                      <a:pt x="696" y="454"/>
                    </a:lnTo>
                    <a:lnTo>
                      <a:pt x="716" y="452"/>
                    </a:lnTo>
                    <a:lnTo>
                      <a:pt x="716" y="452"/>
                    </a:lnTo>
                    <a:lnTo>
                      <a:pt x="750" y="442"/>
                    </a:lnTo>
                    <a:lnTo>
                      <a:pt x="772" y="436"/>
                    </a:lnTo>
                    <a:lnTo>
                      <a:pt x="798" y="426"/>
                    </a:lnTo>
                    <a:lnTo>
                      <a:pt x="830" y="412"/>
                    </a:lnTo>
                    <a:lnTo>
                      <a:pt x="870" y="392"/>
                    </a:lnTo>
                    <a:lnTo>
                      <a:pt x="918" y="366"/>
                    </a:lnTo>
                    <a:lnTo>
                      <a:pt x="976" y="332"/>
                    </a:lnTo>
                    <a:lnTo>
                      <a:pt x="976" y="332"/>
                    </a:lnTo>
                    <a:lnTo>
                      <a:pt x="966" y="334"/>
                    </a:lnTo>
                    <a:lnTo>
                      <a:pt x="952" y="334"/>
                    </a:lnTo>
                    <a:lnTo>
                      <a:pt x="930" y="332"/>
                    </a:lnTo>
                    <a:lnTo>
                      <a:pt x="900" y="328"/>
                    </a:lnTo>
                    <a:lnTo>
                      <a:pt x="860" y="316"/>
                    </a:lnTo>
                    <a:lnTo>
                      <a:pt x="810" y="298"/>
                    </a:lnTo>
                    <a:lnTo>
                      <a:pt x="748" y="274"/>
                    </a:lnTo>
                    <a:lnTo>
                      <a:pt x="748" y="274"/>
                    </a:lnTo>
                    <a:close/>
                  </a:path>
                </a:pathLst>
              </a:custGeom>
              <a:solidFill>
                <a:schemeClr val="accent1">
                  <a:alpha val="1000"/>
                </a:scheme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3D3F77-B828-4848-9F41-E63510495639}" type="datetimeFigureOut">
              <a:rPr lang="en-US" smtClean="0"/>
              <a:t>2/3/2012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118AB-6BBD-4507-8B6E-9EDF140B9EC2}" type="slidenum">
              <a:rPr lang="en-US" smtClean="0"/>
              <a:t>‹#›</a:t>
            </a:fld>
            <a:endParaRPr lang="en-US"/>
          </a:p>
        </p:txBody>
      </p:sp>
    </p:spTree>
    <p:extLst>
      <p:ext uri="{BB962C8B-B14F-4D97-AF65-F5344CB8AC3E}">
        <p14:creationId xmlns:p14="http://schemas.microsoft.com/office/powerpoint/2010/main" val="4144414396"/>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63D3F77-B828-4848-9F41-E63510495639}" type="datetimeFigureOut">
              <a:rPr lang="en-US" smtClean="0"/>
              <a:t>2/3/2012</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19118AB-6BBD-4507-8B6E-9EDF140B9EC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63D3F77-B828-4848-9F41-E63510495639}" type="datetimeFigureOut">
              <a:rPr lang="en-US" smtClean="0"/>
              <a:t>2/3/2012</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19118AB-6BBD-4507-8B6E-9EDF140B9EC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63D3F77-B828-4848-9F41-E63510495639}" type="datetimeFigureOut">
              <a:rPr lang="en-US" smtClean="0"/>
              <a:t>2/3/2012</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19118AB-6BBD-4507-8B6E-9EDF140B9EC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3D3F77-B828-4848-9F41-E63510495639}" type="datetimeFigureOut">
              <a:rPr lang="en-US" smtClean="0"/>
              <a:t>2/3/2012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19118AB-6BBD-4507-8B6E-9EDF140B9EC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63D3F77-B828-4848-9F41-E63510495639}" type="datetimeFigureOut">
              <a:rPr lang="en-US" smtClean="0"/>
              <a:t>2/3/2012</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19118AB-6BBD-4507-8B6E-9EDF140B9EC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68.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68.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68.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18.xml"/><Relationship Id="rId5" Type="http://schemas.openxmlformats.org/officeDocument/2006/relationships/image" Target="../media/image8.jpeg"/><Relationship Id="rId4" Type="http://schemas.openxmlformats.org/officeDocument/2006/relationships/image" Target="../media/image7.wmf"/></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68.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tuxgraphics.org/electronics" TargetMode="Externa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Pictures/asl.jpg" TargetMode="Externa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3429000"/>
            <a:ext cx="7543800" cy="1470025"/>
          </a:xfrm>
        </p:spPr>
        <p:txBody>
          <a:bodyPr/>
          <a:lstStyle/>
          <a:p>
            <a:pPr algn="ctr"/>
            <a:r>
              <a:rPr lang="en-US" dirty="0" smtClean="0">
                <a:latin typeface="Aparajita" pitchFamily="34" charset="0"/>
                <a:cs typeface="Aparajita" pitchFamily="34" charset="0"/>
              </a:rPr>
              <a:t/>
            </a:r>
            <a:br>
              <a:rPr lang="en-US" dirty="0" smtClean="0">
                <a:latin typeface="Aparajita" pitchFamily="34" charset="0"/>
                <a:cs typeface="Aparajita" pitchFamily="34" charset="0"/>
              </a:rPr>
            </a:br>
            <a:r>
              <a:rPr lang="en-US" dirty="0">
                <a:latin typeface="Aparajita" pitchFamily="34" charset="0"/>
                <a:cs typeface="Aparajita" pitchFamily="34" charset="0"/>
              </a:rPr>
              <a:t/>
            </a:r>
            <a:br>
              <a:rPr lang="en-US" dirty="0">
                <a:latin typeface="Aparajita" pitchFamily="34" charset="0"/>
                <a:cs typeface="Aparajita" pitchFamily="34" charset="0"/>
              </a:rPr>
            </a:br>
            <a:r>
              <a:rPr lang="en-US" sz="6000" b="1" dirty="0" smtClean="0">
                <a:latin typeface="Aparajita" pitchFamily="34" charset="0"/>
                <a:cs typeface="Aparajita" pitchFamily="34" charset="0"/>
              </a:rPr>
              <a:t>SMART GLOVE</a:t>
            </a:r>
            <a:r>
              <a:rPr lang="en-US" dirty="0">
                <a:latin typeface="Aparajita" pitchFamily="34" charset="0"/>
                <a:cs typeface="Aparajita" pitchFamily="34" charset="0"/>
              </a:rPr>
              <a:t/>
            </a:r>
            <a:br>
              <a:rPr lang="en-US" dirty="0">
                <a:latin typeface="Aparajita" pitchFamily="34" charset="0"/>
                <a:cs typeface="Aparajita" pitchFamily="34" charset="0"/>
              </a:rPr>
            </a:br>
            <a:endParaRPr lang="en-US" dirty="0">
              <a:latin typeface="Goudy Stout" pitchFamily="18" charset="0"/>
            </a:endParaRPr>
          </a:p>
        </p:txBody>
      </p:sp>
      <p:sp>
        <p:nvSpPr>
          <p:cNvPr id="5" name="Subtitle 4"/>
          <p:cNvSpPr>
            <a:spLocks noGrp="1"/>
          </p:cNvSpPr>
          <p:nvPr>
            <p:ph type="subTitle" idx="1"/>
          </p:nvPr>
        </p:nvSpPr>
        <p:spPr>
          <a:xfrm>
            <a:off x="824345" y="3657600"/>
            <a:ext cx="7467600" cy="3581400"/>
          </a:xfrm>
        </p:spPr>
        <p:txBody>
          <a:bodyPr>
            <a:normAutofit/>
          </a:bodyPr>
          <a:lstStyle/>
          <a:p>
            <a:pPr algn="ctr"/>
            <a:r>
              <a:rPr lang="en-US" sz="2400" dirty="0" smtClean="0"/>
              <a:t>     </a:t>
            </a:r>
            <a:endParaRPr lang="en-US" sz="2400" dirty="0" smtClean="0">
              <a:latin typeface="Aparajita" pitchFamily="34" charset="0"/>
              <a:cs typeface="Aparajita" pitchFamily="34" charset="0"/>
            </a:endParaRPr>
          </a:p>
          <a:p>
            <a:pPr algn="ctr">
              <a:spcBef>
                <a:spcPts val="0"/>
              </a:spcBef>
              <a:spcAft>
                <a:spcPts val="0"/>
              </a:spcAft>
            </a:pPr>
            <a:r>
              <a:rPr lang="en-US" sz="2800" dirty="0" smtClean="0">
                <a:latin typeface="Aparajita" pitchFamily="34" charset="0"/>
                <a:cs typeface="Aparajita" pitchFamily="34" charset="0"/>
              </a:rPr>
              <a:t> </a:t>
            </a:r>
            <a:r>
              <a:rPr lang="en-US" sz="2800" dirty="0" smtClean="0">
                <a:solidFill>
                  <a:schemeClr val="tx1"/>
                </a:solidFill>
                <a:latin typeface="Aparajita" pitchFamily="34" charset="0"/>
                <a:cs typeface="Aparajita" pitchFamily="34" charset="0"/>
              </a:rPr>
              <a:t>By</a:t>
            </a:r>
          </a:p>
          <a:p>
            <a:pPr algn="ctr">
              <a:spcBef>
                <a:spcPts val="0"/>
              </a:spcBef>
              <a:spcAft>
                <a:spcPts val="0"/>
              </a:spcAft>
            </a:pPr>
            <a:r>
              <a:rPr lang="en-US" sz="2800" dirty="0" err="1" smtClean="0">
                <a:solidFill>
                  <a:schemeClr val="tx1"/>
                </a:solidFill>
                <a:latin typeface="Aparajita" pitchFamily="34" charset="0"/>
                <a:cs typeface="Aparajita" pitchFamily="34" charset="0"/>
              </a:rPr>
              <a:t>Aniruddh</a:t>
            </a:r>
            <a:r>
              <a:rPr lang="en-US" sz="2800" dirty="0" smtClean="0">
                <a:solidFill>
                  <a:schemeClr val="tx1"/>
                </a:solidFill>
                <a:latin typeface="Aparajita" pitchFamily="34" charset="0"/>
                <a:cs typeface="Aparajita" pitchFamily="34" charset="0"/>
              </a:rPr>
              <a:t> </a:t>
            </a:r>
            <a:r>
              <a:rPr lang="en-US" sz="2800" dirty="0" err="1" smtClean="0">
                <a:solidFill>
                  <a:schemeClr val="tx1"/>
                </a:solidFill>
                <a:latin typeface="Aparajita" pitchFamily="34" charset="0"/>
                <a:cs typeface="Aparajita" pitchFamily="34" charset="0"/>
              </a:rPr>
              <a:t>Gawade</a:t>
            </a:r>
            <a:endParaRPr lang="en-US" sz="2800" dirty="0">
              <a:solidFill>
                <a:schemeClr val="tx1"/>
              </a:solidFill>
              <a:latin typeface="Aparajita" pitchFamily="34" charset="0"/>
              <a:cs typeface="Aparajita" pitchFamily="34" charset="0"/>
            </a:endParaRPr>
          </a:p>
          <a:p>
            <a:pPr algn="ctr">
              <a:spcBef>
                <a:spcPts val="0"/>
              </a:spcBef>
              <a:spcAft>
                <a:spcPts val="0"/>
              </a:spcAft>
            </a:pPr>
            <a:r>
              <a:rPr lang="en-US" sz="2800" dirty="0" err="1" smtClean="0">
                <a:solidFill>
                  <a:schemeClr val="tx1"/>
                </a:solidFill>
                <a:latin typeface="Aparajita" pitchFamily="34" charset="0"/>
                <a:cs typeface="Aparajita" pitchFamily="34" charset="0"/>
              </a:rPr>
              <a:t>Siddesh</a:t>
            </a:r>
            <a:r>
              <a:rPr lang="en-US" sz="2800" dirty="0" smtClean="0">
                <a:solidFill>
                  <a:schemeClr val="tx1"/>
                </a:solidFill>
                <a:latin typeface="Aparajita" pitchFamily="34" charset="0"/>
                <a:cs typeface="Aparajita" pitchFamily="34" charset="0"/>
              </a:rPr>
              <a:t> Gad</a:t>
            </a:r>
          </a:p>
          <a:p>
            <a:pPr algn="ctr">
              <a:spcBef>
                <a:spcPts val="0"/>
              </a:spcBef>
              <a:spcAft>
                <a:spcPts val="0"/>
              </a:spcAft>
            </a:pPr>
            <a:r>
              <a:rPr lang="en-US" sz="2800" dirty="0" smtClean="0">
                <a:solidFill>
                  <a:schemeClr val="tx1"/>
                </a:solidFill>
                <a:latin typeface="Aparajita" pitchFamily="34" charset="0"/>
                <a:cs typeface="Aparajita" pitchFamily="34" charset="0"/>
              </a:rPr>
              <a:t>Shawn D’Souza</a:t>
            </a:r>
            <a:endParaRPr lang="en-US" sz="2800" dirty="0">
              <a:solidFill>
                <a:schemeClr val="tx1"/>
              </a:solidFill>
              <a:latin typeface="Aparajita" pitchFamily="34" charset="0"/>
              <a:cs typeface="Aparajita" pitchFamily="34" charset="0"/>
            </a:endParaRPr>
          </a:p>
        </p:txBody>
      </p:sp>
      <p:pic>
        <p:nvPicPr>
          <p:cNvPr id="1026" name="Picture 2" descr="C:\Users\Administrator\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645" y="685800"/>
            <a:ext cx="2410691" cy="220980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38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80">
                                          <p:stCondLst>
                                            <p:cond delay="0"/>
                                          </p:stCondLst>
                                        </p:cTn>
                                        <p:tgtEl>
                                          <p:spTgt spid="1026"/>
                                        </p:tgtEl>
                                      </p:cBhvr>
                                    </p:animEffect>
                                    <p:anim calcmode="lin" valueType="num">
                                      <p:cBhvr>
                                        <p:cTn id="8"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6"/>
                                        </p:tgtEl>
                                      </p:cBhvr>
                                      <p:to x="100000" y="60000"/>
                                    </p:animScale>
                                    <p:animScale>
                                      <p:cBhvr>
                                        <p:cTn id="14" dur="166" decel="50000">
                                          <p:stCondLst>
                                            <p:cond delay="676"/>
                                          </p:stCondLst>
                                        </p:cTn>
                                        <p:tgtEl>
                                          <p:spTgt spid="1026"/>
                                        </p:tgtEl>
                                      </p:cBhvr>
                                      <p:to x="100000" y="100000"/>
                                    </p:animScale>
                                    <p:animScale>
                                      <p:cBhvr>
                                        <p:cTn id="15" dur="26">
                                          <p:stCondLst>
                                            <p:cond delay="1312"/>
                                          </p:stCondLst>
                                        </p:cTn>
                                        <p:tgtEl>
                                          <p:spTgt spid="1026"/>
                                        </p:tgtEl>
                                      </p:cBhvr>
                                      <p:to x="100000" y="80000"/>
                                    </p:animScale>
                                    <p:animScale>
                                      <p:cBhvr>
                                        <p:cTn id="16" dur="166" decel="50000">
                                          <p:stCondLst>
                                            <p:cond delay="1338"/>
                                          </p:stCondLst>
                                        </p:cTn>
                                        <p:tgtEl>
                                          <p:spTgt spid="1026"/>
                                        </p:tgtEl>
                                      </p:cBhvr>
                                      <p:to x="100000" y="100000"/>
                                    </p:animScale>
                                    <p:animScale>
                                      <p:cBhvr>
                                        <p:cTn id="17" dur="26">
                                          <p:stCondLst>
                                            <p:cond delay="1642"/>
                                          </p:stCondLst>
                                        </p:cTn>
                                        <p:tgtEl>
                                          <p:spTgt spid="1026"/>
                                        </p:tgtEl>
                                      </p:cBhvr>
                                      <p:to x="100000" y="90000"/>
                                    </p:animScale>
                                    <p:animScale>
                                      <p:cBhvr>
                                        <p:cTn id="18" dur="166" decel="50000">
                                          <p:stCondLst>
                                            <p:cond delay="1668"/>
                                          </p:stCondLst>
                                        </p:cTn>
                                        <p:tgtEl>
                                          <p:spTgt spid="1026"/>
                                        </p:tgtEl>
                                      </p:cBhvr>
                                      <p:to x="100000" y="100000"/>
                                    </p:animScale>
                                    <p:animScale>
                                      <p:cBhvr>
                                        <p:cTn id="19" dur="26">
                                          <p:stCondLst>
                                            <p:cond delay="1808"/>
                                          </p:stCondLst>
                                        </p:cTn>
                                        <p:tgtEl>
                                          <p:spTgt spid="1026"/>
                                        </p:tgtEl>
                                      </p:cBhvr>
                                      <p:to x="100000" y="95000"/>
                                    </p:animScale>
                                    <p:animScale>
                                      <p:cBhvr>
                                        <p:cTn id="20" dur="166" decel="50000">
                                          <p:stCondLst>
                                            <p:cond delay="1834"/>
                                          </p:stCondLst>
                                        </p:cTn>
                                        <p:tgtEl>
                                          <p:spTgt spid="1026"/>
                                        </p:tgtEl>
                                      </p:cBhvr>
                                      <p:to x="100000" y="100000"/>
                                    </p:animScale>
                                  </p:childTnLst>
                                </p:cTn>
                              </p:par>
                            </p:childTnLst>
                          </p:cTn>
                        </p:par>
                        <p:par>
                          <p:cTn id="21" fill="hold">
                            <p:stCondLst>
                              <p:cond delay="2000"/>
                            </p:stCondLst>
                            <p:childTnLst>
                              <p:par>
                                <p:cTn id="22" presetID="45"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2000"/>
                                        <p:tgtEl>
                                          <p:spTgt spid="4"/>
                                        </p:tgtEl>
                                      </p:cBhvr>
                                    </p:animEffect>
                                    <p:anim calcmode="lin" valueType="num">
                                      <p:cBhvr>
                                        <p:cTn id="25" dur="2000" fill="hold"/>
                                        <p:tgtEl>
                                          <p:spTgt spid="4"/>
                                        </p:tgtEl>
                                        <p:attrNameLst>
                                          <p:attrName>ppt_w</p:attrName>
                                        </p:attrNameLst>
                                      </p:cBhvr>
                                      <p:tavLst>
                                        <p:tav tm="0" fmla="#ppt_w*sin(2.5*pi*$)">
                                          <p:val>
                                            <p:fltVal val="0"/>
                                          </p:val>
                                        </p:tav>
                                        <p:tav tm="100000">
                                          <p:val>
                                            <p:fltVal val="1"/>
                                          </p:val>
                                        </p:tav>
                                      </p:tavLst>
                                    </p:anim>
                                    <p:anim calcmode="lin" valueType="num">
                                      <p:cBhvr>
                                        <p:cTn id="26" dur="2000" fill="hold"/>
                                        <p:tgtEl>
                                          <p:spTgt spid="4"/>
                                        </p:tgtEl>
                                        <p:attrNameLst>
                                          <p:attrName>ppt_h</p:attrName>
                                        </p:attrNameLst>
                                      </p:cBhvr>
                                      <p:tavLst>
                                        <p:tav tm="0">
                                          <p:val>
                                            <p:strVal val="#ppt_h"/>
                                          </p:val>
                                        </p:tav>
                                        <p:tav tm="100000">
                                          <p:val>
                                            <p:strVal val="#ppt_h"/>
                                          </p:val>
                                        </p:tav>
                                      </p:tavLst>
                                    </p:anim>
                                  </p:childTnLst>
                                </p:cTn>
                              </p:par>
                            </p:childTnLst>
                          </p:cTn>
                        </p:par>
                        <p:par>
                          <p:cTn id="27" fill="hold">
                            <p:stCondLst>
                              <p:cond delay="4000"/>
                            </p:stCondLst>
                            <p:childTnLst>
                              <p:par>
                                <p:cTn id="28" presetID="56" presetClass="entr" presetSubtype="0" fill="hold" nodeType="afterEffect">
                                  <p:stCondLst>
                                    <p:cond delay="0"/>
                                  </p:stCondLst>
                                  <p:iterate type="lt">
                                    <p:tmPct val="10000"/>
                                  </p:iterate>
                                  <p:childTnLst>
                                    <p:set>
                                      <p:cBhvr>
                                        <p:cTn id="29" dur="1" fill="hold">
                                          <p:stCondLst>
                                            <p:cond delay="0"/>
                                          </p:stCondLst>
                                        </p:cTn>
                                        <p:tgtEl>
                                          <p:spTgt spid="5">
                                            <p:txEl>
                                              <p:pRg st="1" end="1"/>
                                            </p:txEl>
                                          </p:spTgt>
                                        </p:tgtEl>
                                        <p:attrNameLst>
                                          <p:attrName>style.visibility</p:attrName>
                                        </p:attrNameLst>
                                      </p:cBhvr>
                                      <p:to>
                                        <p:strVal val="visible"/>
                                      </p:to>
                                    </p:set>
                                    <p:anim by="(-#ppt_w*2)" calcmode="lin" valueType="num">
                                      <p:cBhvr rctx="PPT">
                                        <p:cTn id="30" dur="500" autoRev="1" fill="hold">
                                          <p:stCondLst>
                                            <p:cond delay="0"/>
                                          </p:stCondLst>
                                        </p:cTn>
                                        <p:tgtEl>
                                          <p:spTgt spid="5">
                                            <p:txEl>
                                              <p:pRg st="1" end="1"/>
                                            </p:txEl>
                                          </p:spTgt>
                                        </p:tgtEl>
                                        <p:attrNameLst>
                                          <p:attrName>ppt_w</p:attrName>
                                        </p:attrNameLst>
                                      </p:cBhvr>
                                    </p:anim>
                                    <p:anim by="(#ppt_w*0.50)" calcmode="lin" valueType="num">
                                      <p:cBhvr>
                                        <p:cTn id="31" dur="500" decel="50000" autoRev="1" fill="hold">
                                          <p:stCondLst>
                                            <p:cond delay="0"/>
                                          </p:stCondLst>
                                        </p:cTn>
                                        <p:tgtEl>
                                          <p:spTgt spid="5">
                                            <p:txEl>
                                              <p:pRg st="1" end="1"/>
                                            </p:txEl>
                                          </p:spTgt>
                                        </p:tgtEl>
                                        <p:attrNameLst>
                                          <p:attrName>ppt_x</p:attrName>
                                        </p:attrNameLst>
                                      </p:cBhvr>
                                    </p:anim>
                                    <p:anim from="(-#ppt_h/2)" to="(#ppt_y)" calcmode="lin" valueType="num">
                                      <p:cBhvr>
                                        <p:cTn id="32" dur="1000" fill="hold">
                                          <p:stCondLst>
                                            <p:cond delay="0"/>
                                          </p:stCondLst>
                                        </p:cTn>
                                        <p:tgtEl>
                                          <p:spTgt spid="5">
                                            <p:txEl>
                                              <p:pRg st="1" end="1"/>
                                            </p:txEl>
                                          </p:spTgt>
                                        </p:tgtEl>
                                        <p:attrNameLst>
                                          <p:attrName>ppt_y</p:attrName>
                                        </p:attrNameLst>
                                      </p:cBhvr>
                                    </p:anim>
                                    <p:animRot by="21600000">
                                      <p:cBhvr>
                                        <p:cTn id="33" dur="1000" fill="hold">
                                          <p:stCondLst>
                                            <p:cond delay="0"/>
                                          </p:stCondLst>
                                        </p:cTn>
                                        <p:tgtEl>
                                          <p:spTgt spid="5">
                                            <p:txEl>
                                              <p:pRg st="1" end="1"/>
                                            </p:txEl>
                                          </p:spTgt>
                                        </p:tgtEl>
                                        <p:attrNameLst>
                                          <p:attrName>r</p:attrName>
                                        </p:attrNameLst>
                                      </p:cBhvr>
                                    </p:animRot>
                                  </p:childTnLst>
                                </p:cTn>
                              </p:par>
                            </p:childTnLst>
                          </p:cTn>
                        </p:par>
                        <p:par>
                          <p:cTn id="34" fill="hold">
                            <p:stCondLst>
                              <p:cond delay="5100"/>
                            </p:stCondLst>
                            <p:childTnLst>
                              <p:par>
                                <p:cTn id="35" presetID="56" presetClass="entr" presetSubtype="0" fill="hold" nodeType="afterEffect">
                                  <p:stCondLst>
                                    <p:cond delay="0"/>
                                  </p:stCondLst>
                                  <p:iterate type="lt">
                                    <p:tmPct val="10000"/>
                                  </p:iterate>
                                  <p:childTnLst>
                                    <p:set>
                                      <p:cBhvr>
                                        <p:cTn id="36" dur="1" fill="hold">
                                          <p:stCondLst>
                                            <p:cond delay="0"/>
                                          </p:stCondLst>
                                        </p:cTn>
                                        <p:tgtEl>
                                          <p:spTgt spid="5">
                                            <p:txEl>
                                              <p:pRg st="2" end="2"/>
                                            </p:txEl>
                                          </p:spTgt>
                                        </p:tgtEl>
                                        <p:attrNameLst>
                                          <p:attrName>style.visibility</p:attrName>
                                        </p:attrNameLst>
                                      </p:cBhvr>
                                      <p:to>
                                        <p:strVal val="visible"/>
                                      </p:to>
                                    </p:set>
                                    <p:anim by="(-#ppt_w*2)" calcmode="lin" valueType="num">
                                      <p:cBhvr rctx="PPT">
                                        <p:cTn id="37" dur="500" autoRev="1" fill="hold">
                                          <p:stCondLst>
                                            <p:cond delay="0"/>
                                          </p:stCondLst>
                                        </p:cTn>
                                        <p:tgtEl>
                                          <p:spTgt spid="5">
                                            <p:txEl>
                                              <p:pRg st="2" end="2"/>
                                            </p:txEl>
                                          </p:spTgt>
                                        </p:tgtEl>
                                        <p:attrNameLst>
                                          <p:attrName>ppt_w</p:attrName>
                                        </p:attrNameLst>
                                      </p:cBhvr>
                                    </p:anim>
                                    <p:anim by="(#ppt_w*0.50)" calcmode="lin" valueType="num">
                                      <p:cBhvr>
                                        <p:cTn id="38" dur="500" decel="50000" autoRev="1" fill="hold">
                                          <p:stCondLst>
                                            <p:cond delay="0"/>
                                          </p:stCondLst>
                                        </p:cTn>
                                        <p:tgtEl>
                                          <p:spTgt spid="5">
                                            <p:txEl>
                                              <p:pRg st="2" end="2"/>
                                            </p:txEl>
                                          </p:spTgt>
                                        </p:tgtEl>
                                        <p:attrNameLst>
                                          <p:attrName>ppt_x</p:attrName>
                                        </p:attrNameLst>
                                      </p:cBhvr>
                                    </p:anim>
                                    <p:anim from="(-#ppt_h/2)" to="(#ppt_y)" calcmode="lin" valueType="num">
                                      <p:cBhvr>
                                        <p:cTn id="39" dur="1000" fill="hold">
                                          <p:stCondLst>
                                            <p:cond delay="0"/>
                                          </p:stCondLst>
                                        </p:cTn>
                                        <p:tgtEl>
                                          <p:spTgt spid="5">
                                            <p:txEl>
                                              <p:pRg st="2" end="2"/>
                                            </p:txEl>
                                          </p:spTgt>
                                        </p:tgtEl>
                                        <p:attrNameLst>
                                          <p:attrName>ppt_y</p:attrName>
                                        </p:attrNameLst>
                                      </p:cBhvr>
                                    </p:anim>
                                    <p:animRot by="21600000">
                                      <p:cBhvr>
                                        <p:cTn id="40" dur="1000" fill="hold">
                                          <p:stCondLst>
                                            <p:cond delay="0"/>
                                          </p:stCondLst>
                                        </p:cTn>
                                        <p:tgtEl>
                                          <p:spTgt spid="5">
                                            <p:txEl>
                                              <p:pRg st="2" end="2"/>
                                            </p:txEl>
                                          </p:spTgt>
                                        </p:tgtEl>
                                        <p:attrNameLst>
                                          <p:attrName>r</p:attrName>
                                        </p:attrNameLst>
                                      </p:cBhvr>
                                    </p:animRot>
                                  </p:childTnLst>
                                </p:cTn>
                              </p:par>
                            </p:childTnLst>
                          </p:cTn>
                        </p:par>
                        <p:par>
                          <p:cTn id="41" fill="hold">
                            <p:stCondLst>
                              <p:cond delay="7400"/>
                            </p:stCondLst>
                            <p:childTnLst>
                              <p:par>
                                <p:cTn id="42" presetID="56" presetClass="entr" presetSubtype="0" fill="hold" nodeType="afterEffect">
                                  <p:stCondLst>
                                    <p:cond delay="0"/>
                                  </p:stCondLst>
                                  <p:iterate type="lt">
                                    <p:tmPct val="10000"/>
                                  </p:iterate>
                                  <p:childTnLst>
                                    <p:set>
                                      <p:cBhvr>
                                        <p:cTn id="43" dur="1" fill="hold">
                                          <p:stCondLst>
                                            <p:cond delay="0"/>
                                          </p:stCondLst>
                                        </p:cTn>
                                        <p:tgtEl>
                                          <p:spTgt spid="5">
                                            <p:txEl>
                                              <p:pRg st="3" end="3"/>
                                            </p:txEl>
                                          </p:spTgt>
                                        </p:tgtEl>
                                        <p:attrNameLst>
                                          <p:attrName>style.visibility</p:attrName>
                                        </p:attrNameLst>
                                      </p:cBhvr>
                                      <p:to>
                                        <p:strVal val="visible"/>
                                      </p:to>
                                    </p:set>
                                    <p:anim by="(-#ppt_w*2)" calcmode="lin" valueType="num">
                                      <p:cBhvr rctx="PPT">
                                        <p:cTn id="44" dur="500" autoRev="1" fill="hold">
                                          <p:stCondLst>
                                            <p:cond delay="0"/>
                                          </p:stCondLst>
                                        </p:cTn>
                                        <p:tgtEl>
                                          <p:spTgt spid="5">
                                            <p:txEl>
                                              <p:pRg st="3" end="3"/>
                                            </p:txEl>
                                          </p:spTgt>
                                        </p:tgtEl>
                                        <p:attrNameLst>
                                          <p:attrName>ppt_w</p:attrName>
                                        </p:attrNameLst>
                                      </p:cBhvr>
                                    </p:anim>
                                    <p:anim by="(#ppt_w*0.50)" calcmode="lin" valueType="num">
                                      <p:cBhvr>
                                        <p:cTn id="45" dur="500" decel="50000" autoRev="1" fill="hold">
                                          <p:stCondLst>
                                            <p:cond delay="0"/>
                                          </p:stCondLst>
                                        </p:cTn>
                                        <p:tgtEl>
                                          <p:spTgt spid="5">
                                            <p:txEl>
                                              <p:pRg st="3" end="3"/>
                                            </p:txEl>
                                          </p:spTgt>
                                        </p:tgtEl>
                                        <p:attrNameLst>
                                          <p:attrName>ppt_x</p:attrName>
                                        </p:attrNameLst>
                                      </p:cBhvr>
                                    </p:anim>
                                    <p:anim from="(-#ppt_h/2)" to="(#ppt_y)" calcmode="lin" valueType="num">
                                      <p:cBhvr>
                                        <p:cTn id="46" dur="1000" fill="hold">
                                          <p:stCondLst>
                                            <p:cond delay="0"/>
                                          </p:stCondLst>
                                        </p:cTn>
                                        <p:tgtEl>
                                          <p:spTgt spid="5">
                                            <p:txEl>
                                              <p:pRg st="3" end="3"/>
                                            </p:txEl>
                                          </p:spTgt>
                                        </p:tgtEl>
                                        <p:attrNameLst>
                                          <p:attrName>ppt_y</p:attrName>
                                        </p:attrNameLst>
                                      </p:cBhvr>
                                    </p:anim>
                                    <p:animRot by="21600000">
                                      <p:cBhvr>
                                        <p:cTn id="47" dur="1000" fill="hold">
                                          <p:stCondLst>
                                            <p:cond delay="0"/>
                                          </p:stCondLst>
                                        </p:cTn>
                                        <p:tgtEl>
                                          <p:spTgt spid="5">
                                            <p:txEl>
                                              <p:pRg st="3" end="3"/>
                                            </p:txEl>
                                          </p:spTgt>
                                        </p:tgtEl>
                                        <p:attrNameLst>
                                          <p:attrName>r</p:attrName>
                                        </p:attrNameLst>
                                      </p:cBhvr>
                                    </p:animRot>
                                  </p:childTnLst>
                                </p:cTn>
                              </p:par>
                            </p:childTnLst>
                          </p:cTn>
                        </p:par>
                        <p:par>
                          <p:cTn id="48" fill="hold">
                            <p:stCondLst>
                              <p:cond delay="9300"/>
                            </p:stCondLst>
                            <p:childTnLst>
                              <p:par>
                                <p:cTn id="49" presetID="56" presetClass="entr" presetSubtype="0" fill="hold" nodeType="afterEffect">
                                  <p:stCondLst>
                                    <p:cond delay="0"/>
                                  </p:stCondLst>
                                  <p:iterate type="lt">
                                    <p:tmPct val="10000"/>
                                  </p:iterate>
                                  <p:childTnLst>
                                    <p:set>
                                      <p:cBhvr>
                                        <p:cTn id="50" dur="1" fill="hold">
                                          <p:stCondLst>
                                            <p:cond delay="0"/>
                                          </p:stCondLst>
                                        </p:cTn>
                                        <p:tgtEl>
                                          <p:spTgt spid="5">
                                            <p:txEl>
                                              <p:pRg st="4" end="4"/>
                                            </p:txEl>
                                          </p:spTgt>
                                        </p:tgtEl>
                                        <p:attrNameLst>
                                          <p:attrName>style.visibility</p:attrName>
                                        </p:attrNameLst>
                                      </p:cBhvr>
                                      <p:to>
                                        <p:strVal val="visible"/>
                                      </p:to>
                                    </p:set>
                                    <p:anim by="(-#ppt_w*2)" calcmode="lin" valueType="num">
                                      <p:cBhvr rctx="PPT">
                                        <p:cTn id="51" dur="500" autoRev="1" fill="hold">
                                          <p:stCondLst>
                                            <p:cond delay="0"/>
                                          </p:stCondLst>
                                        </p:cTn>
                                        <p:tgtEl>
                                          <p:spTgt spid="5">
                                            <p:txEl>
                                              <p:pRg st="4" end="4"/>
                                            </p:txEl>
                                          </p:spTgt>
                                        </p:tgtEl>
                                        <p:attrNameLst>
                                          <p:attrName>ppt_w</p:attrName>
                                        </p:attrNameLst>
                                      </p:cBhvr>
                                    </p:anim>
                                    <p:anim by="(#ppt_w*0.50)" calcmode="lin" valueType="num">
                                      <p:cBhvr>
                                        <p:cTn id="52" dur="500" decel="50000" autoRev="1" fill="hold">
                                          <p:stCondLst>
                                            <p:cond delay="0"/>
                                          </p:stCondLst>
                                        </p:cTn>
                                        <p:tgtEl>
                                          <p:spTgt spid="5">
                                            <p:txEl>
                                              <p:pRg st="4" end="4"/>
                                            </p:txEl>
                                          </p:spTgt>
                                        </p:tgtEl>
                                        <p:attrNameLst>
                                          <p:attrName>ppt_x</p:attrName>
                                        </p:attrNameLst>
                                      </p:cBhvr>
                                    </p:anim>
                                    <p:anim from="(-#ppt_h/2)" to="(#ppt_y)" calcmode="lin" valueType="num">
                                      <p:cBhvr>
                                        <p:cTn id="53" dur="1000" fill="hold">
                                          <p:stCondLst>
                                            <p:cond delay="0"/>
                                          </p:stCondLst>
                                        </p:cTn>
                                        <p:tgtEl>
                                          <p:spTgt spid="5">
                                            <p:txEl>
                                              <p:pRg st="4" end="4"/>
                                            </p:txEl>
                                          </p:spTgt>
                                        </p:tgtEl>
                                        <p:attrNameLst>
                                          <p:attrName>ppt_y</p:attrName>
                                        </p:attrNameLst>
                                      </p:cBhvr>
                                    </p:anim>
                                    <p:animRot by="21600000">
                                      <p:cBhvr>
                                        <p:cTn id="54" dur="1000" fill="hold">
                                          <p:stCondLst>
                                            <p:cond delay="0"/>
                                          </p:stCondLst>
                                        </p:cTn>
                                        <p:tgtEl>
                                          <p:spTgt spid="5">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txBox="1">
            <a:spLocks/>
          </p:cNvSpPr>
          <p:nvPr/>
        </p:nvSpPr>
        <p:spPr>
          <a:xfrm>
            <a:off x="0" y="0"/>
            <a:ext cx="9144000" cy="1066800"/>
          </a:xfrm>
          <a:prstGeom prst="rect">
            <a:avLst/>
          </a:prstGeom>
          <a:solidFill>
            <a:srgbClr val="146BEC"/>
          </a:solidFill>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b="1" dirty="0">
              <a:latin typeface="Aparajita" pitchFamily="34" charset="0"/>
              <a:cs typeface="Aparajita" pitchFamily="34" charset="0"/>
            </a:endParaRPr>
          </a:p>
        </p:txBody>
      </p:sp>
      <p:sp>
        <p:nvSpPr>
          <p:cNvPr id="43010" name="Rectangle 2"/>
          <p:cNvSpPr>
            <a:spLocks noGrp="1" noChangeArrowheads="1"/>
          </p:cNvSpPr>
          <p:nvPr>
            <p:ph type="title"/>
          </p:nvPr>
        </p:nvSpPr>
        <p:spPr>
          <a:xfrm>
            <a:off x="0" y="0"/>
            <a:ext cx="9144000" cy="10668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kumimoji="0" lang="en-US" dirty="0"/>
              <a:t>Knuth-Morris-Pratt</a:t>
            </a:r>
          </a:p>
        </p:txBody>
      </p:sp>
      <p:sp>
        <p:nvSpPr>
          <p:cNvPr id="43011" name="Rectangle 3"/>
          <p:cNvSpPr>
            <a:spLocks noGrp="1" noChangeArrowheads="1"/>
          </p:cNvSpPr>
          <p:nvPr>
            <p:ph sz="quarter" idx="13"/>
          </p:nvPr>
        </p:nvSpPr>
        <p:spPr>
          <a:xfrm>
            <a:off x="609600" y="228600"/>
            <a:ext cx="7848600" cy="6477000"/>
          </a:xfrm>
          <a:prstGeom prst="rect">
            <a:avLst/>
          </a:prstGeom>
        </p:spPr>
        <p:txBody>
          <a:bodyPr/>
          <a:lstStyle/>
          <a:p>
            <a:endParaRPr kumimoji="0" lang="en-US" dirty="0" smtClean="0"/>
          </a:p>
          <a:p>
            <a:endParaRPr lang="en-US" dirty="0"/>
          </a:p>
          <a:p>
            <a:endParaRPr kumimoji="0" lang="en-US" dirty="0" smtClean="0"/>
          </a:p>
          <a:p>
            <a:pPr marL="0" indent="0">
              <a:buNone/>
            </a:pPr>
            <a:r>
              <a:rPr kumimoji="0" lang="en-US" dirty="0" smtClean="0"/>
              <a:t>KMP </a:t>
            </a:r>
            <a:r>
              <a:rPr kumimoji="0" lang="en-US" dirty="0"/>
              <a:t>algorithm.  </a:t>
            </a:r>
            <a:r>
              <a:rPr kumimoji="0" lang="en-US" dirty="0" smtClean="0"/>
              <a:t>  </a:t>
            </a:r>
            <a:endParaRPr kumimoji="0" lang="en-US" dirty="0"/>
          </a:p>
          <a:p>
            <a:pPr marL="457200" lvl="1" indent="0">
              <a:buNone/>
            </a:pPr>
            <a:endParaRPr kumimoji="0" lang="en-US" dirty="0" smtClean="0"/>
          </a:p>
          <a:p>
            <a:pPr lvl="1"/>
            <a:endParaRPr kumimoji="0" lang="en-US" dirty="0" smtClean="0"/>
          </a:p>
          <a:p>
            <a:pPr lvl="1"/>
            <a:endParaRPr lang="en-US" dirty="0"/>
          </a:p>
          <a:p>
            <a:pPr lvl="1"/>
            <a:endParaRPr kumimoji="0" lang="en-US" dirty="0" smtClean="0"/>
          </a:p>
          <a:p>
            <a:pPr lvl="1"/>
            <a:endParaRPr lang="en-US" dirty="0"/>
          </a:p>
          <a:p>
            <a:pPr lvl="1"/>
            <a:endParaRPr kumimoji="0" lang="en-US" dirty="0" smtClean="0"/>
          </a:p>
          <a:p>
            <a:pPr lvl="1"/>
            <a:endParaRPr lang="en-US" dirty="0"/>
          </a:p>
          <a:p>
            <a:pPr marL="457200" lvl="1" indent="0">
              <a:buNone/>
            </a:pPr>
            <a:endParaRPr kumimoji="0" lang="en-US" dirty="0" smtClean="0"/>
          </a:p>
          <a:p>
            <a:pPr marL="457200" lvl="1" indent="0">
              <a:buNone/>
            </a:pPr>
            <a:endParaRPr kumimoji="0" lang="en-US" dirty="0" smtClean="0"/>
          </a:p>
          <a:p>
            <a:pPr lvl="1"/>
            <a:endParaRPr lang="en-US" dirty="0">
              <a:solidFill>
                <a:schemeClr val="bg1"/>
              </a:solidFill>
            </a:endParaRPr>
          </a:p>
          <a:p>
            <a:pPr lvl="1"/>
            <a:endParaRPr kumimoji="0" lang="en-US" dirty="0">
              <a:solidFill>
                <a:schemeClr val="bg1"/>
              </a:solidFill>
            </a:endParaRPr>
          </a:p>
        </p:txBody>
      </p:sp>
      <p:sp>
        <p:nvSpPr>
          <p:cNvPr id="43043" name="Rectangle 35"/>
          <p:cNvSpPr>
            <a:spLocks noChangeArrowheads="1"/>
          </p:cNvSpPr>
          <p:nvPr/>
        </p:nvSpPr>
        <p:spPr bwMode="auto">
          <a:xfrm>
            <a:off x="2133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43044" name="Rectangle 36"/>
          <p:cNvSpPr>
            <a:spLocks noChangeArrowheads="1"/>
          </p:cNvSpPr>
          <p:nvPr/>
        </p:nvSpPr>
        <p:spPr bwMode="auto">
          <a:xfrm>
            <a:off x="2514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3045" name="Rectangle 37"/>
          <p:cNvSpPr>
            <a:spLocks noChangeArrowheads="1"/>
          </p:cNvSpPr>
          <p:nvPr/>
        </p:nvSpPr>
        <p:spPr bwMode="auto">
          <a:xfrm>
            <a:off x="2895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3046" name="Rectangle 38"/>
          <p:cNvSpPr>
            <a:spLocks noChangeArrowheads="1"/>
          </p:cNvSpPr>
          <p:nvPr/>
        </p:nvSpPr>
        <p:spPr bwMode="auto">
          <a:xfrm>
            <a:off x="3276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3047" name="Rectangle 39"/>
          <p:cNvSpPr>
            <a:spLocks noChangeArrowheads="1"/>
          </p:cNvSpPr>
          <p:nvPr/>
        </p:nvSpPr>
        <p:spPr bwMode="auto">
          <a:xfrm>
            <a:off x="3657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3049" name="Rectangle 41"/>
          <p:cNvSpPr>
            <a:spLocks noChangeArrowheads="1"/>
          </p:cNvSpPr>
          <p:nvPr/>
        </p:nvSpPr>
        <p:spPr bwMode="auto">
          <a:xfrm>
            <a:off x="213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43050" name="Rectangle 42"/>
          <p:cNvSpPr>
            <a:spLocks noChangeArrowheads="1"/>
          </p:cNvSpPr>
          <p:nvPr/>
        </p:nvSpPr>
        <p:spPr bwMode="auto">
          <a:xfrm>
            <a:off x="2514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43051" name="Rectangle 43"/>
          <p:cNvSpPr>
            <a:spLocks noChangeArrowheads="1"/>
          </p:cNvSpPr>
          <p:nvPr/>
        </p:nvSpPr>
        <p:spPr bwMode="auto">
          <a:xfrm>
            <a:off x="2895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43052" name="Rectangle 44"/>
          <p:cNvSpPr>
            <a:spLocks noChangeArrowheads="1"/>
          </p:cNvSpPr>
          <p:nvPr/>
        </p:nvSpPr>
        <p:spPr bwMode="auto">
          <a:xfrm>
            <a:off x="3276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3053" name="Rectangle 45"/>
          <p:cNvSpPr>
            <a:spLocks noChangeArrowheads="1"/>
          </p:cNvSpPr>
          <p:nvPr/>
        </p:nvSpPr>
        <p:spPr bwMode="auto">
          <a:xfrm>
            <a:off x="3657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3054" name="Rectangle 46"/>
          <p:cNvSpPr>
            <a:spLocks noChangeArrowheads="1"/>
          </p:cNvSpPr>
          <p:nvPr/>
        </p:nvSpPr>
        <p:spPr bwMode="auto">
          <a:xfrm>
            <a:off x="4038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43055" name="Rectangle 47"/>
          <p:cNvSpPr>
            <a:spLocks noChangeArrowheads="1"/>
          </p:cNvSpPr>
          <p:nvPr/>
        </p:nvSpPr>
        <p:spPr bwMode="auto">
          <a:xfrm>
            <a:off x="2133600" y="2438400"/>
            <a:ext cx="4191000" cy="3048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dirty="0">
                <a:solidFill>
                  <a:schemeClr val="bg1"/>
                </a:solidFill>
                <a:latin typeface="Comic Sans MS" pitchFamily="66" charset="0"/>
              </a:rPr>
              <a:t>Search </a:t>
            </a:r>
            <a:r>
              <a:rPr lang="en-US" sz="1600" dirty="0" smtClean="0">
                <a:solidFill>
                  <a:schemeClr val="bg1"/>
                </a:solidFill>
                <a:latin typeface="Comic Sans MS" pitchFamily="66" charset="0"/>
              </a:rPr>
              <a:t>Values</a:t>
            </a:r>
            <a:endParaRPr lang="en-US" sz="1600" dirty="0">
              <a:solidFill>
                <a:schemeClr val="bg1"/>
              </a:solidFill>
              <a:latin typeface="Comic Sans MS" pitchFamily="66" charset="0"/>
            </a:endParaRPr>
          </a:p>
        </p:txBody>
      </p:sp>
      <p:sp>
        <p:nvSpPr>
          <p:cNvPr id="43056" name="Rectangle 48"/>
          <p:cNvSpPr>
            <a:spLocks noChangeArrowheads="1"/>
          </p:cNvSpPr>
          <p:nvPr/>
        </p:nvSpPr>
        <p:spPr bwMode="auto">
          <a:xfrm>
            <a:off x="4419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3057" name="Rectangle 49"/>
          <p:cNvSpPr>
            <a:spLocks noChangeArrowheads="1"/>
          </p:cNvSpPr>
          <p:nvPr/>
        </p:nvSpPr>
        <p:spPr bwMode="auto">
          <a:xfrm>
            <a:off x="4800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3058" name="Rectangle 50"/>
          <p:cNvSpPr>
            <a:spLocks noChangeArrowheads="1"/>
          </p:cNvSpPr>
          <p:nvPr/>
        </p:nvSpPr>
        <p:spPr bwMode="auto">
          <a:xfrm>
            <a:off x="5181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3059" name="Rectangle 51"/>
          <p:cNvSpPr>
            <a:spLocks noChangeArrowheads="1"/>
          </p:cNvSpPr>
          <p:nvPr/>
        </p:nvSpPr>
        <p:spPr bwMode="auto">
          <a:xfrm>
            <a:off x="5562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3060" name="Rectangle 52"/>
          <p:cNvSpPr>
            <a:spLocks noChangeArrowheads="1"/>
          </p:cNvSpPr>
          <p:nvPr/>
        </p:nvSpPr>
        <p:spPr bwMode="auto">
          <a:xfrm>
            <a:off x="594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120</a:t>
            </a:r>
            <a:endParaRPr lang="en-US" sz="1600" b="1" dirty="0">
              <a:solidFill>
                <a:schemeClr val="bg1"/>
              </a:solidFill>
              <a:latin typeface="Courier New" pitchFamily="49" charset="0"/>
            </a:endParaRPr>
          </a:p>
        </p:txBody>
      </p:sp>
      <p:pic>
        <p:nvPicPr>
          <p:cNvPr id="4098" name="Picture 2" descr="C:\Users\Administrator\Desktop\Conference\BITS- Qark 2012\algo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57200"/>
            <a:ext cx="167640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697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0" y="0"/>
            <a:ext cx="9144000" cy="1066800"/>
          </a:xfrm>
          <a:prstGeom prst="rect">
            <a:avLst/>
          </a:prstGeom>
          <a:solidFill>
            <a:srgbClr val="146BEC"/>
          </a:solidFill>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b="1" dirty="0">
              <a:latin typeface="Aparajita" pitchFamily="34" charset="0"/>
              <a:cs typeface="Aparajita" pitchFamily="34" charset="0"/>
            </a:endParaRPr>
          </a:p>
        </p:txBody>
      </p:sp>
      <p:sp>
        <p:nvSpPr>
          <p:cNvPr id="43010" name="Rectangle 2"/>
          <p:cNvSpPr>
            <a:spLocks noGrp="1" noChangeArrowheads="1"/>
          </p:cNvSpPr>
          <p:nvPr>
            <p:ph type="title"/>
          </p:nvPr>
        </p:nvSpPr>
        <p:spPr>
          <a:xfrm>
            <a:off x="0" y="0"/>
            <a:ext cx="9144000" cy="10668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kumimoji="0" lang="en-US" dirty="0"/>
              <a:t>Knuth-Morris-Pratt</a:t>
            </a:r>
          </a:p>
        </p:txBody>
      </p:sp>
      <p:sp>
        <p:nvSpPr>
          <p:cNvPr id="43011" name="Rectangle 3"/>
          <p:cNvSpPr>
            <a:spLocks noGrp="1" noChangeArrowheads="1"/>
          </p:cNvSpPr>
          <p:nvPr>
            <p:ph sz="quarter" idx="13"/>
          </p:nvPr>
        </p:nvSpPr>
        <p:spPr>
          <a:xfrm>
            <a:off x="609600" y="228600"/>
            <a:ext cx="7848600" cy="6477000"/>
          </a:xfrm>
          <a:prstGeom prst="rect">
            <a:avLst/>
          </a:prstGeom>
        </p:spPr>
        <p:txBody>
          <a:bodyPr/>
          <a:lstStyle/>
          <a:p>
            <a:endParaRPr kumimoji="0" lang="en-US" dirty="0" smtClean="0"/>
          </a:p>
          <a:p>
            <a:endParaRPr lang="en-US" dirty="0" smtClean="0"/>
          </a:p>
          <a:p>
            <a:pPr algn="ctr"/>
            <a:endParaRPr kumimoji="0" lang="en-US" dirty="0" smtClean="0"/>
          </a:p>
          <a:p>
            <a:pPr marL="0" indent="0">
              <a:buNone/>
            </a:pPr>
            <a:r>
              <a:rPr kumimoji="0" lang="en-US" dirty="0" smtClean="0"/>
              <a:t>KMP </a:t>
            </a:r>
            <a:r>
              <a:rPr kumimoji="0" lang="en-US" dirty="0"/>
              <a:t>algorithm.  </a:t>
            </a:r>
            <a:r>
              <a:rPr kumimoji="0" lang="en-US" dirty="0" smtClean="0"/>
              <a:t>  </a:t>
            </a:r>
            <a:endParaRPr kumimoji="0" lang="en-US" dirty="0"/>
          </a:p>
          <a:p>
            <a:pPr marL="457200" lvl="1" indent="0">
              <a:buNone/>
            </a:pPr>
            <a:endParaRPr kumimoji="0" lang="en-US" dirty="0" smtClean="0"/>
          </a:p>
          <a:p>
            <a:pPr lvl="1"/>
            <a:endParaRPr kumimoji="0" lang="en-US" dirty="0" smtClean="0"/>
          </a:p>
          <a:p>
            <a:pPr lvl="1"/>
            <a:endParaRPr lang="en-US" dirty="0"/>
          </a:p>
          <a:p>
            <a:pPr lvl="1"/>
            <a:endParaRPr kumimoji="0" lang="en-US" dirty="0" smtClean="0"/>
          </a:p>
          <a:p>
            <a:pPr lvl="1"/>
            <a:endParaRPr lang="en-US" dirty="0"/>
          </a:p>
          <a:p>
            <a:pPr lvl="1"/>
            <a:endParaRPr kumimoji="0" lang="en-US" dirty="0" smtClean="0"/>
          </a:p>
          <a:p>
            <a:pPr lvl="1"/>
            <a:endParaRPr lang="en-US" dirty="0"/>
          </a:p>
          <a:p>
            <a:pPr marL="457200" lvl="1" indent="0">
              <a:buNone/>
            </a:pPr>
            <a:endParaRPr kumimoji="0" lang="en-US" dirty="0" smtClean="0"/>
          </a:p>
          <a:p>
            <a:pPr marL="457200" lvl="1" indent="0">
              <a:buNone/>
            </a:pPr>
            <a:endParaRPr kumimoji="0" lang="en-US" dirty="0" smtClean="0"/>
          </a:p>
          <a:p>
            <a:pPr lvl="1"/>
            <a:endParaRPr lang="en-US" dirty="0">
              <a:solidFill>
                <a:schemeClr val="bg1"/>
              </a:solidFill>
            </a:endParaRPr>
          </a:p>
          <a:p>
            <a:pPr lvl="1"/>
            <a:endParaRPr kumimoji="0" lang="en-US" dirty="0">
              <a:solidFill>
                <a:schemeClr val="bg1"/>
              </a:solidFill>
            </a:endParaRPr>
          </a:p>
        </p:txBody>
      </p:sp>
      <p:sp>
        <p:nvSpPr>
          <p:cNvPr id="43043" name="Rectangle 35"/>
          <p:cNvSpPr>
            <a:spLocks noChangeArrowheads="1"/>
          </p:cNvSpPr>
          <p:nvPr/>
        </p:nvSpPr>
        <p:spPr bwMode="auto">
          <a:xfrm>
            <a:off x="2133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43044" name="Rectangle 36"/>
          <p:cNvSpPr>
            <a:spLocks noChangeArrowheads="1"/>
          </p:cNvSpPr>
          <p:nvPr/>
        </p:nvSpPr>
        <p:spPr bwMode="auto">
          <a:xfrm>
            <a:off x="2514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3045" name="Rectangle 37"/>
          <p:cNvSpPr>
            <a:spLocks noChangeArrowheads="1"/>
          </p:cNvSpPr>
          <p:nvPr/>
        </p:nvSpPr>
        <p:spPr bwMode="auto">
          <a:xfrm>
            <a:off x="2895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3046" name="Rectangle 38"/>
          <p:cNvSpPr>
            <a:spLocks noChangeArrowheads="1"/>
          </p:cNvSpPr>
          <p:nvPr/>
        </p:nvSpPr>
        <p:spPr bwMode="auto">
          <a:xfrm>
            <a:off x="3276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3047" name="Rectangle 39"/>
          <p:cNvSpPr>
            <a:spLocks noChangeArrowheads="1"/>
          </p:cNvSpPr>
          <p:nvPr/>
        </p:nvSpPr>
        <p:spPr bwMode="auto">
          <a:xfrm>
            <a:off x="3657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3049" name="Rectangle 41"/>
          <p:cNvSpPr>
            <a:spLocks noChangeArrowheads="1"/>
          </p:cNvSpPr>
          <p:nvPr/>
        </p:nvSpPr>
        <p:spPr bwMode="auto">
          <a:xfrm>
            <a:off x="213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43050" name="Rectangle 42"/>
          <p:cNvSpPr>
            <a:spLocks noChangeArrowheads="1"/>
          </p:cNvSpPr>
          <p:nvPr/>
        </p:nvSpPr>
        <p:spPr bwMode="auto">
          <a:xfrm>
            <a:off x="2514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43051" name="Rectangle 43"/>
          <p:cNvSpPr>
            <a:spLocks noChangeArrowheads="1"/>
          </p:cNvSpPr>
          <p:nvPr/>
        </p:nvSpPr>
        <p:spPr bwMode="auto">
          <a:xfrm>
            <a:off x="2895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43052" name="Rectangle 44"/>
          <p:cNvSpPr>
            <a:spLocks noChangeArrowheads="1"/>
          </p:cNvSpPr>
          <p:nvPr/>
        </p:nvSpPr>
        <p:spPr bwMode="auto">
          <a:xfrm>
            <a:off x="3276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3053" name="Rectangle 45"/>
          <p:cNvSpPr>
            <a:spLocks noChangeArrowheads="1"/>
          </p:cNvSpPr>
          <p:nvPr/>
        </p:nvSpPr>
        <p:spPr bwMode="auto">
          <a:xfrm>
            <a:off x="3657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3054" name="Rectangle 46"/>
          <p:cNvSpPr>
            <a:spLocks noChangeArrowheads="1"/>
          </p:cNvSpPr>
          <p:nvPr/>
        </p:nvSpPr>
        <p:spPr bwMode="auto">
          <a:xfrm>
            <a:off x="4038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43055" name="Rectangle 47"/>
          <p:cNvSpPr>
            <a:spLocks noChangeArrowheads="1"/>
          </p:cNvSpPr>
          <p:nvPr/>
        </p:nvSpPr>
        <p:spPr bwMode="auto">
          <a:xfrm>
            <a:off x="2133600" y="2438400"/>
            <a:ext cx="4191000" cy="3048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dirty="0">
                <a:solidFill>
                  <a:schemeClr val="bg1"/>
                </a:solidFill>
                <a:latin typeface="Comic Sans MS" pitchFamily="66" charset="0"/>
              </a:rPr>
              <a:t>Search Values</a:t>
            </a:r>
          </a:p>
        </p:txBody>
      </p:sp>
      <p:sp>
        <p:nvSpPr>
          <p:cNvPr id="43056" name="Rectangle 48"/>
          <p:cNvSpPr>
            <a:spLocks noChangeArrowheads="1"/>
          </p:cNvSpPr>
          <p:nvPr/>
        </p:nvSpPr>
        <p:spPr bwMode="auto">
          <a:xfrm>
            <a:off x="4419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3057" name="Rectangle 49"/>
          <p:cNvSpPr>
            <a:spLocks noChangeArrowheads="1"/>
          </p:cNvSpPr>
          <p:nvPr/>
        </p:nvSpPr>
        <p:spPr bwMode="auto">
          <a:xfrm>
            <a:off x="4800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3058" name="Rectangle 50"/>
          <p:cNvSpPr>
            <a:spLocks noChangeArrowheads="1"/>
          </p:cNvSpPr>
          <p:nvPr/>
        </p:nvSpPr>
        <p:spPr bwMode="auto">
          <a:xfrm>
            <a:off x="5181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3059" name="Rectangle 51"/>
          <p:cNvSpPr>
            <a:spLocks noChangeArrowheads="1"/>
          </p:cNvSpPr>
          <p:nvPr/>
        </p:nvSpPr>
        <p:spPr bwMode="auto">
          <a:xfrm>
            <a:off x="5562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3060" name="Rectangle 52"/>
          <p:cNvSpPr>
            <a:spLocks noChangeArrowheads="1"/>
          </p:cNvSpPr>
          <p:nvPr/>
        </p:nvSpPr>
        <p:spPr bwMode="auto">
          <a:xfrm>
            <a:off x="594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120</a:t>
            </a:r>
            <a:endParaRPr lang="en-US" sz="1600" b="1" dirty="0">
              <a:solidFill>
                <a:schemeClr val="bg1"/>
              </a:solidFill>
              <a:latin typeface="Courier New" pitchFamily="49" charset="0"/>
            </a:endParaRPr>
          </a:p>
        </p:txBody>
      </p:sp>
      <p:pic>
        <p:nvPicPr>
          <p:cNvPr id="5122" name="Picture 2" descr="C:\Users\Administrator\Desktop\Conference\BITS- Qark 2012\algo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66725"/>
            <a:ext cx="167640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358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sz="quarter" idx="13"/>
          </p:nvPr>
        </p:nvSpPr>
        <p:spPr>
          <a:xfrm>
            <a:off x="609600" y="914400"/>
            <a:ext cx="7848600" cy="5410200"/>
          </a:xfrm>
          <a:prstGeom prst="rect">
            <a:avLst/>
          </a:prstGeom>
        </p:spPr>
        <p:txBody>
          <a:bodyPr/>
          <a:lstStyle/>
          <a:p>
            <a:endParaRPr kumimoji="0" lang="en-US" dirty="0" smtClean="0"/>
          </a:p>
          <a:p>
            <a:r>
              <a:rPr kumimoji="0" lang="en-US" dirty="0" smtClean="0"/>
              <a:t>KMP </a:t>
            </a:r>
            <a:r>
              <a:rPr kumimoji="0" lang="en-US" dirty="0"/>
              <a:t>algorithm.   </a:t>
            </a:r>
            <a:endParaRPr kumimoji="0" lang="en-US" dirty="0">
              <a:solidFill>
                <a:schemeClr val="hlink"/>
              </a:solidFill>
            </a:endParaRPr>
          </a:p>
          <a:p>
            <a:pPr marL="457200" lvl="1" indent="0">
              <a:buNone/>
            </a:pPr>
            <a:endParaRPr kumimoji="0" lang="en-US" dirty="0"/>
          </a:p>
        </p:txBody>
      </p:sp>
      <p:sp>
        <p:nvSpPr>
          <p:cNvPr id="49188" name="Rectangle 36"/>
          <p:cNvSpPr>
            <a:spLocks noChangeArrowheads="1"/>
          </p:cNvSpPr>
          <p:nvPr/>
        </p:nvSpPr>
        <p:spPr bwMode="auto">
          <a:xfrm>
            <a:off x="2514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49189" name="Rectangle 37"/>
          <p:cNvSpPr>
            <a:spLocks noChangeArrowheads="1"/>
          </p:cNvSpPr>
          <p:nvPr/>
        </p:nvSpPr>
        <p:spPr bwMode="auto">
          <a:xfrm>
            <a:off x="2895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9190" name="Rectangle 38"/>
          <p:cNvSpPr>
            <a:spLocks noChangeArrowheads="1"/>
          </p:cNvSpPr>
          <p:nvPr/>
        </p:nvSpPr>
        <p:spPr bwMode="auto">
          <a:xfrm>
            <a:off x="3276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9191" name="Rectangle 39"/>
          <p:cNvSpPr>
            <a:spLocks noChangeArrowheads="1"/>
          </p:cNvSpPr>
          <p:nvPr/>
        </p:nvSpPr>
        <p:spPr bwMode="auto">
          <a:xfrm>
            <a:off x="3657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9192" name="Rectangle 40"/>
          <p:cNvSpPr>
            <a:spLocks noChangeArrowheads="1"/>
          </p:cNvSpPr>
          <p:nvPr/>
        </p:nvSpPr>
        <p:spPr bwMode="auto">
          <a:xfrm>
            <a:off x="4038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9194" name="Rectangle 42"/>
          <p:cNvSpPr>
            <a:spLocks noChangeArrowheads="1"/>
          </p:cNvSpPr>
          <p:nvPr/>
        </p:nvSpPr>
        <p:spPr bwMode="auto">
          <a:xfrm>
            <a:off x="213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49195" name="Rectangle 43"/>
          <p:cNvSpPr>
            <a:spLocks noChangeArrowheads="1"/>
          </p:cNvSpPr>
          <p:nvPr/>
        </p:nvSpPr>
        <p:spPr bwMode="auto">
          <a:xfrm>
            <a:off x="2514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49196" name="Rectangle 44"/>
          <p:cNvSpPr>
            <a:spLocks noChangeArrowheads="1"/>
          </p:cNvSpPr>
          <p:nvPr/>
        </p:nvSpPr>
        <p:spPr bwMode="auto">
          <a:xfrm>
            <a:off x="2895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150</a:t>
            </a:r>
            <a:endParaRPr lang="en-US" sz="1600" b="1" dirty="0">
              <a:solidFill>
                <a:schemeClr val="bg2"/>
              </a:solidFill>
              <a:latin typeface="Courier New" pitchFamily="49" charset="0"/>
            </a:endParaRPr>
          </a:p>
        </p:txBody>
      </p:sp>
      <p:sp>
        <p:nvSpPr>
          <p:cNvPr id="49197" name="Rectangle 45"/>
          <p:cNvSpPr>
            <a:spLocks noChangeArrowheads="1"/>
          </p:cNvSpPr>
          <p:nvPr/>
        </p:nvSpPr>
        <p:spPr bwMode="auto">
          <a:xfrm>
            <a:off x="3276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9198" name="Rectangle 46"/>
          <p:cNvSpPr>
            <a:spLocks noChangeArrowheads="1"/>
          </p:cNvSpPr>
          <p:nvPr/>
        </p:nvSpPr>
        <p:spPr bwMode="auto">
          <a:xfrm>
            <a:off x="3657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9199" name="Rectangle 47"/>
          <p:cNvSpPr>
            <a:spLocks noChangeArrowheads="1"/>
          </p:cNvSpPr>
          <p:nvPr/>
        </p:nvSpPr>
        <p:spPr bwMode="auto">
          <a:xfrm>
            <a:off x="4038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49200" name="Rectangle 48"/>
          <p:cNvSpPr>
            <a:spLocks noChangeArrowheads="1"/>
          </p:cNvSpPr>
          <p:nvPr/>
        </p:nvSpPr>
        <p:spPr bwMode="auto">
          <a:xfrm>
            <a:off x="2133600" y="2438400"/>
            <a:ext cx="4191000" cy="3048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dirty="0">
                <a:solidFill>
                  <a:schemeClr val="bg1"/>
                </a:solidFill>
                <a:latin typeface="Comic Sans MS" pitchFamily="66" charset="0"/>
              </a:rPr>
              <a:t>Search Values</a:t>
            </a:r>
          </a:p>
        </p:txBody>
      </p:sp>
      <p:sp>
        <p:nvSpPr>
          <p:cNvPr id="49201" name="Rectangle 49"/>
          <p:cNvSpPr>
            <a:spLocks noChangeArrowheads="1"/>
          </p:cNvSpPr>
          <p:nvPr/>
        </p:nvSpPr>
        <p:spPr bwMode="auto">
          <a:xfrm>
            <a:off x="4419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9202" name="Rectangle 50"/>
          <p:cNvSpPr>
            <a:spLocks noChangeArrowheads="1"/>
          </p:cNvSpPr>
          <p:nvPr/>
        </p:nvSpPr>
        <p:spPr bwMode="auto">
          <a:xfrm>
            <a:off x="4800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9203" name="Rectangle 51"/>
          <p:cNvSpPr>
            <a:spLocks noChangeArrowheads="1"/>
          </p:cNvSpPr>
          <p:nvPr/>
        </p:nvSpPr>
        <p:spPr bwMode="auto">
          <a:xfrm>
            <a:off x="5181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9204" name="Rectangle 52"/>
          <p:cNvSpPr>
            <a:spLocks noChangeArrowheads="1"/>
          </p:cNvSpPr>
          <p:nvPr/>
        </p:nvSpPr>
        <p:spPr bwMode="auto">
          <a:xfrm>
            <a:off x="5562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9205" name="Rectangle 53"/>
          <p:cNvSpPr>
            <a:spLocks noChangeArrowheads="1"/>
          </p:cNvSpPr>
          <p:nvPr/>
        </p:nvSpPr>
        <p:spPr bwMode="auto">
          <a:xfrm>
            <a:off x="594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120</a:t>
            </a:r>
            <a:endParaRPr lang="en-US" sz="1600" b="1" dirty="0">
              <a:solidFill>
                <a:schemeClr val="bg1"/>
              </a:solidFill>
              <a:latin typeface="Courier New" pitchFamily="49" charset="0"/>
            </a:endParaRPr>
          </a:p>
        </p:txBody>
      </p:sp>
      <p:sp>
        <p:nvSpPr>
          <p:cNvPr id="49206" name="Rectangle 54"/>
          <p:cNvSpPr>
            <a:spLocks noChangeArrowheads="1"/>
          </p:cNvSpPr>
          <p:nvPr/>
        </p:nvSpPr>
        <p:spPr bwMode="auto">
          <a:xfrm>
            <a:off x="2133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49207" name="Rectangle 55"/>
          <p:cNvSpPr>
            <a:spLocks noChangeArrowheads="1"/>
          </p:cNvSpPr>
          <p:nvPr/>
        </p:nvSpPr>
        <p:spPr bwMode="auto">
          <a:xfrm>
            <a:off x="2514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49208" name="Rectangle 56"/>
          <p:cNvSpPr>
            <a:spLocks noChangeArrowheads="1"/>
          </p:cNvSpPr>
          <p:nvPr/>
        </p:nvSpPr>
        <p:spPr bwMode="auto">
          <a:xfrm>
            <a:off x="2895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49209" name="Rectangle 57"/>
          <p:cNvSpPr>
            <a:spLocks noChangeArrowheads="1"/>
          </p:cNvSpPr>
          <p:nvPr/>
        </p:nvSpPr>
        <p:spPr bwMode="auto">
          <a:xfrm>
            <a:off x="3276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49210" name="Rectangle 58"/>
          <p:cNvSpPr>
            <a:spLocks noChangeArrowheads="1"/>
          </p:cNvSpPr>
          <p:nvPr/>
        </p:nvSpPr>
        <p:spPr bwMode="auto">
          <a:xfrm>
            <a:off x="3657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26" name="Title 1"/>
          <p:cNvSpPr txBox="1">
            <a:spLocks/>
          </p:cNvSpPr>
          <p:nvPr/>
        </p:nvSpPr>
        <p:spPr>
          <a:xfrm>
            <a:off x="0" y="0"/>
            <a:ext cx="9144000" cy="1066800"/>
          </a:xfrm>
          <a:prstGeom prst="rect">
            <a:avLst/>
          </a:prstGeom>
          <a:solidFill>
            <a:srgbClr val="146BE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b="1" dirty="0">
              <a:latin typeface="Aparajita" pitchFamily="34" charset="0"/>
              <a:cs typeface="Aparajita" pitchFamily="34" charset="0"/>
            </a:endParaRPr>
          </a:p>
        </p:txBody>
      </p:sp>
      <p:sp>
        <p:nvSpPr>
          <p:cNvPr id="27" name="Rectangle 2"/>
          <p:cNvSpPr txBox="1">
            <a:spLocks noChangeArrowheads="1"/>
          </p:cNvSpPr>
          <p:nvPr/>
        </p:nvSpPr>
        <p:spPr>
          <a:xfrm>
            <a:off x="0" y="0"/>
            <a:ext cx="9144000" cy="10668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mtClean="0"/>
              <a:t>Knuth-Morris-Pratt</a:t>
            </a:r>
            <a:endParaRPr lang="en-US" dirty="0"/>
          </a:p>
        </p:txBody>
      </p:sp>
      <p:sp>
        <p:nvSpPr>
          <p:cNvPr id="2" name="Title 1"/>
          <p:cNvSpPr>
            <a:spLocks noGrp="1"/>
          </p:cNvSpPr>
          <p:nvPr>
            <p:ph type="title"/>
          </p:nvPr>
        </p:nvSpPr>
        <p:spPr/>
        <p:txBody>
          <a:bodyPr/>
          <a:lstStyle/>
          <a:p>
            <a:endParaRPr lang="en-US"/>
          </a:p>
        </p:txBody>
      </p:sp>
      <p:pic>
        <p:nvPicPr>
          <p:cNvPr id="6146" name="Picture 2" descr="C:\Users\Administrator\Desktop\Conference\BITS- Qark 2012\algo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66725"/>
            <a:ext cx="167640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63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sz="quarter" idx="13"/>
          </p:nvPr>
        </p:nvSpPr>
        <p:spPr>
          <a:xfrm>
            <a:off x="609600" y="914400"/>
            <a:ext cx="7848600" cy="5410200"/>
          </a:xfrm>
          <a:prstGeom prst="rect">
            <a:avLst/>
          </a:prstGeom>
        </p:spPr>
        <p:txBody>
          <a:bodyPr/>
          <a:lstStyle/>
          <a:p>
            <a:endParaRPr kumimoji="0" lang="en-US" dirty="0" smtClean="0"/>
          </a:p>
          <a:p>
            <a:r>
              <a:rPr kumimoji="0" lang="en-US" dirty="0" smtClean="0"/>
              <a:t>KMP </a:t>
            </a:r>
            <a:r>
              <a:rPr kumimoji="0" lang="en-US" dirty="0"/>
              <a:t>algorithm.   </a:t>
            </a:r>
            <a:endParaRPr kumimoji="0" lang="en-US" dirty="0">
              <a:solidFill>
                <a:schemeClr val="hlink"/>
              </a:solidFill>
            </a:endParaRPr>
          </a:p>
          <a:p>
            <a:pPr lvl="1"/>
            <a:endParaRPr kumimoji="0" lang="en-US" dirty="0"/>
          </a:p>
        </p:txBody>
      </p:sp>
      <p:sp>
        <p:nvSpPr>
          <p:cNvPr id="51236" name="Rectangle 36"/>
          <p:cNvSpPr>
            <a:spLocks noChangeArrowheads="1"/>
          </p:cNvSpPr>
          <p:nvPr/>
        </p:nvSpPr>
        <p:spPr bwMode="auto">
          <a:xfrm>
            <a:off x="2514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51237" name="Rectangle 37"/>
          <p:cNvSpPr>
            <a:spLocks noChangeArrowheads="1"/>
          </p:cNvSpPr>
          <p:nvPr/>
        </p:nvSpPr>
        <p:spPr bwMode="auto">
          <a:xfrm>
            <a:off x="2895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38" name="Rectangle 38"/>
          <p:cNvSpPr>
            <a:spLocks noChangeArrowheads="1"/>
          </p:cNvSpPr>
          <p:nvPr/>
        </p:nvSpPr>
        <p:spPr bwMode="auto">
          <a:xfrm>
            <a:off x="3276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51239" name="Rectangle 39"/>
          <p:cNvSpPr>
            <a:spLocks noChangeArrowheads="1"/>
          </p:cNvSpPr>
          <p:nvPr/>
        </p:nvSpPr>
        <p:spPr bwMode="auto">
          <a:xfrm>
            <a:off x="3657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40" name="Rectangle 40"/>
          <p:cNvSpPr>
            <a:spLocks noChangeArrowheads="1"/>
          </p:cNvSpPr>
          <p:nvPr/>
        </p:nvSpPr>
        <p:spPr bwMode="auto">
          <a:xfrm>
            <a:off x="4038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42" name="Rectangle 42"/>
          <p:cNvSpPr>
            <a:spLocks noChangeArrowheads="1"/>
          </p:cNvSpPr>
          <p:nvPr/>
        </p:nvSpPr>
        <p:spPr bwMode="auto">
          <a:xfrm>
            <a:off x="213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3" name="Rectangle 43"/>
          <p:cNvSpPr>
            <a:spLocks noChangeArrowheads="1"/>
          </p:cNvSpPr>
          <p:nvPr/>
        </p:nvSpPr>
        <p:spPr bwMode="auto">
          <a:xfrm>
            <a:off x="2514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4" name="Rectangle 44"/>
          <p:cNvSpPr>
            <a:spLocks noChangeArrowheads="1"/>
          </p:cNvSpPr>
          <p:nvPr/>
        </p:nvSpPr>
        <p:spPr bwMode="auto">
          <a:xfrm>
            <a:off x="2895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5" name="Rectangle 45"/>
          <p:cNvSpPr>
            <a:spLocks noChangeArrowheads="1"/>
          </p:cNvSpPr>
          <p:nvPr/>
        </p:nvSpPr>
        <p:spPr bwMode="auto">
          <a:xfrm>
            <a:off x="3276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51246" name="Rectangle 46"/>
          <p:cNvSpPr>
            <a:spLocks noChangeArrowheads="1"/>
          </p:cNvSpPr>
          <p:nvPr/>
        </p:nvSpPr>
        <p:spPr bwMode="auto">
          <a:xfrm>
            <a:off x="3657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47" name="Rectangle 47"/>
          <p:cNvSpPr>
            <a:spLocks noChangeArrowheads="1"/>
          </p:cNvSpPr>
          <p:nvPr/>
        </p:nvSpPr>
        <p:spPr bwMode="auto">
          <a:xfrm>
            <a:off x="4038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51248" name="Rectangle 48"/>
          <p:cNvSpPr>
            <a:spLocks noChangeArrowheads="1"/>
          </p:cNvSpPr>
          <p:nvPr/>
        </p:nvSpPr>
        <p:spPr bwMode="auto">
          <a:xfrm>
            <a:off x="2133600" y="2438400"/>
            <a:ext cx="4191000" cy="3048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dirty="0">
                <a:solidFill>
                  <a:schemeClr val="bg1"/>
                </a:solidFill>
                <a:latin typeface="Comic Sans MS" pitchFamily="66" charset="0"/>
              </a:rPr>
              <a:t>Search Values</a:t>
            </a:r>
          </a:p>
        </p:txBody>
      </p:sp>
      <p:sp>
        <p:nvSpPr>
          <p:cNvPr id="51249" name="Rectangle 49"/>
          <p:cNvSpPr>
            <a:spLocks noChangeArrowheads="1"/>
          </p:cNvSpPr>
          <p:nvPr/>
        </p:nvSpPr>
        <p:spPr bwMode="auto">
          <a:xfrm>
            <a:off x="4419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0" name="Rectangle 50"/>
          <p:cNvSpPr>
            <a:spLocks noChangeArrowheads="1"/>
          </p:cNvSpPr>
          <p:nvPr/>
        </p:nvSpPr>
        <p:spPr bwMode="auto">
          <a:xfrm>
            <a:off x="4800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1" name="Rectangle 51"/>
          <p:cNvSpPr>
            <a:spLocks noChangeArrowheads="1"/>
          </p:cNvSpPr>
          <p:nvPr/>
        </p:nvSpPr>
        <p:spPr bwMode="auto">
          <a:xfrm>
            <a:off x="5181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2" name="Rectangle 52"/>
          <p:cNvSpPr>
            <a:spLocks noChangeArrowheads="1"/>
          </p:cNvSpPr>
          <p:nvPr/>
        </p:nvSpPr>
        <p:spPr bwMode="auto">
          <a:xfrm>
            <a:off x="5562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3" name="Rectangle 53"/>
          <p:cNvSpPr>
            <a:spLocks noChangeArrowheads="1"/>
          </p:cNvSpPr>
          <p:nvPr/>
        </p:nvSpPr>
        <p:spPr bwMode="auto">
          <a:xfrm>
            <a:off x="594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120</a:t>
            </a:r>
            <a:endParaRPr lang="en-US" sz="1600" b="1" dirty="0">
              <a:solidFill>
                <a:schemeClr val="bg1"/>
              </a:solidFill>
              <a:latin typeface="Courier New" pitchFamily="49" charset="0"/>
            </a:endParaRPr>
          </a:p>
        </p:txBody>
      </p:sp>
      <p:sp>
        <p:nvSpPr>
          <p:cNvPr id="51254" name="Rectangle 54"/>
          <p:cNvSpPr>
            <a:spLocks noChangeArrowheads="1"/>
          </p:cNvSpPr>
          <p:nvPr/>
        </p:nvSpPr>
        <p:spPr bwMode="auto">
          <a:xfrm>
            <a:off x="2133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55" name="Rectangle 55"/>
          <p:cNvSpPr>
            <a:spLocks noChangeArrowheads="1"/>
          </p:cNvSpPr>
          <p:nvPr/>
        </p:nvSpPr>
        <p:spPr bwMode="auto">
          <a:xfrm>
            <a:off x="2514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6" name="Rectangle 56"/>
          <p:cNvSpPr>
            <a:spLocks noChangeArrowheads="1"/>
          </p:cNvSpPr>
          <p:nvPr/>
        </p:nvSpPr>
        <p:spPr bwMode="auto">
          <a:xfrm>
            <a:off x="2895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51257" name="Rectangle 57"/>
          <p:cNvSpPr>
            <a:spLocks noChangeArrowheads="1"/>
          </p:cNvSpPr>
          <p:nvPr/>
        </p:nvSpPr>
        <p:spPr bwMode="auto">
          <a:xfrm>
            <a:off x="3276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8" name="Rectangle 58"/>
          <p:cNvSpPr>
            <a:spLocks noChangeArrowheads="1"/>
          </p:cNvSpPr>
          <p:nvPr/>
        </p:nvSpPr>
        <p:spPr bwMode="auto">
          <a:xfrm>
            <a:off x="3657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2" name="Title 1"/>
          <p:cNvSpPr>
            <a:spLocks noGrp="1"/>
          </p:cNvSpPr>
          <p:nvPr>
            <p:ph type="title"/>
          </p:nvPr>
        </p:nvSpPr>
        <p:spPr/>
        <p:txBody>
          <a:bodyPr/>
          <a:lstStyle/>
          <a:p>
            <a:endParaRPr lang="en-US"/>
          </a:p>
        </p:txBody>
      </p:sp>
      <p:sp>
        <p:nvSpPr>
          <p:cNvPr id="27" name="Title 1"/>
          <p:cNvSpPr txBox="1">
            <a:spLocks/>
          </p:cNvSpPr>
          <p:nvPr/>
        </p:nvSpPr>
        <p:spPr>
          <a:xfrm>
            <a:off x="0" y="0"/>
            <a:ext cx="9144000" cy="1066800"/>
          </a:xfrm>
          <a:prstGeom prst="rect">
            <a:avLst/>
          </a:prstGeom>
          <a:solidFill>
            <a:srgbClr val="146BE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b="1" dirty="0">
              <a:latin typeface="Aparajita" pitchFamily="34" charset="0"/>
              <a:cs typeface="Aparajita" pitchFamily="34" charset="0"/>
            </a:endParaRPr>
          </a:p>
        </p:txBody>
      </p:sp>
      <p:sp>
        <p:nvSpPr>
          <p:cNvPr id="28" name="Rectangle 2"/>
          <p:cNvSpPr txBox="1">
            <a:spLocks noChangeArrowheads="1"/>
          </p:cNvSpPr>
          <p:nvPr/>
        </p:nvSpPr>
        <p:spPr>
          <a:xfrm>
            <a:off x="0" y="0"/>
            <a:ext cx="9144000" cy="10668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mtClean="0"/>
              <a:t>Knuth-Morris-Pratt</a:t>
            </a:r>
            <a:endParaRPr lang="en-US" dirty="0"/>
          </a:p>
        </p:txBody>
      </p:sp>
      <p:pic>
        <p:nvPicPr>
          <p:cNvPr id="7170" name="Picture 2" descr="C:\Users\Administrator\Desktop\Conference\BITS- Qark 2012\algo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66725"/>
            <a:ext cx="167640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539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endParaRPr kumimoji="0" lang="en-US" dirty="0"/>
          </a:p>
        </p:txBody>
      </p:sp>
      <p:sp>
        <p:nvSpPr>
          <p:cNvPr id="51203" name="Rectangle 3"/>
          <p:cNvSpPr>
            <a:spLocks noGrp="1" noChangeArrowheads="1"/>
          </p:cNvSpPr>
          <p:nvPr>
            <p:ph sz="quarter" idx="13"/>
          </p:nvPr>
        </p:nvSpPr>
        <p:spPr>
          <a:xfrm>
            <a:off x="609600" y="914400"/>
            <a:ext cx="7848600" cy="5410200"/>
          </a:xfrm>
          <a:prstGeom prst="rect">
            <a:avLst/>
          </a:prstGeom>
        </p:spPr>
        <p:txBody>
          <a:bodyPr/>
          <a:lstStyle/>
          <a:p>
            <a:endParaRPr kumimoji="0" lang="en-US" dirty="0" smtClean="0"/>
          </a:p>
          <a:p>
            <a:r>
              <a:rPr kumimoji="0" lang="en-US" dirty="0" smtClean="0"/>
              <a:t>KMP </a:t>
            </a:r>
            <a:r>
              <a:rPr kumimoji="0" lang="en-US" dirty="0"/>
              <a:t>algorithm. </a:t>
            </a:r>
            <a:endParaRPr kumimoji="0" lang="en-US" dirty="0">
              <a:solidFill>
                <a:schemeClr val="hlink"/>
              </a:solidFill>
            </a:endParaRPr>
          </a:p>
          <a:p>
            <a:pPr lvl="1"/>
            <a:endParaRPr kumimoji="0" lang="en-US" dirty="0"/>
          </a:p>
        </p:txBody>
      </p:sp>
      <p:sp>
        <p:nvSpPr>
          <p:cNvPr id="51236" name="Rectangle 36"/>
          <p:cNvSpPr>
            <a:spLocks noChangeArrowheads="1"/>
          </p:cNvSpPr>
          <p:nvPr/>
        </p:nvSpPr>
        <p:spPr bwMode="auto">
          <a:xfrm>
            <a:off x="2514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51237" name="Rectangle 37"/>
          <p:cNvSpPr>
            <a:spLocks noChangeArrowheads="1"/>
          </p:cNvSpPr>
          <p:nvPr/>
        </p:nvSpPr>
        <p:spPr bwMode="auto">
          <a:xfrm>
            <a:off x="2895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38" name="Rectangle 38"/>
          <p:cNvSpPr>
            <a:spLocks noChangeArrowheads="1"/>
          </p:cNvSpPr>
          <p:nvPr/>
        </p:nvSpPr>
        <p:spPr bwMode="auto">
          <a:xfrm>
            <a:off x="3276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51239" name="Rectangle 39"/>
          <p:cNvSpPr>
            <a:spLocks noChangeArrowheads="1"/>
          </p:cNvSpPr>
          <p:nvPr/>
        </p:nvSpPr>
        <p:spPr bwMode="auto">
          <a:xfrm>
            <a:off x="3657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40" name="Rectangle 40"/>
          <p:cNvSpPr>
            <a:spLocks noChangeArrowheads="1"/>
          </p:cNvSpPr>
          <p:nvPr/>
        </p:nvSpPr>
        <p:spPr bwMode="auto">
          <a:xfrm>
            <a:off x="4038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42" name="Rectangle 42"/>
          <p:cNvSpPr>
            <a:spLocks noChangeArrowheads="1"/>
          </p:cNvSpPr>
          <p:nvPr/>
        </p:nvSpPr>
        <p:spPr bwMode="auto">
          <a:xfrm>
            <a:off x="213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3" name="Rectangle 43"/>
          <p:cNvSpPr>
            <a:spLocks noChangeArrowheads="1"/>
          </p:cNvSpPr>
          <p:nvPr/>
        </p:nvSpPr>
        <p:spPr bwMode="auto">
          <a:xfrm>
            <a:off x="2514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4" name="Rectangle 44"/>
          <p:cNvSpPr>
            <a:spLocks noChangeArrowheads="1"/>
          </p:cNvSpPr>
          <p:nvPr/>
        </p:nvSpPr>
        <p:spPr bwMode="auto">
          <a:xfrm>
            <a:off x="2895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5" name="Rectangle 45"/>
          <p:cNvSpPr>
            <a:spLocks noChangeArrowheads="1"/>
          </p:cNvSpPr>
          <p:nvPr/>
        </p:nvSpPr>
        <p:spPr bwMode="auto">
          <a:xfrm>
            <a:off x="3276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46" name="Rectangle 46"/>
          <p:cNvSpPr>
            <a:spLocks noChangeArrowheads="1"/>
          </p:cNvSpPr>
          <p:nvPr/>
        </p:nvSpPr>
        <p:spPr bwMode="auto">
          <a:xfrm>
            <a:off x="3657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47" name="Rectangle 47"/>
          <p:cNvSpPr>
            <a:spLocks noChangeArrowheads="1"/>
          </p:cNvSpPr>
          <p:nvPr/>
        </p:nvSpPr>
        <p:spPr bwMode="auto">
          <a:xfrm>
            <a:off x="4038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51248" name="Rectangle 48"/>
          <p:cNvSpPr>
            <a:spLocks noChangeArrowheads="1"/>
          </p:cNvSpPr>
          <p:nvPr/>
        </p:nvSpPr>
        <p:spPr bwMode="auto">
          <a:xfrm>
            <a:off x="2133600" y="2438400"/>
            <a:ext cx="4191000" cy="3048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dirty="0">
                <a:solidFill>
                  <a:schemeClr val="bg1"/>
                </a:solidFill>
                <a:latin typeface="Comic Sans MS" pitchFamily="66" charset="0"/>
              </a:rPr>
              <a:t>Search Values</a:t>
            </a:r>
          </a:p>
        </p:txBody>
      </p:sp>
      <p:sp>
        <p:nvSpPr>
          <p:cNvPr id="51249" name="Rectangle 49"/>
          <p:cNvSpPr>
            <a:spLocks noChangeArrowheads="1"/>
          </p:cNvSpPr>
          <p:nvPr/>
        </p:nvSpPr>
        <p:spPr bwMode="auto">
          <a:xfrm>
            <a:off x="4419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0" name="Rectangle 50"/>
          <p:cNvSpPr>
            <a:spLocks noChangeArrowheads="1"/>
          </p:cNvSpPr>
          <p:nvPr/>
        </p:nvSpPr>
        <p:spPr bwMode="auto">
          <a:xfrm>
            <a:off x="4800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1" name="Rectangle 51"/>
          <p:cNvSpPr>
            <a:spLocks noChangeArrowheads="1"/>
          </p:cNvSpPr>
          <p:nvPr/>
        </p:nvSpPr>
        <p:spPr bwMode="auto">
          <a:xfrm>
            <a:off x="5181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2" name="Rectangle 52"/>
          <p:cNvSpPr>
            <a:spLocks noChangeArrowheads="1"/>
          </p:cNvSpPr>
          <p:nvPr/>
        </p:nvSpPr>
        <p:spPr bwMode="auto">
          <a:xfrm>
            <a:off x="5562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3" name="Rectangle 53"/>
          <p:cNvSpPr>
            <a:spLocks noChangeArrowheads="1"/>
          </p:cNvSpPr>
          <p:nvPr/>
        </p:nvSpPr>
        <p:spPr bwMode="auto">
          <a:xfrm>
            <a:off x="594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120</a:t>
            </a:r>
            <a:endParaRPr lang="en-US" sz="1600" b="1" dirty="0">
              <a:solidFill>
                <a:schemeClr val="bg1"/>
              </a:solidFill>
              <a:latin typeface="Courier New" pitchFamily="49" charset="0"/>
            </a:endParaRPr>
          </a:p>
        </p:txBody>
      </p:sp>
      <p:sp>
        <p:nvSpPr>
          <p:cNvPr id="51254" name="Rectangle 54"/>
          <p:cNvSpPr>
            <a:spLocks noChangeArrowheads="1"/>
          </p:cNvSpPr>
          <p:nvPr/>
        </p:nvSpPr>
        <p:spPr bwMode="auto">
          <a:xfrm>
            <a:off x="2133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55" name="Rectangle 55"/>
          <p:cNvSpPr>
            <a:spLocks noChangeArrowheads="1"/>
          </p:cNvSpPr>
          <p:nvPr/>
        </p:nvSpPr>
        <p:spPr bwMode="auto">
          <a:xfrm>
            <a:off x="2514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6" name="Rectangle 56"/>
          <p:cNvSpPr>
            <a:spLocks noChangeArrowheads="1"/>
          </p:cNvSpPr>
          <p:nvPr/>
        </p:nvSpPr>
        <p:spPr bwMode="auto">
          <a:xfrm>
            <a:off x="2895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51257" name="Rectangle 57"/>
          <p:cNvSpPr>
            <a:spLocks noChangeArrowheads="1"/>
          </p:cNvSpPr>
          <p:nvPr/>
        </p:nvSpPr>
        <p:spPr bwMode="auto">
          <a:xfrm>
            <a:off x="3276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8" name="Rectangle 58"/>
          <p:cNvSpPr>
            <a:spLocks noChangeArrowheads="1"/>
          </p:cNvSpPr>
          <p:nvPr/>
        </p:nvSpPr>
        <p:spPr bwMode="auto">
          <a:xfrm>
            <a:off x="3657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26" name="Rectangle 36"/>
          <p:cNvSpPr>
            <a:spLocks noChangeArrowheads="1"/>
          </p:cNvSpPr>
          <p:nvPr/>
        </p:nvSpPr>
        <p:spPr bwMode="auto">
          <a:xfrm>
            <a:off x="2895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27" name="Rectangle 40"/>
          <p:cNvSpPr>
            <a:spLocks noChangeArrowheads="1"/>
          </p:cNvSpPr>
          <p:nvPr/>
        </p:nvSpPr>
        <p:spPr bwMode="auto">
          <a:xfrm>
            <a:off x="3276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28" name="Rectangle 40"/>
          <p:cNvSpPr>
            <a:spLocks noChangeArrowheads="1"/>
          </p:cNvSpPr>
          <p:nvPr/>
        </p:nvSpPr>
        <p:spPr bwMode="auto">
          <a:xfrm>
            <a:off x="3657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29" name="Rectangle 40"/>
          <p:cNvSpPr>
            <a:spLocks noChangeArrowheads="1"/>
          </p:cNvSpPr>
          <p:nvPr/>
        </p:nvSpPr>
        <p:spPr bwMode="auto">
          <a:xfrm>
            <a:off x="4038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30" name="Rectangle 40"/>
          <p:cNvSpPr>
            <a:spLocks noChangeArrowheads="1"/>
          </p:cNvSpPr>
          <p:nvPr/>
        </p:nvSpPr>
        <p:spPr bwMode="auto">
          <a:xfrm>
            <a:off x="4419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31" name="Title 1"/>
          <p:cNvSpPr txBox="1">
            <a:spLocks/>
          </p:cNvSpPr>
          <p:nvPr/>
        </p:nvSpPr>
        <p:spPr>
          <a:xfrm>
            <a:off x="0" y="0"/>
            <a:ext cx="9144000" cy="1066800"/>
          </a:xfrm>
          <a:prstGeom prst="rect">
            <a:avLst/>
          </a:prstGeom>
          <a:solidFill>
            <a:srgbClr val="146BE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b="1" dirty="0">
              <a:latin typeface="Aparajita" pitchFamily="34" charset="0"/>
              <a:cs typeface="Aparajita" pitchFamily="34" charset="0"/>
            </a:endParaRPr>
          </a:p>
        </p:txBody>
      </p:sp>
      <p:sp>
        <p:nvSpPr>
          <p:cNvPr id="32" name="Rectangle 2"/>
          <p:cNvSpPr txBox="1">
            <a:spLocks noChangeArrowheads="1"/>
          </p:cNvSpPr>
          <p:nvPr/>
        </p:nvSpPr>
        <p:spPr>
          <a:xfrm>
            <a:off x="0" y="0"/>
            <a:ext cx="9144000" cy="10668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mtClean="0"/>
              <a:t>Knuth-Morris-Pratt</a:t>
            </a:r>
            <a:endParaRPr lang="en-US" dirty="0"/>
          </a:p>
        </p:txBody>
      </p:sp>
      <p:pic>
        <p:nvPicPr>
          <p:cNvPr id="8194" name="Picture 2" descr="C:\Users\Administrator\Desktop\Conference\BITS- Qark 2012\algo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66725"/>
            <a:ext cx="167640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013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endParaRPr kumimoji="0" lang="en-US" dirty="0"/>
          </a:p>
        </p:txBody>
      </p:sp>
      <p:sp>
        <p:nvSpPr>
          <p:cNvPr id="51203" name="Rectangle 3"/>
          <p:cNvSpPr>
            <a:spLocks noGrp="1" noChangeArrowheads="1"/>
          </p:cNvSpPr>
          <p:nvPr>
            <p:ph sz="quarter" idx="13"/>
          </p:nvPr>
        </p:nvSpPr>
        <p:spPr>
          <a:xfrm>
            <a:off x="609600" y="914400"/>
            <a:ext cx="7848600" cy="5410200"/>
          </a:xfrm>
          <a:prstGeom prst="rect">
            <a:avLst/>
          </a:prstGeom>
        </p:spPr>
        <p:txBody>
          <a:bodyPr/>
          <a:lstStyle/>
          <a:p>
            <a:endParaRPr kumimoji="0" lang="en-US" dirty="0" smtClean="0"/>
          </a:p>
          <a:p>
            <a:r>
              <a:rPr kumimoji="0" lang="en-US" dirty="0" smtClean="0"/>
              <a:t>KMP </a:t>
            </a:r>
            <a:r>
              <a:rPr kumimoji="0" lang="en-US" dirty="0"/>
              <a:t>algorithm. </a:t>
            </a:r>
            <a:endParaRPr kumimoji="0" lang="en-US" dirty="0" smtClean="0">
              <a:solidFill>
                <a:schemeClr val="hlink"/>
              </a:solidFill>
            </a:endParaRPr>
          </a:p>
          <a:p>
            <a:pPr lvl="1"/>
            <a:endParaRPr kumimoji="0" lang="en-US" dirty="0"/>
          </a:p>
        </p:txBody>
      </p:sp>
      <p:sp>
        <p:nvSpPr>
          <p:cNvPr id="51236" name="Rectangle 36"/>
          <p:cNvSpPr>
            <a:spLocks noChangeArrowheads="1"/>
          </p:cNvSpPr>
          <p:nvPr/>
        </p:nvSpPr>
        <p:spPr bwMode="auto">
          <a:xfrm>
            <a:off x="2514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51237" name="Rectangle 37"/>
          <p:cNvSpPr>
            <a:spLocks noChangeArrowheads="1"/>
          </p:cNvSpPr>
          <p:nvPr/>
        </p:nvSpPr>
        <p:spPr bwMode="auto">
          <a:xfrm>
            <a:off x="2895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38" name="Rectangle 38"/>
          <p:cNvSpPr>
            <a:spLocks noChangeArrowheads="1"/>
          </p:cNvSpPr>
          <p:nvPr/>
        </p:nvSpPr>
        <p:spPr bwMode="auto">
          <a:xfrm>
            <a:off x="3276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51239" name="Rectangle 39"/>
          <p:cNvSpPr>
            <a:spLocks noChangeArrowheads="1"/>
          </p:cNvSpPr>
          <p:nvPr/>
        </p:nvSpPr>
        <p:spPr bwMode="auto">
          <a:xfrm>
            <a:off x="3657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40" name="Rectangle 40"/>
          <p:cNvSpPr>
            <a:spLocks noChangeArrowheads="1"/>
          </p:cNvSpPr>
          <p:nvPr/>
        </p:nvSpPr>
        <p:spPr bwMode="auto">
          <a:xfrm>
            <a:off x="4038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42" name="Rectangle 42"/>
          <p:cNvSpPr>
            <a:spLocks noChangeArrowheads="1"/>
          </p:cNvSpPr>
          <p:nvPr/>
        </p:nvSpPr>
        <p:spPr bwMode="auto">
          <a:xfrm>
            <a:off x="213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3" name="Rectangle 43"/>
          <p:cNvSpPr>
            <a:spLocks noChangeArrowheads="1"/>
          </p:cNvSpPr>
          <p:nvPr/>
        </p:nvSpPr>
        <p:spPr bwMode="auto">
          <a:xfrm>
            <a:off x="2514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4" name="Rectangle 44"/>
          <p:cNvSpPr>
            <a:spLocks noChangeArrowheads="1"/>
          </p:cNvSpPr>
          <p:nvPr/>
        </p:nvSpPr>
        <p:spPr bwMode="auto">
          <a:xfrm>
            <a:off x="2895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5" name="Rectangle 45"/>
          <p:cNvSpPr>
            <a:spLocks noChangeArrowheads="1"/>
          </p:cNvSpPr>
          <p:nvPr/>
        </p:nvSpPr>
        <p:spPr bwMode="auto">
          <a:xfrm>
            <a:off x="3276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46" name="Rectangle 46"/>
          <p:cNvSpPr>
            <a:spLocks noChangeArrowheads="1"/>
          </p:cNvSpPr>
          <p:nvPr/>
        </p:nvSpPr>
        <p:spPr bwMode="auto">
          <a:xfrm>
            <a:off x="3657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47" name="Rectangle 47"/>
          <p:cNvSpPr>
            <a:spLocks noChangeArrowheads="1"/>
          </p:cNvSpPr>
          <p:nvPr/>
        </p:nvSpPr>
        <p:spPr bwMode="auto">
          <a:xfrm>
            <a:off x="4038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51248" name="Rectangle 48"/>
          <p:cNvSpPr>
            <a:spLocks noChangeArrowheads="1"/>
          </p:cNvSpPr>
          <p:nvPr/>
        </p:nvSpPr>
        <p:spPr bwMode="auto">
          <a:xfrm>
            <a:off x="2133600" y="2438400"/>
            <a:ext cx="4191000" cy="3048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dirty="0">
                <a:solidFill>
                  <a:schemeClr val="bg1"/>
                </a:solidFill>
                <a:latin typeface="Comic Sans MS" pitchFamily="66" charset="0"/>
              </a:rPr>
              <a:t>Search Values</a:t>
            </a:r>
          </a:p>
        </p:txBody>
      </p:sp>
      <p:sp>
        <p:nvSpPr>
          <p:cNvPr id="51249" name="Rectangle 49"/>
          <p:cNvSpPr>
            <a:spLocks noChangeArrowheads="1"/>
          </p:cNvSpPr>
          <p:nvPr/>
        </p:nvSpPr>
        <p:spPr bwMode="auto">
          <a:xfrm>
            <a:off x="4419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0" name="Rectangle 50"/>
          <p:cNvSpPr>
            <a:spLocks noChangeArrowheads="1"/>
          </p:cNvSpPr>
          <p:nvPr/>
        </p:nvSpPr>
        <p:spPr bwMode="auto">
          <a:xfrm>
            <a:off x="4800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1" name="Rectangle 51"/>
          <p:cNvSpPr>
            <a:spLocks noChangeArrowheads="1"/>
          </p:cNvSpPr>
          <p:nvPr/>
        </p:nvSpPr>
        <p:spPr bwMode="auto">
          <a:xfrm>
            <a:off x="5181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2" name="Rectangle 52"/>
          <p:cNvSpPr>
            <a:spLocks noChangeArrowheads="1"/>
          </p:cNvSpPr>
          <p:nvPr/>
        </p:nvSpPr>
        <p:spPr bwMode="auto">
          <a:xfrm>
            <a:off x="5562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3" name="Rectangle 53"/>
          <p:cNvSpPr>
            <a:spLocks noChangeArrowheads="1"/>
          </p:cNvSpPr>
          <p:nvPr/>
        </p:nvSpPr>
        <p:spPr bwMode="auto">
          <a:xfrm>
            <a:off x="594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120</a:t>
            </a:r>
            <a:endParaRPr lang="en-US" sz="1600" b="1" dirty="0">
              <a:solidFill>
                <a:schemeClr val="bg1"/>
              </a:solidFill>
              <a:latin typeface="Courier New" pitchFamily="49" charset="0"/>
            </a:endParaRPr>
          </a:p>
        </p:txBody>
      </p:sp>
      <p:sp>
        <p:nvSpPr>
          <p:cNvPr id="51254" name="Rectangle 54"/>
          <p:cNvSpPr>
            <a:spLocks noChangeArrowheads="1"/>
          </p:cNvSpPr>
          <p:nvPr/>
        </p:nvSpPr>
        <p:spPr bwMode="auto">
          <a:xfrm>
            <a:off x="2133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55" name="Rectangle 55"/>
          <p:cNvSpPr>
            <a:spLocks noChangeArrowheads="1"/>
          </p:cNvSpPr>
          <p:nvPr/>
        </p:nvSpPr>
        <p:spPr bwMode="auto">
          <a:xfrm>
            <a:off x="2514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6" name="Rectangle 56"/>
          <p:cNvSpPr>
            <a:spLocks noChangeArrowheads="1"/>
          </p:cNvSpPr>
          <p:nvPr/>
        </p:nvSpPr>
        <p:spPr bwMode="auto">
          <a:xfrm>
            <a:off x="2895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51257" name="Rectangle 57"/>
          <p:cNvSpPr>
            <a:spLocks noChangeArrowheads="1"/>
          </p:cNvSpPr>
          <p:nvPr/>
        </p:nvSpPr>
        <p:spPr bwMode="auto">
          <a:xfrm>
            <a:off x="3276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8" name="Rectangle 58"/>
          <p:cNvSpPr>
            <a:spLocks noChangeArrowheads="1"/>
          </p:cNvSpPr>
          <p:nvPr/>
        </p:nvSpPr>
        <p:spPr bwMode="auto">
          <a:xfrm>
            <a:off x="3657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26" name="Rectangle 36"/>
          <p:cNvSpPr>
            <a:spLocks noChangeArrowheads="1"/>
          </p:cNvSpPr>
          <p:nvPr/>
        </p:nvSpPr>
        <p:spPr bwMode="auto">
          <a:xfrm>
            <a:off x="2895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27" name="Rectangle 40"/>
          <p:cNvSpPr>
            <a:spLocks noChangeArrowheads="1"/>
          </p:cNvSpPr>
          <p:nvPr/>
        </p:nvSpPr>
        <p:spPr bwMode="auto">
          <a:xfrm>
            <a:off x="3276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28" name="Rectangle 40"/>
          <p:cNvSpPr>
            <a:spLocks noChangeArrowheads="1"/>
          </p:cNvSpPr>
          <p:nvPr/>
        </p:nvSpPr>
        <p:spPr bwMode="auto">
          <a:xfrm>
            <a:off x="3657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29" name="Rectangle 40"/>
          <p:cNvSpPr>
            <a:spLocks noChangeArrowheads="1"/>
          </p:cNvSpPr>
          <p:nvPr/>
        </p:nvSpPr>
        <p:spPr bwMode="auto">
          <a:xfrm>
            <a:off x="4038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30" name="Rectangle 40"/>
          <p:cNvSpPr>
            <a:spLocks noChangeArrowheads="1"/>
          </p:cNvSpPr>
          <p:nvPr/>
        </p:nvSpPr>
        <p:spPr bwMode="auto">
          <a:xfrm>
            <a:off x="4419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31" name="Title 1"/>
          <p:cNvSpPr txBox="1">
            <a:spLocks/>
          </p:cNvSpPr>
          <p:nvPr/>
        </p:nvSpPr>
        <p:spPr>
          <a:xfrm>
            <a:off x="0" y="0"/>
            <a:ext cx="9144000" cy="1066800"/>
          </a:xfrm>
          <a:prstGeom prst="rect">
            <a:avLst/>
          </a:prstGeom>
          <a:solidFill>
            <a:srgbClr val="146BE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b="1" dirty="0">
              <a:latin typeface="Aparajita" pitchFamily="34" charset="0"/>
              <a:cs typeface="Aparajita" pitchFamily="34" charset="0"/>
            </a:endParaRPr>
          </a:p>
        </p:txBody>
      </p:sp>
      <p:sp>
        <p:nvSpPr>
          <p:cNvPr id="32" name="Rectangle 2"/>
          <p:cNvSpPr txBox="1">
            <a:spLocks noChangeArrowheads="1"/>
          </p:cNvSpPr>
          <p:nvPr/>
        </p:nvSpPr>
        <p:spPr>
          <a:xfrm>
            <a:off x="0" y="0"/>
            <a:ext cx="9144000" cy="10668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mtClean="0"/>
              <a:t>Knuth-Morris-Pratt</a:t>
            </a:r>
            <a:endParaRPr lang="en-US" dirty="0"/>
          </a:p>
        </p:txBody>
      </p:sp>
      <p:pic>
        <p:nvPicPr>
          <p:cNvPr id="9218" name="Picture 2" descr="C:\Users\Administrator\Desktop\Conference\BITS- Qark 2012\algo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66725"/>
            <a:ext cx="167640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754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endParaRPr kumimoji="0" lang="en-US" dirty="0"/>
          </a:p>
        </p:txBody>
      </p:sp>
      <p:sp>
        <p:nvSpPr>
          <p:cNvPr id="51203" name="Rectangle 3"/>
          <p:cNvSpPr>
            <a:spLocks noGrp="1" noChangeArrowheads="1"/>
          </p:cNvSpPr>
          <p:nvPr>
            <p:ph sz="quarter" idx="13"/>
          </p:nvPr>
        </p:nvSpPr>
        <p:spPr>
          <a:xfrm>
            <a:off x="609600" y="914400"/>
            <a:ext cx="7848600" cy="5410200"/>
          </a:xfrm>
          <a:prstGeom prst="rect">
            <a:avLst/>
          </a:prstGeom>
        </p:spPr>
        <p:txBody>
          <a:bodyPr/>
          <a:lstStyle/>
          <a:p>
            <a:endParaRPr kumimoji="0" lang="en-US" dirty="0" smtClean="0"/>
          </a:p>
          <a:p>
            <a:r>
              <a:rPr kumimoji="0" lang="en-US" dirty="0" smtClean="0"/>
              <a:t>KMP algorithm.</a:t>
            </a:r>
            <a:r>
              <a:rPr kumimoji="0" lang="en-US" dirty="0" smtClean="0">
                <a:solidFill>
                  <a:schemeClr val="hlink"/>
                </a:solidFill>
              </a:rPr>
              <a:t>.</a:t>
            </a:r>
            <a:endParaRPr kumimoji="0" lang="en-US" dirty="0">
              <a:solidFill>
                <a:schemeClr val="hlink"/>
              </a:solidFill>
            </a:endParaRPr>
          </a:p>
          <a:p>
            <a:pPr lvl="1"/>
            <a:endParaRPr kumimoji="0" lang="en-US" dirty="0"/>
          </a:p>
        </p:txBody>
      </p:sp>
      <p:sp>
        <p:nvSpPr>
          <p:cNvPr id="51236" name="Rectangle 36"/>
          <p:cNvSpPr>
            <a:spLocks noChangeArrowheads="1"/>
          </p:cNvSpPr>
          <p:nvPr/>
        </p:nvSpPr>
        <p:spPr bwMode="auto">
          <a:xfrm>
            <a:off x="2514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51237" name="Rectangle 37"/>
          <p:cNvSpPr>
            <a:spLocks noChangeArrowheads="1"/>
          </p:cNvSpPr>
          <p:nvPr/>
        </p:nvSpPr>
        <p:spPr bwMode="auto">
          <a:xfrm>
            <a:off x="2895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38" name="Rectangle 38"/>
          <p:cNvSpPr>
            <a:spLocks noChangeArrowheads="1"/>
          </p:cNvSpPr>
          <p:nvPr/>
        </p:nvSpPr>
        <p:spPr bwMode="auto">
          <a:xfrm>
            <a:off x="3276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51239" name="Rectangle 39"/>
          <p:cNvSpPr>
            <a:spLocks noChangeArrowheads="1"/>
          </p:cNvSpPr>
          <p:nvPr/>
        </p:nvSpPr>
        <p:spPr bwMode="auto">
          <a:xfrm>
            <a:off x="3657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40" name="Rectangle 40"/>
          <p:cNvSpPr>
            <a:spLocks noChangeArrowheads="1"/>
          </p:cNvSpPr>
          <p:nvPr/>
        </p:nvSpPr>
        <p:spPr bwMode="auto">
          <a:xfrm>
            <a:off x="4038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42" name="Rectangle 42"/>
          <p:cNvSpPr>
            <a:spLocks noChangeArrowheads="1"/>
          </p:cNvSpPr>
          <p:nvPr/>
        </p:nvSpPr>
        <p:spPr bwMode="auto">
          <a:xfrm>
            <a:off x="213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3" name="Rectangle 43"/>
          <p:cNvSpPr>
            <a:spLocks noChangeArrowheads="1"/>
          </p:cNvSpPr>
          <p:nvPr/>
        </p:nvSpPr>
        <p:spPr bwMode="auto">
          <a:xfrm>
            <a:off x="2514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4" name="Rectangle 44"/>
          <p:cNvSpPr>
            <a:spLocks noChangeArrowheads="1"/>
          </p:cNvSpPr>
          <p:nvPr/>
        </p:nvSpPr>
        <p:spPr bwMode="auto">
          <a:xfrm>
            <a:off x="2895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5" name="Rectangle 45"/>
          <p:cNvSpPr>
            <a:spLocks noChangeArrowheads="1"/>
          </p:cNvSpPr>
          <p:nvPr/>
        </p:nvSpPr>
        <p:spPr bwMode="auto">
          <a:xfrm>
            <a:off x="3276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46" name="Rectangle 46"/>
          <p:cNvSpPr>
            <a:spLocks noChangeArrowheads="1"/>
          </p:cNvSpPr>
          <p:nvPr/>
        </p:nvSpPr>
        <p:spPr bwMode="auto">
          <a:xfrm>
            <a:off x="3657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47" name="Rectangle 47"/>
          <p:cNvSpPr>
            <a:spLocks noChangeArrowheads="1"/>
          </p:cNvSpPr>
          <p:nvPr/>
        </p:nvSpPr>
        <p:spPr bwMode="auto">
          <a:xfrm>
            <a:off x="4038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8" name="Rectangle 48"/>
          <p:cNvSpPr>
            <a:spLocks noChangeArrowheads="1"/>
          </p:cNvSpPr>
          <p:nvPr/>
        </p:nvSpPr>
        <p:spPr bwMode="auto">
          <a:xfrm>
            <a:off x="2133600" y="2438400"/>
            <a:ext cx="4191000" cy="3048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dirty="0">
                <a:solidFill>
                  <a:schemeClr val="bg1"/>
                </a:solidFill>
                <a:latin typeface="Comic Sans MS" pitchFamily="66" charset="0"/>
              </a:rPr>
              <a:t>Search Values</a:t>
            </a:r>
          </a:p>
        </p:txBody>
      </p:sp>
      <p:sp>
        <p:nvSpPr>
          <p:cNvPr id="51249" name="Rectangle 49"/>
          <p:cNvSpPr>
            <a:spLocks noChangeArrowheads="1"/>
          </p:cNvSpPr>
          <p:nvPr/>
        </p:nvSpPr>
        <p:spPr bwMode="auto">
          <a:xfrm>
            <a:off x="4419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0" name="Rectangle 50"/>
          <p:cNvSpPr>
            <a:spLocks noChangeArrowheads="1"/>
          </p:cNvSpPr>
          <p:nvPr/>
        </p:nvSpPr>
        <p:spPr bwMode="auto">
          <a:xfrm>
            <a:off x="4800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1" name="Rectangle 51"/>
          <p:cNvSpPr>
            <a:spLocks noChangeArrowheads="1"/>
          </p:cNvSpPr>
          <p:nvPr/>
        </p:nvSpPr>
        <p:spPr bwMode="auto">
          <a:xfrm>
            <a:off x="5181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2" name="Rectangle 52"/>
          <p:cNvSpPr>
            <a:spLocks noChangeArrowheads="1"/>
          </p:cNvSpPr>
          <p:nvPr/>
        </p:nvSpPr>
        <p:spPr bwMode="auto">
          <a:xfrm>
            <a:off x="5562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3" name="Rectangle 53"/>
          <p:cNvSpPr>
            <a:spLocks noChangeArrowheads="1"/>
          </p:cNvSpPr>
          <p:nvPr/>
        </p:nvSpPr>
        <p:spPr bwMode="auto">
          <a:xfrm>
            <a:off x="594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120</a:t>
            </a:r>
            <a:endParaRPr lang="en-US" sz="1600" b="1" dirty="0">
              <a:solidFill>
                <a:schemeClr val="bg1"/>
              </a:solidFill>
              <a:latin typeface="Courier New" pitchFamily="49" charset="0"/>
            </a:endParaRPr>
          </a:p>
        </p:txBody>
      </p:sp>
      <p:sp>
        <p:nvSpPr>
          <p:cNvPr id="51254" name="Rectangle 54"/>
          <p:cNvSpPr>
            <a:spLocks noChangeArrowheads="1"/>
          </p:cNvSpPr>
          <p:nvPr/>
        </p:nvSpPr>
        <p:spPr bwMode="auto">
          <a:xfrm>
            <a:off x="2133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55" name="Rectangle 55"/>
          <p:cNvSpPr>
            <a:spLocks noChangeArrowheads="1"/>
          </p:cNvSpPr>
          <p:nvPr/>
        </p:nvSpPr>
        <p:spPr bwMode="auto">
          <a:xfrm>
            <a:off x="2514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6" name="Rectangle 56"/>
          <p:cNvSpPr>
            <a:spLocks noChangeArrowheads="1"/>
          </p:cNvSpPr>
          <p:nvPr/>
        </p:nvSpPr>
        <p:spPr bwMode="auto">
          <a:xfrm>
            <a:off x="2895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51257" name="Rectangle 57"/>
          <p:cNvSpPr>
            <a:spLocks noChangeArrowheads="1"/>
          </p:cNvSpPr>
          <p:nvPr/>
        </p:nvSpPr>
        <p:spPr bwMode="auto">
          <a:xfrm>
            <a:off x="3276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8" name="Rectangle 58"/>
          <p:cNvSpPr>
            <a:spLocks noChangeArrowheads="1"/>
          </p:cNvSpPr>
          <p:nvPr/>
        </p:nvSpPr>
        <p:spPr bwMode="auto">
          <a:xfrm>
            <a:off x="3657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26" name="Rectangle 36"/>
          <p:cNvSpPr>
            <a:spLocks noChangeArrowheads="1"/>
          </p:cNvSpPr>
          <p:nvPr/>
        </p:nvSpPr>
        <p:spPr bwMode="auto">
          <a:xfrm>
            <a:off x="2895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27" name="Rectangle 40"/>
          <p:cNvSpPr>
            <a:spLocks noChangeArrowheads="1"/>
          </p:cNvSpPr>
          <p:nvPr/>
        </p:nvSpPr>
        <p:spPr bwMode="auto">
          <a:xfrm>
            <a:off x="3276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28" name="Rectangle 40"/>
          <p:cNvSpPr>
            <a:spLocks noChangeArrowheads="1"/>
          </p:cNvSpPr>
          <p:nvPr/>
        </p:nvSpPr>
        <p:spPr bwMode="auto">
          <a:xfrm>
            <a:off x="3657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29" name="Rectangle 40"/>
          <p:cNvSpPr>
            <a:spLocks noChangeArrowheads="1"/>
          </p:cNvSpPr>
          <p:nvPr/>
        </p:nvSpPr>
        <p:spPr bwMode="auto">
          <a:xfrm>
            <a:off x="4038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30" name="Rectangle 40"/>
          <p:cNvSpPr>
            <a:spLocks noChangeArrowheads="1"/>
          </p:cNvSpPr>
          <p:nvPr/>
        </p:nvSpPr>
        <p:spPr bwMode="auto">
          <a:xfrm>
            <a:off x="4419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31" name="Title 1"/>
          <p:cNvSpPr txBox="1">
            <a:spLocks/>
          </p:cNvSpPr>
          <p:nvPr/>
        </p:nvSpPr>
        <p:spPr>
          <a:xfrm>
            <a:off x="0" y="0"/>
            <a:ext cx="9144000" cy="1066800"/>
          </a:xfrm>
          <a:prstGeom prst="rect">
            <a:avLst/>
          </a:prstGeom>
          <a:solidFill>
            <a:srgbClr val="6600FF"/>
          </a:solidFill>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b="1" dirty="0">
              <a:latin typeface="Aparajita" pitchFamily="34" charset="0"/>
              <a:cs typeface="Aparajita" pitchFamily="34" charset="0"/>
            </a:endParaRPr>
          </a:p>
        </p:txBody>
      </p:sp>
      <p:sp>
        <p:nvSpPr>
          <p:cNvPr id="32" name="Rectangle 2"/>
          <p:cNvSpPr txBox="1">
            <a:spLocks noChangeArrowheads="1"/>
          </p:cNvSpPr>
          <p:nvPr/>
        </p:nvSpPr>
        <p:spPr>
          <a:xfrm>
            <a:off x="0" y="0"/>
            <a:ext cx="9144000" cy="1066800"/>
          </a:xfrm>
          <a:prstGeom prst="rect">
            <a:avLst/>
          </a:prstGeom>
          <a:solidFill>
            <a:srgbClr val="146BE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mtClean="0"/>
              <a:t>Knuth-Morris-Pratt</a:t>
            </a:r>
            <a:endParaRPr lang="en-US" dirty="0"/>
          </a:p>
        </p:txBody>
      </p:sp>
      <p:pic>
        <p:nvPicPr>
          <p:cNvPr id="10242" name="Picture 2" descr="C:\Users\Administrator\Desktop\Conference\BITS- Qark 2012\algo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66725"/>
            <a:ext cx="167640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175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endParaRPr kumimoji="0" lang="en-US" dirty="0"/>
          </a:p>
        </p:txBody>
      </p:sp>
      <p:sp>
        <p:nvSpPr>
          <p:cNvPr id="51203" name="Rectangle 3"/>
          <p:cNvSpPr>
            <a:spLocks noGrp="1" noChangeArrowheads="1"/>
          </p:cNvSpPr>
          <p:nvPr>
            <p:ph sz="quarter" idx="13"/>
          </p:nvPr>
        </p:nvSpPr>
        <p:spPr>
          <a:xfrm>
            <a:off x="609600" y="914400"/>
            <a:ext cx="7848600" cy="5410200"/>
          </a:xfrm>
          <a:prstGeom prst="rect">
            <a:avLst/>
          </a:prstGeom>
        </p:spPr>
        <p:txBody>
          <a:bodyPr/>
          <a:lstStyle/>
          <a:p>
            <a:endParaRPr kumimoji="0" lang="en-US" dirty="0" smtClean="0"/>
          </a:p>
          <a:p>
            <a:r>
              <a:rPr kumimoji="0" lang="en-US" dirty="0" smtClean="0"/>
              <a:t>KMP </a:t>
            </a:r>
            <a:r>
              <a:rPr kumimoji="0" lang="en-US" dirty="0"/>
              <a:t>algorithm.  </a:t>
            </a:r>
            <a:endParaRPr kumimoji="0" lang="en-US" dirty="0" smtClean="0">
              <a:solidFill>
                <a:schemeClr val="hlink"/>
              </a:solidFill>
            </a:endParaRPr>
          </a:p>
          <a:p>
            <a:pPr lvl="1"/>
            <a:endParaRPr kumimoji="0" lang="en-US" dirty="0"/>
          </a:p>
        </p:txBody>
      </p:sp>
      <p:sp>
        <p:nvSpPr>
          <p:cNvPr id="51236" name="Rectangle 36"/>
          <p:cNvSpPr>
            <a:spLocks noChangeArrowheads="1"/>
          </p:cNvSpPr>
          <p:nvPr/>
        </p:nvSpPr>
        <p:spPr bwMode="auto">
          <a:xfrm>
            <a:off x="2514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51237" name="Rectangle 37"/>
          <p:cNvSpPr>
            <a:spLocks noChangeArrowheads="1"/>
          </p:cNvSpPr>
          <p:nvPr/>
        </p:nvSpPr>
        <p:spPr bwMode="auto">
          <a:xfrm>
            <a:off x="2895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38" name="Rectangle 38"/>
          <p:cNvSpPr>
            <a:spLocks noChangeArrowheads="1"/>
          </p:cNvSpPr>
          <p:nvPr/>
        </p:nvSpPr>
        <p:spPr bwMode="auto">
          <a:xfrm>
            <a:off x="3276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51239" name="Rectangle 39"/>
          <p:cNvSpPr>
            <a:spLocks noChangeArrowheads="1"/>
          </p:cNvSpPr>
          <p:nvPr/>
        </p:nvSpPr>
        <p:spPr bwMode="auto">
          <a:xfrm>
            <a:off x="3657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40" name="Rectangle 40"/>
          <p:cNvSpPr>
            <a:spLocks noChangeArrowheads="1"/>
          </p:cNvSpPr>
          <p:nvPr/>
        </p:nvSpPr>
        <p:spPr bwMode="auto">
          <a:xfrm>
            <a:off x="4038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42" name="Rectangle 42"/>
          <p:cNvSpPr>
            <a:spLocks noChangeArrowheads="1"/>
          </p:cNvSpPr>
          <p:nvPr/>
        </p:nvSpPr>
        <p:spPr bwMode="auto">
          <a:xfrm>
            <a:off x="213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3" name="Rectangle 43"/>
          <p:cNvSpPr>
            <a:spLocks noChangeArrowheads="1"/>
          </p:cNvSpPr>
          <p:nvPr/>
        </p:nvSpPr>
        <p:spPr bwMode="auto">
          <a:xfrm>
            <a:off x="2514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4" name="Rectangle 44"/>
          <p:cNvSpPr>
            <a:spLocks noChangeArrowheads="1"/>
          </p:cNvSpPr>
          <p:nvPr/>
        </p:nvSpPr>
        <p:spPr bwMode="auto">
          <a:xfrm>
            <a:off x="2895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5" name="Rectangle 45"/>
          <p:cNvSpPr>
            <a:spLocks noChangeArrowheads="1"/>
          </p:cNvSpPr>
          <p:nvPr/>
        </p:nvSpPr>
        <p:spPr bwMode="auto">
          <a:xfrm>
            <a:off x="3276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46" name="Rectangle 46"/>
          <p:cNvSpPr>
            <a:spLocks noChangeArrowheads="1"/>
          </p:cNvSpPr>
          <p:nvPr/>
        </p:nvSpPr>
        <p:spPr bwMode="auto">
          <a:xfrm>
            <a:off x="3657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47" name="Rectangle 47"/>
          <p:cNvSpPr>
            <a:spLocks noChangeArrowheads="1"/>
          </p:cNvSpPr>
          <p:nvPr/>
        </p:nvSpPr>
        <p:spPr bwMode="auto">
          <a:xfrm>
            <a:off x="4038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8" name="Rectangle 48"/>
          <p:cNvSpPr>
            <a:spLocks noChangeArrowheads="1"/>
          </p:cNvSpPr>
          <p:nvPr/>
        </p:nvSpPr>
        <p:spPr bwMode="auto">
          <a:xfrm>
            <a:off x="2133600" y="2438400"/>
            <a:ext cx="4191000" cy="3048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dirty="0">
                <a:solidFill>
                  <a:schemeClr val="bg1"/>
                </a:solidFill>
                <a:latin typeface="Comic Sans MS" pitchFamily="66" charset="0"/>
              </a:rPr>
              <a:t>Search Values</a:t>
            </a:r>
          </a:p>
        </p:txBody>
      </p:sp>
      <p:sp>
        <p:nvSpPr>
          <p:cNvPr id="51249" name="Rectangle 49"/>
          <p:cNvSpPr>
            <a:spLocks noChangeArrowheads="1"/>
          </p:cNvSpPr>
          <p:nvPr/>
        </p:nvSpPr>
        <p:spPr bwMode="auto">
          <a:xfrm>
            <a:off x="4419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0" name="Rectangle 50"/>
          <p:cNvSpPr>
            <a:spLocks noChangeArrowheads="1"/>
          </p:cNvSpPr>
          <p:nvPr/>
        </p:nvSpPr>
        <p:spPr bwMode="auto">
          <a:xfrm>
            <a:off x="4800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1" name="Rectangle 51"/>
          <p:cNvSpPr>
            <a:spLocks noChangeArrowheads="1"/>
          </p:cNvSpPr>
          <p:nvPr/>
        </p:nvSpPr>
        <p:spPr bwMode="auto">
          <a:xfrm>
            <a:off x="5181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2" name="Rectangle 52"/>
          <p:cNvSpPr>
            <a:spLocks noChangeArrowheads="1"/>
          </p:cNvSpPr>
          <p:nvPr/>
        </p:nvSpPr>
        <p:spPr bwMode="auto">
          <a:xfrm>
            <a:off x="5562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3" name="Rectangle 53"/>
          <p:cNvSpPr>
            <a:spLocks noChangeArrowheads="1"/>
          </p:cNvSpPr>
          <p:nvPr/>
        </p:nvSpPr>
        <p:spPr bwMode="auto">
          <a:xfrm>
            <a:off x="594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120</a:t>
            </a:r>
            <a:endParaRPr lang="en-US" sz="1600" b="1" dirty="0">
              <a:solidFill>
                <a:schemeClr val="bg1"/>
              </a:solidFill>
              <a:latin typeface="Courier New" pitchFamily="49" charset="0"/>
            </a:endParaRPr>
          </a:p>
        </p:txBody>
      </p:sp>
      <p:sp>
        <p:nvSpPr>
          <p:cNvPr id="51254" name="Rectangle 54"/>
          <p:cNvSpPr>
            <a:spLocks noChangeArrowheads="1"/>
          </p:cNvSpPr>
          <p:nvPr/>
        </p:nvSpPr>
        <p:spPr bwMode="auto">
          <a:xfrm>
            <a:off x="2133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55" name="Rectangle 55"/>
          <p:cNvSpPr>
            <a:spLocks noChangeArrowheads="1"/>
          </p:cNvSpPr>
          <p:nvPr/>
        </p:nvSpPr>
        <p:spPr bwMode="auto">
          <a:xfrm>
            <a:off x="2514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6" name="Rectangle 56"/>
          <p:cNvSpPr>
            <a:spLocks noChangeArrowheads="1"/>
          </p:cNvSpPr>
          <p:nvPr/>
        </p:nvSpPr>
        <p:spPr bwMode="auto">
          <a:xfrm>
            <a:off x="2895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51257" name="Rectangle 57"/>
          <p:cNvSpPr>
            <a:spLocks noChangeArrowheads="1"/>
          </p:cNvSpPr>
          <p:nvPr/>
        </p:nvSpPr>
        <p:spPr bwMode="auto">
          <a:xfrm>
            <a:off x="3276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8" name="Rectangle 58"/>
          <p:cNvSpPr>
            <a:spLocks noChangeArrowheads="1"/>
          </p:cNvSpPr>
          <p:nvPr/>
        </p:nvSpPr>
        <p:spPr bwMode="auto">
          <a:xfrm>
            <a:off x="3657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26" name="Rectangle 36"/>
          <p:cNvSpPr>
            <a:spLocks noChangeArrowheads="1"/>
          </p:cNvSpPr>
          <p:nvPr/>
        </p:nvSpPr>
        <p:spPr bwMode="auto">
          <a:xfrm>
            <a:off x="2895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27" name="Rectangle 40"/>
          <p:cNvSpPr>
            <a:spLocks noChangeArrowheads="1"/>
          </p:cNvSpPr>
          <p:nvPr/>
        </p:nvSpPr>
        <p:spPr bwMode="auto">
          <a:xfrm>
            <a:off x="3276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28" name="Rectangle 40"/>
          <p:cNvSpPr>
            <a:spLocks noChangeArrowheads="1"/>
          </p:cNvSpPr>
          <p:nvPr/>
        </p:nvSpPr>
        <p:spPr bwMode="auto">
          <a:xfrm>
            <a:off x="3657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29" name="Rectangle 40"/>
          <p:cNvSpPr>
            <a:spLocks noChangeArrowheads="1"/>
          </p:cNvSpPr>
          <p:nvPr/>
        </p:nvSpPr>
        <p:spPr bwMode="auto">
          <a:xfrm>
            <a:off x="4038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30" name="Rectangle 40"/>
          <p:cNvSpPr>
            <a:spLocks noChangeArrowheads="1"/>
          </p:cNvSpPr>
          <p:nvPr/>
        </p:nvSpPr>
        <p:spPr bwMode="auto">
          <a:xfrm>
            <a:off x="4419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31" name="Rectangle 36"/>
          <p:cNvSpPr>
            <a:spLocks noChangeArrowheads="1"/>
          </p:cNvSpPr>
          <p:nvPr/>
        </p:nvSpPr>
        <p:spPr bwMode="auto">
          <a:xfrm>
            <a:off x="4038600" y="39601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32" name="Rectangle 40"/>
          <p:cNvSpPr>
            <a:spLocks noChangeArrowheads="1"/>
          </p:cNvSpPr>
          <p:nvPr/>
        </p:nvSpPr>
        <p:spPr bwMode="auto">
          <a:xfrm>
            <a:off x="4419600" y="39601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33" name="Rectangle 38"/>
          <p:cNvSpPr>
            <a:spLocks noChangeArrowheads="1"/>
          </p:cNvSpPr>
          <p:nvPr/>
        </p:nvSpPr>
        <p:spPr bwMode="auto">
          <a:xfrm>
            <a:off x="4800600" y="39601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34" name="Rectangle 38"/>
          <p:cNvSpPr>
            <a:spLocks noChangeArrowheads="1"/>
          </p:cNvSpPr>
          <p:nvPr/>
        </p:nvSpPr>
        <p:spPr bwMode="auto">
          <a:xfrm>
            <a:off x="5181600" y="39601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35" name="Rectangle 38"/>
          <p:cNvSpPr>
            <a:spLocks noChangeArrowheads="1"/>
          </p:cNvSpPr>
          <p:nvPr/>
        </p:nvSpPr>
        <p:spPr bwMode="auto">
          <a:xfrm>
            <a:off x="5562600" y="39601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36" name="Title 1"/>
          <p:cNvSpPr txBox="1">
            <a:spLocks/>
          </p:cNvSpPr>
          <p:nvPr/>
        </p:nvSpPr>
        <p:spPr>
          <a:xfrm>
            <a:off x="0" y="0"/>
            <a:ext cx="9144000" cy="1066800"/>
          </a:xfrm>
          <a:prstGeom prst="rect">
            <a:avLst/>
          </a:prstGeom>
          <a:solidFill>
            <a:srgbClr val="146BE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b="1" dirty="0">
              <a:latin typeface="Aparajita" pitchFamily="34" charset="0"/>
              <a:cs typeface="Aparajita" pitchFamily="34" charset="0"/>
            </a:endParaRPr>
          </a:p>
        </p:txBody>
      </p:sp>
      <p:sp>
        <p:nvSpPr>
          <p:cNvPr id="37" name="Rectangle 2"/>
          <p:cNvSpPr txBox="1">
            <a:spLocks noChangeArrowheads="1"/>
          </p:cNvSpPr>
          <p:nvPr/>
        </p:nvSpPr>
        <p:spPr>
          <a:xfrm>
            <a:off x="0" y="0"/>
            <a:ext cx="9144000" cy="10668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mtClean="0"/>
              <a:t>Knuth-Morris-Pratt</a:t>
            </a:r>
            <a:endParaRPr lang="en-US" dirty="0"/>
          </a:p>
        </p:txBody>
      </p:sp>
      <p:pic>
        <p:nvPicPr>
          <p:cNvPr id="11266" name="Picture 2" descr="C:\Users\Administrator\Desktop\Conference\BITS- Qark 2012\algo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66725"/>
            <a:ext cx="167640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0960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endParaRPr kumimoji="0" lang="en-US" dirty="0"/>
          </a:p>
        </p:txBody>
      </p:sp>
      <p:sp>
        <p:nvSpPr>
          <p:cNvPr id="51203" name="Rectangle 3"/>
          <p:cNvSpPr>
            <a:spLocks noGrp="1" noChangeArrowheads="1"/>
          </p:cNvSpPr>
          <p:nvPr>
            <p:ph sz="quarter" idx="13"/>
          </p:nvPr>
        </p:nvSpPr>
        <p:spPr>
          <a:xfrm>
            <a:off x="609600" y="914400"/>
            <a:ext cx="7848600" cy="5410200"/>
          </a:xfrm>
          <a:prstGeom prst="rect">
            <a:avLst/>
          </a:prstGeom>
        </p:spPr>
        <p:txBody>
          <a:bodyPr/>
          <a:lstStyle/>
          <a:p>
            <a:endParaRPr kumimoji="0" lang="en-US" dirty="0" smtClean="0"/>
          </a:p>
          <a:p>
            <a:r>
              <a:rPr kumimoji="0" lang="en-US" dirty="0" smtClean="0"/>
              <a:t>KMP </a:t>
            </a:r>
            <a:r>
              <a:rPr kumimoji="0" lang="en-US" dirty="0"/>
              <a:t>algorithm.  </a:t>
            </a:r>
            <a:endParaRPr kumimoji="0" lang="en-US" dirty="0">
              <a:solidFill>
                <a:schemeClr val="hlink"/>
              </a:solidFill>
            </a:endParaRPr>
          </a:p>
          <a:p>
            <a:pPr lvl="1"/>
            <a:endParaRPr kumimoji="0" lang="en-US" dirty="0"/>
          </a:p>
        </p:txBody>
      </p:sp>
      <p:sp>
        <p:nvSpPr>
          <p:cNvPr id="51236" name="Rectangle 36"/>
          <p:cNvSpPr>
            <a:spLocks noChangeArrowheads="1"/>
          </p:cNvSpPr>
          <p:nvPr/>
        </p:nvSpPr>
        <p:spPr bwMode="auto">
          <a:xfrm>
            <a:off x="2514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51237" name="Rectangle 37"/>
          <p:cNvSpPr>
            <a:spLocks noChangeArrowheads="1"/>
          </p:cNvSpPr>
          <p:nvPr/>
        </p:nvSpPr>
        <p:spPr bwMode="auto">
          <a:xfrm>
            <a:off x="2895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38" name="Rectangle 38"/>
          <p:cNvSpPr>
            <a:spLocks noChangeArrowheads="1"/>
          </p:cNvSpPr>
          <p:nvPr/>
        </p:nvSpPr>
        <p:spPr bwMode="auto">
          <a:xfrm>
            <a:off x="3276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51239" name="Rectangle 39"/>
          <p:cNvSpPr>
            <a:spLocks noChangeArrowheads="1"/>
          </p:cNvSpPr>
          <p:nvPr/>
        </p:nvSpPr>
        <p:spPr bwMode="auto">
          <a:xfrm>
            <a:off x="3657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40" name="Rectangle 40"/>
          <p:cNvSpPr>
            <a:spLocks noChangeArrowheads="1"/>
          </p:cNvSpPr>
          <p:nvPr/>
        </p:nvSpPr>
        <p:spPr bwMode="auto">
          <a:xfrm>
            <a:off x="4038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42" name="Rectangle 42"/>
          <p:cNvSpPr>
            <a:spLocks noChangeArrowheads="1"/>
          </p:cNvSpPr>
          <p:nvPr/>
        </p:nvSpPr>
        <p:spPr bwMode="auto">
          <a:xfrm>
            <a:off x="213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3" name="Rectangle 43"/>
          <p:cNvSpPr>
            <a:spLocks noChangeArrowheads="1"/>
          </p:cNvSpPr>
          <p:nvPr/>
        </p:nvSpPr>
        <p:spPr bwMode="auto">
          <a:xfrm>
            <a:off x="2514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4" name="Rectangle 44"/>
          <p:cNvSpPr>
            <a:spLocks noChangeArrowheads="1"/>
          </p:cNvSpPr>
          <p:nvPr/>
        </p:nvSpPr>
        <p:spPr bwMode="auto">
          <a:xfrm>
            <a:off x="2895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5" name="Rectangle 45"/>
          <p:cNvSpPr>
            <a:spLocks noChangeArrowheads="1"/>
          </p:cNvSpPr>
          <p:nvPr/>
        </p:nvSpPr>
        <p:spPr bwMode="auto">
          <a:xfrm>
            <a:off x="3276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46" name="Rectangle 46"/>
          <p:cNvSpPr>
            <a:spLocks noChangeArrowheads="1"/>
          </p:cNvSpPr>
          <p:nvPr/>
        </p:nvSpPr>
        <p:spPr bwMode="auto">
          <a:xfrm>
            <a:off x="3657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47" name="Rectangle 47"/>
          <p:cNvSpPr>
            <a:spLocks noChangeArrowheads="1"/>
          </p:cNvSpPr>
          <p:nvPr/>
        </p:nvSpPr>
        <p:spPr bwMode="auto">
          <a:xfrm>
            <a:off x="4038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8" name="Rectangle 48"/>
          <p:cNvSpPr>
            <a:spLocks noChangeArrowheads="1"/>
          </p:cNvSpPr>
          <p:nvPr/>
        </p:nvSpPr>
        <p:spPr bwMode="auto">
          <a:xfrm>
            <a:off x="2133600" y="2438400"/>
            <a:ext cx="4191000" cy="3048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dirty="0">
                <a:solidFill>
                  <a:schemeClr val="bg1"/>
                </a:solidFill>
                <a:latin typeface="Comic Sans MS" pitchFamily="66" charset="0"/>
              </a:rPr>
              <a:t>Search Values</a:t>
            </a:r>
          </a:p>
        </p:txBody>
      </p:sp>
      <p:sp>
        <p:nvSpPr>
          <p:cNvPr id="51249" name="Rectangle 49"/>
          <p:cNvSpPr>
            <a:spLocks noChangeArrowheads="1"/>
          </p:cNvSpPr>
          <p:nvPr/>
        </p:nvSpPr>
        <p:spPr bwMode="auto">
          <a:xfrm>
            <a:off x="4419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0" name="Rectangle 50"/>
          <p:cNvSpPr>
            <a:spLocks noChangeArrowheads="1"/>
          </p:cNvSpPr>
          <p:nvPr/>
        </p:nvSpPr>
        <p:spPr bwMode="auto">
          <a:xfrm>
            <a:off x="4800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1" name="Rectangle 51"/>
          <p:cNvSpPr>
            <a:spLocks noChangeArrowheads="1"/>
          </p:cNvSpPr>
          <p:nvPr/>
        </p:nvSpPr>
        <p:spPr bwMode="auto">
          <a:xfrm>
            <a:off x="5181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2" name="Rectangle 52"/>
          <p:cNvSpPr>
            <a:spLocks noChangeArrowheads="1"/>
          </p:cNvSpPr>
          <p:nvPr/>
        </p:nvSpPr>
        <p:spPr bwMode="auto">
          <a:xfrm>
            <a:off x="5562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3" name="Rectangle 53"/>
          <p:cNvSpPr>
            <a:spLocks noChangeArrowheads="1"/>
          </p:cNvSpPr>
          <p:nvPr/>
        </p:nvSpPr>
        <p:spPr bwMode="auto">
          <a:xfrm>
            <a:off x="594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120</a:t>
            </a:r>
            <a:endParaRPr lang="en-US" sz="1600" b="1" dirty="0">
              <a:solidFill>
                <a:schemeClr val="bg1"/>
              </a:solidFill>
              <a:latin typeface="Courier New" pitchFamily="49" charset="0"/>
            </a:endParaRPr>
          </a:p>
        </p:txBody>
      </p:sp>
      <p:sp>
        <p:nvSpPr>
          <p:cNvPr id="51254" name="Rectangle 54"/>
          <p:cNvSpPr>
            <a:spLocks noChangeArrowheads="1"/>
          </p:cNvSpPr>
          <p:nvPr/>
        </p:nvSpPr>
        <p:spPr bwMode="auto">
          <a:xfrm>
            <a:off x="2133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55" name="Rectangle 55"/>
          <p:cNvSpPr>
            <a:spLocks noChangeArrowheads="1"/>
          </p:cNvSpPr>
          <p:nvPr/>
        </p:nvSpPr>
        <p:spPr bwMode="auto">
          <a:xfrm>
            <a:off x="2514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6" name="Rectangle 56"/>
          <p:cNvSpPr>
            <a:spLocks noChangeArrowheads="1"/>
          </p:cNvSpPr>
          <p:nvPr/>
        </p:nvSpPr>
        <p:spPr bwMode="auto">
          <a:xfrm>
            <a:off x="2895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51257" name="Rectangle 57"/>
          <p:cNvSpPr>
            <a:spLocks noChangeArrowheads="1"/>
          </p:cNvSpPr>
          <p:nvPr/>
        </p:nvSpPr>
        <p:spPr bwMode="auto">
          <a:xfrm>
            <a:off x="3276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8" name="Rectangle 58"/>
          <p:cNvSpPr>
            <a:spLocks noChangeArrowheads="1"/>
          </p:cNvSpPr>
          <p:nvPr/>
        </p:nvSpPr>
        <p:spPr bwMode="auto">
          <a:xfrm>
            <a:off x="3657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26" name="Rectangle 36"/>
          <p:cNvSpPr>
            <a:spLocks noChangeArrowheads="1"/>
          </p:cNvSpPr>
          <p:nvPr/>
        </p:nvSpPr>
        <p:spPr bwMode="auto">
          <a:xfrm>
            <a:off x="2895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27" name="Rectangle 40"/>
          <p:cNvSpPr>
            <a:spLocks noChangeArrowheads="1"/>
          </p:cNvSpPr>
          <p:nvPr/>
        </p:nvSpPr>
        <p:spPr bwMode="auto">
          <a:xfrm>
            <a:off x="3276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28" name="Rectangle 40"/>
          <p:cNvSpPr>
            <a:spLocks noChangeArrowheads="1"/>
          </p:cNvSpPr>
          <p:nvPr/>
        </p:nvSpPr>
        <p:spPr bwMode="auto">
          <a:xfrm>
            <a:off x="3657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29" name="Rectangle 40"/>
          <p:cNvSpPr>
            <a:spLocks noChangeArrowheads="1"/>
          </p:cNvSpPr>
          <p:nvPr/>
        </p:nvSpPr>
        <p:spPr bwMode="auto">
          <a:xfrm>
            <a:off x="4038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30" name="Rectangle 40"/>
          <p:cNvSpPr>
            <a:spLocks noChangeArrowheads="1"/>
          </p:cNvSpPr>
          <p:nvPr/>
        </p:nvSpPr>
        <p:spPr bwMode="auto">
          <a:xfrm>
            <a:off x="4419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31" name="Rectangle 36"/>
          <p:cNvSpPr>
            <a:spLocks noChangeArrowheads="1"/>
          </p:cNvSpPr>
          <p:nvPr/>
        </p:nvSpPr>
        <p:spPr bwMode="auto">
          <a:xfrm>
            <a:off x="4038600" y="39601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32" name="Rectangle 40"/>
          <p:cNvSpPr>
            <a:spLocks noChangeArrowheads="1"/>
          </p:cNvSpPr>
          <p:nvPr/>
        </p:nvSpPr>
        <p:spPr bwMode="auto">
          <a:xfrm>
            <a:off x="4419600" y="39601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33" name="Rectangle 38"/>
          <p:cNvSpPr>
            <a:spLocks noChangeArrowheads="1"/>
          </p:cNvSpPr>
          <p:nvPr/>
        </p:nvSpPr>
        <p:spPr bwMode="auto">
          <a:xfrm>
            <a:off x="4800600" y="39601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34" name="Rectangle 38"/>
          <p:cNvSpPr>
            <a:spLocks noChangeArrowheads="1"/>
          </p:cNvSpPr>
          <p:nvPr/>
        </p:nvSpPr>
        <p:spPr bwMode="auto">
          <a:xfrm>
            <a:off x="5181600" y="39601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35" name="Rectangle 38"/>
          <p:cNvSpPr>
            <a:spLocks noChangeArrowheads="1"/>
          </p:cNvSpPr>
          <p:nvPr/>
        </p:nvSpPr>
        <p:spPr bwMode="auto">
          <a:xfrm>
            <a:off x="5562600" y="39601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36" name="Title 1"/>
          <p:cNvSpPr txBox="1">
            <a:spLocks/>
          </p:cNvSpPr>
          <p:nvPr/>
        </p:nvSpPr>
        <p:spPr>
          <a:xfrm>
            <a:off x="0" y="0"/>
            <a:ext cx="9144000" cy="1066800"/>
          </a:xfrm>
          <a:prstGeom prst="rect">
            <a:avLst/>
          </a:prstGeom>
          <a:solidFill>
            <a:srgbClr val="146BE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b="1" dirty="0">
              <a:latin typeface="Aparajita" pitchFamily="34" charset="0"/>
              <a:cs typeface="Aparajita" pitchFamily="34" charset="0"/>
            </a:endParaRPr>
          </a:p>
        </p:txBody>
      </p:sp>
      <p:sp>
        <p:nvSpPr>
          <p:cNvPr id="37" name="Rectangle 2"/>
          <p:cNvSpPr txBox="1">
            <a:spLocks noChangeArrowheads="1"/>
          </p:cNvSpPr>
          <p:nvPr/>
        </p:nvSpPr>
        <p:spPr>
          <a:xfrm>
            <a:off x="0" y="0"/>
            <a:ext cx="9144000" cy="10668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mtClean="0"/>
              <a:t>Knuth-Morris-Pratt</a:t>
            </a:r>
            <a:endParaRPr lang="en-US" dirty="0"/>
          </a:p>
        </p:txBody>
      </p:sp>
      <p:pic>
        <p:nvPicPr>
          <p:cNvPr id="15362" name="Picture 2" descr="C:\Users\Administrator\Desktop\Conference\BITS- Qark 2012\algo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66725"/>
            <a:ext cx="167640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410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endParaRPr kumimoji="0" lang="en-US" dirty="0"/>
          </a:p>
        </p:txBody>
      </p:sp>
      <p:sp>
        <p:nvSpPr>
          <p:cNvPr id="51203" name="Rectangle 3"/>
          <p:cNvSpPr>
            <a:spLocks noGrp="1" noChangeArrowheads="1"/>
          </p:cNvSpPr>
          <p:nvPr>
            <p:ph sz="quarter" idx="13"/>
          </p:nvPr>
        </p:nvSpPr>
        <p:spPr>
          <a:xfrm>
            <a:off x="609600" y="914400"/>
            <a:ext cx="7848600" cy="5410200"/>
          </a:xfrm>
          <a:prstGeom prst="rect">
            <a:avLst/>
          </a:prstGeom>
        </p:spPr>
        <p:txBody>
          <a:bodyPr/>
          <a:lstStyle/>
          <a:p>
            <a:endParaRPr kumimoji="0" lang="en-US" dirty="0" smtClean="0"/>
          </a:p>
          <a:p>
            <a:r>
              <a:rPr kumimoji="0" lang="en-US" dirty="0" smtClean="0"/>
              <a:t>KMP </a:t>
            </a:r>
            <a:r>
              <a:rPr kumimoji="0" lang="en-US" dirty="0"/>
              <a:t>algorithm.  </a:t>
            </a:r>
            <a:endParaRPr kumimoji="0" lang="en-US" dirty="0">
              <a:solidFill>
                <a:schemeClr val="hlink"/>
              </a:solidFill>
            </a:endParaRPr>
          </a:p>
          <a:p>
            <a:pPr lvl="1"/>
            <a:endParaRPr kumimoji="0" lang="en-US" dirty="0"/>
          </a:p>
        </p:txBody>
      </p:sp>
      <p:sp>
        <p:nvSpPr>
          <p:cNvPr id="51236" name="Rectangle 36"/>
          <p:cNvSpPr>
            <a:spLocks noChangeArrowheads="1"/>
          </p:cNvSpPr>
          <p:nvPr/>
        </p:nvSpPr>
        <p:spPr bwMode="auto">
          <a:xfrm>
            <a:off x="2514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51237" name="Rectangle 37"/>
          <p:cNvSpPr>
            <a:spLocks noChangeArrowheads="1"/>
          </p:cNvSpPr>
          <p:nvPr/>
        </p:nvSpPr>
        <p:spPr bwMode="auto">
          <a:xfrm>
            <a:off x="2895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38" name="Rectangle 38"/>
          <p:cNvSpPr>
            <a:spLocks noChangeArrowheads="1"/>
          </p:cNvSpPr>
          <p:nvPr/>
        </p:nvSpPr>
        <p:spPr bwMode="auto">
          <a:xfrm>
            <a:off x="3276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51239" name="Rectangle 39"/>
          <p:cNvSpPr>
            <a:spLocks noChangeArrowheads="1"/>
          </p:cNvSpPr>
          <p:nvPr/>
        </p:nvSpPr>
        <p:spPr bwMode="auto">
          <a:xfrm>
            <a:off x="3657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40" name="Rectangle 40"/>
          <p:cNvSpPr>
            <a:spLocks noChangeArrowheads="1"/>
          </p:cNvSpPr>
          <p:nvPr/>
        </p:nvSpPr>
        <p:spPr bwMode="auto">
          <a:xfrm>
            <a:off x="4038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42" name="Rectangle 42"/>
          <p:cNvSpPr>
            <a:spLocks noChangeArrowheads="1"/>
          </p:cNvSpPr>
          <p:nvPr/>
        </p:nvSpPr>
        <p:spPr bwMode="auto">
          <a:xfrm>
            <a:off x="213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3" name="Rectangle 43"/>
          <p:cNvSpPr>
            <a:spLocks noChangeArrowheads="1"/>
          </p:cNvSpPr>
          <p:nvPr/>
        </p:nvSpPr>
        <p:spPr bwMode="auto">
          <a:xfrm>
            <a:off x="2514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4" name="Rectangle 44"/>
          <p:cNvSpPr>
            <a:spLocks noChangeArrowheads="1"/>
          </p:cNvSpPr>
          <p:nvPr/>
        </p:nvSpPr>
        <p:spPr bwMode="auto">
          <a:xfrm>
            <a:off x="2895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5" name="Rectangle 45"/>
          <p:cNvSpPr>
            <a:spLocks noChangeArrowheads="1"/>
          </p:cNvSpPr>
          <p:nvPr/>
        </p:nvSpPr>
        <p:spPr bwMode="auto">
          <a:xfrm>
            <a:off x="3276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46" name="Rectangle 46"/>
          <p:cNvSpPr>
            <a:spLocks noChangeArrowheads="1"/>
          </p:cNvSpPr>
          <p:nvPr/>
        </p:nvSpPr>
        <p:spPr bwMode="auto">
          <a:xfrm>
            <a:off x="3657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47" name="Rectangle 47"/>
          <p:cNvSpPr>
            <a:spLocks noChangeArrowheads="1"/>
          </p:cNvSpPr>
          <p:nvPr/>
        </p:nvSpPr>
        <p:spPr bwMode="auto">
          <a:xfrm>
            <a:off x="4038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8" name="Rectangle 48"/>
          <p:cNvSpPr>
            <a:spLocks noChangeArrowheads="1"/>
          </p:cNvSpPr>
          <p:nvPr/>
        </p:nvSpPr>
        <p:spPr bwMode="auto">
          <a:xfrm>
            <a:off x="2133600" y="2438400"/>
            <a:ext cx="4191000" cy="3048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dirty="0">
                <a:solidFill>
                  <a:schemeClr val="bg1"/>
                </a:solidFill>
                <a:latin typeface="Comic Sans MS" pitchFamily="66" charset="0"/>
              </a:rPr>
              <a:t>Search Values</a:t>
            </a:r>
          </a:p>
        </p:txBody>
      </p:sp>
      <p:sp>
        <p:nvSpPr>
          <p:cNvPr id="51249" name="Rectangle 49"/>
          <p:cNvSpPr>
            <a:spLocks noChangeArrowheads="1"/>
          </p:cNvSpPr>
          <p:nvPr/>
        </p:nvSpPr>
        <p:spPr bwMode="auto">
          <a:xfrm>
            <a:off x="4419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0" name="Rectangle 50"/>
          <p:cNvSpPr>
            <a:spLocks noChangeArrowheads="1"/>
          </p:cNvSpPr>
          <p:nvPr/>
        </p:nvSpPr>
        <p:spPr bwMode="auto">
          <a:xfrm>
            <a:off x="4800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1" name="Rectangle 51"/>
          <p:cNvSpPr>
            <a:spLocks noChangeArrowheads="1"/>
          </p:cNvSpPr>
          <p:nvPr/>
        </p:nvSpPr>
        <p:spPr bwMode="auto">
          <a:xfrm>
            <a:off x="5181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2" name="Rectangle 52"/>
          <p:cNvSpPr>
            <a:spLocks noChangeArrowheads="1"/>
          </p:cNvSpPr>
          <p:nvPr/>
        </p:nvSpPr>
        <p:spPr bwMode="auto">
          <a:xfrm>
            <a:off x="5562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3" name="Rectangle 53"/>
          <p:cNvSpPr>
            <a:spLocks noChangeArrowheads="1"/>
          </p:cNvSpPr>
          <p:nvPr/>
        </p:nvSpPr>
        <p:spPr bwMode="auto">
          <a:xfrm>
            <a:off x="594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120</a:t>
            </a:r>
            <a:endParaRPr lang="en-US" sz="1600" b="1" dirty="0">
              <a:solidFill>
                <a:schemeClr val="bg1"/>
              </a:solidFill>
              <a:latin typeface="Courier New" pitchFamily="49" charset="0"/>
            </a:endParaRPr>
          </a:p>
        </p:txBody>
      </p:sp>
      <p:sp>
        <p:nvSpPr>
          <p:cNvPr id="51254" name="Rectangle 54"/>
          <p:cNvSpPr>
            <a:spLocks noChangeArrowheads="1"/>
          </p:cNvSpPr>
          <p:nvPr/>
        </p:nvSpPr>
        <p:spPr bwMode="auto">
          <a:xfrm>
            <a:off x="2133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55" name="Rectangle 55"/>
          <p:cNvSpPr>
            <a:spLocks noChangeArrowheads="1"/>
          </p:cNvSpPr>
          <p:nvPr/>
        </p:nvSpPr>
        <p:spPr bwMode="auto">
          <a:xfrm>
            <a:off x="2514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6" name="Rectangle 56"/>
          <p:cNvSpPr>
            <a:spLocks noChangeArrowheads="1"/>
          </p:cNvSpPr>
          <p:nvPr/>
        </p:nvSpPr>
        <p:spPr bwMode="auto">
          <a:xfrm>
            <a:off x="2895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51257" name="Rectangle 57"/>
          <p:cNvSpPr>
            <a:spLocks noChangeArrowheads="1"/>
          </p:cNvSpPr>
          <p:nvPr/>
        </p:nvSpPr>
        <p:spPr bwMode="auto">
          <a:xfrm>
            <a:off x="3276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8" name="Rectangle 58"/>
          <p:cNvSpPr>
            <a:spLocks noChangeArrowheads="1"/>
          </p:cNvSpPr>
          <p:nvPr/>
        </p:nvSpPr>
        <p:spPr bwMode="auto">
          <a:xfrm>
            <a:off x="3657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26" name="Rectangle 36"/>
          <p:cNvSpPr>
            <a:spLocks noChangeArrowheads="1"/>
          </p:cNvSpPr>
          <p:nvPr/>
        </p:nvSpPr>
        <p:spPr bwMode="auto">
          <a:xfrm>
            <a:off x="2895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27" name="Rectangle 40"/>
          <p:cNvSpPr>
            <a:spLocks noChangeArrowheads="1"/>
          </p:cNvSpPr>
          <p:nvPr/>
        </p:nvSpPr>
        <p:spPr bwMode="auto">
          <a:xfrm>
            <a:off x="3276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28" name="Rectangle 40"/>
          <p:cNvSpPr>
            <a:spLocks noChangeArrowheads="1"/>
          </p:cNvSpPr>
          <p:nvPr/>
        </p:nvSpPr>
        <p:spPr bwMode="auto">
          <a:xfrm>
            <a:off x="3657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29" name="Rectangle 40"/>
          <p:cNvSpPr>
            <a:spLocks noChangeArrowheads="1"/>
          </p:cNvSpPr>
          <p:nvPr/>
        </p:nvSpPr>
        <p:spPr bwMode="auto">
          <a:xfrm>
            <a:off x="4038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30" name="Rectangle 40"/>
          <p:cNvSpPr>
            <a:spLocks noChangeArrowheads="1"/>
          </p:cNvSpPr>
          <p:nvPr/>
        </p:nvSpPr>
        <p:spPr bwMode="auto">
          <a:xfrm>
            <a:off x="4419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31" name="Rectangle 36"/>
          <p:cNvSpPr>
            <a:spLocks noChangeArrowheads="1"/>
          </p:cNvSpPr>
          <p:nvPr/>
        </p:nvSpPr>
        <p:spPr bwMode="auto">
          <a:xfrm>
            <a:off x="4038600" y="39601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32" name="Rectangle 40"/>
          <p:cNvSpPr>
            <a:spLocks noChangeArrowheads="1"/>
          </p:cNvSpPr>
          <p:nvPr/>
        </p:nvSpPr>
        <p:spPr bwMode="auto">
          <a:xfrm>
            <a:off x="4419600" y="39601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33" name="Rectangle 38"/>
          <p:cNvSpPr>
            <a:spLocks noChangeArrowheads="1"/>
          </p:cNvSpPr>
          <p:nvPr/>
        </p:nvSpPr>
        <p:spPr bwMode="auto">
          <a:xfrm>
            <a:off x="4800600" y="39601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34" name="Rectangle 38"/>
          <p:cNvSpPr>
            <a:spLocks noChangeArrowheads="1"/>
          </p:cNvSpPr>
          <p:nvPr/>
        </p:nvSpPr>
        <p:spPr bwMode="auto">
          <a:xfrm>
            <a:off x="5181600" y="39601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35" name="Rectangle 38"/>
          <p:cNvSpPr>
            <a:spLocks noChangeArrowheads="1"/>
          </p:cNvSpPr>
          <p:nvPr/>
        </p:nvSpPr>
        <p:spPr bwMode="auto">
          <a:xfrm>
            <a:off x="5562600" y="39601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36" name="Title 1"/>
          <p:cNvSpPr txBox="1">
            <a:spLocks/>
          </p:cNvSpPr>
          <p:nvPr/>
        </p:nvSpPr>
        <p:spPr>
          <a:xfrm>
            <a:off x="0" y="0"/>
            <a:ext cx="9144000" cy="1066800"/>
          </a:xfrm>
          <a:prstGeom prst="rect">
            <a:avLst/>
          </a:prstGeom>
          <a:solidFill>
            <a:srgbClr val="146BE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b="1" dirty="0">
              <a:latin typeface="Aparajita" pitchFamily="34" charset="0"/>
              <a:cs typeface="Aparajita" pitchFamily="34" charset="0"/>
            </a:endParaRPr>
          </a:p>
        </p:txBody>
      </p:sp>
      <p:sp>
        <p:nvSpPr>
          <p:cNvPr id="37" name="Rectangle 2"/>
          <p:cNvSpPr txBox="1">
            <a:spLocks noChangeArrowheads="1"/>
          </p:cNvSpPr>
          <p:nvPr/>
        </p:nvSpPr>
        <p:spPr>
          <a:xfrm>
            <a:off x="0" y="0"/>
            <a:ext cx="9144000" cy="10668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mtClean="0"/>
              <a:t>Knuth-Morris-Pratt</a:t>
            </a:r>
            <a:endParaRPr lang="en-US" dirty="0"/>
          </a:p>
        </p:txBody>
      </p:sp>
      <p:pic>
        <p:nvPicPr>
          <p:cNvPr id="12290" name="Picture 2" descr="C:\Users\Administrator\Desktop\Conference\BITS- Qark 2012\algo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57200"/>
            <a:ext cx="167640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808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Callout 5"/>
          <p:cNvSpPr/>
          <p:nvPr/>
        </p:nvSpPr>
        <p:spPr>
          <a:xfrm>
            <a:off x="214282" y="1162778"/>
            <a:ext cx="2928958" cy="2571768"/>
          </a:xfrm>
          <a:prstGeom prst="wedgeEllipse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7" name="Oval Callout 6"/>
          <p:cNvSpPr/>
          <p:nvPr/>
        </p:nvSpPr>
        <p:spPr>
          <a:xfrm>
            <a:off x="6000760" y="1141996"/>
            <a:ext cx="2928958" cy="2571768"/>
          </a:xfrm>
          <a:prstGeom prst="wedgeEllipse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2"/>
          <a:srcRect/>
          <a:stretch>
            <a:fillRect/>
          </a:stretch>
        </p:blipFill>
        <p:spPr bwMode="auto">
          <a:xfrm>
            <a:off x="781028" y="4119147"/>
            <a:ext cx="1795465" cy="23186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ight Arrow 9"/>
          <p:cNvSpPr/>
          <p:nvPr/>
        </p:nvSpPr>
        <p:spPr>
          <a:xfrm>
            <a:off x="2576493" y="4864144"/>
            <a:ext cx="958704"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5" descr="C:\Program Files\Microsoft Office\MEDIA\CAGCAT10\j0234131.wmf"/>
          <p:cNvPicPr>
            <a:picLocks noChangeAspect="1" noChangeArrowheads="1"/>
          </p:cNvPicPr>
          <p:nvPr/>
        </p:nvPicPr>
        <p:blipFill>
          <a:blip r:embed="rId3"/>
          <a:srcRect/>
          <a:stretch>
            <a:fillRect/>
          </a:stretch>
        </p:blipFill>
        <p:spPr bwMode="auto">
          <a:xfrm>
            <a:off x="1357290" y="2079631"/>
            <a:ext cx="761951" cy="823816"/>
          </a:xfrm>
          <a:prstGeom prst="rect">
            <a:avLst/>
          </a:prstGeom>
          <a:noFill/>
        </p:spPr>
      </p:pic>
      <p:pic>
        <p:nvPicPr>
          <p:cNvPr id="12" name="Picture 6" descr="C:\Program Files\Microsoft Office\MEDIA\CAGCAT10\j0183328.wmf"/>
          <p:cNvPicPr>
            <a:picLocks noChangeAspect="1" noChangeArrowheads="1"/>
          </p:cNvPicPr>
          <p:nvPr/>
        </p:nvPicPr>
        <p:blipFill>
          <a:blip r:embed="rId4"/>
          <a:srcRect/>
          <a:stretch>
            <a:fillRect/>
          </a:stretch>
        </p:blipFill>
        <p:spPr bwMode="auto">
          <a:xfrm>
            <a:off x="428596" y="2076567"/>
            <a:ext cx="714380" cy="956914"/>
          </a:xfrm>
          <a:prstGeom prst="rect">
            <a:avLst/>
          </a:prstGeom>
          <a:noFill/>
        </p:spPr>
      </p:pic>
      <p:sp>
        <p:nvSpPr>
          <p:cNvPr id="13" name="Rectangle 12"/>
          <p:cNvSpPr/>
          <p:nvPr/>
        </p:nvSpPr>
        <p:spPr>
          <a:xfrm>
            <a:off x="6516902" y="1482787"/>
            <a:ext cx="1896674" cy="1569660"/>
          </a:xfrm>
          <a:prstGeom prst="rect">
            <a:avLst/>
          </a:prstGeom>
          <a:noFill/>
        </p:spPr>
        <p:txBody>
          <a:bodyPr wrap="square" lIns="91440" tIns="45720" rIns="91440" bIns="45720">
            <a:spAutoFit/>
          </a:bodyPr>
          <a:lstStyle/>
          <a:p>
            <a:pPr algn="ctr"/>
            <a:r>
              <a:rPr lang="en-US" sz="96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t>
            </a:r>
            <a:endParaRPr lang="en-US" sz="96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4" name="Rectangle 13"/>
          <p:cNvSpPr/>
          <p:nvPr/>
        </p:nvSpPr>
        <p:spPr>
          <a:xfrm>
            <a:off x="2245029" y="1770194"/>
            <a:ext cx="755335" cy="1569660"/>
          </a:xfrm>
          <a:prstGeom prst="rect">
            <a:avLst/>
          </a:prstGeom>
        </p:spPr>
        <p:txBody>
          <a:bodyPr wrap="none">
            <a:spAutoFit/>
          </a:bodyPr>
          <a:lstStyle/>
          <a:p>
            <a:r>
              <a:rPr lang="en-US" sz="96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t>
            </a:r>
            <a:endParaRPr lang="en-US" sz="9600" dirty="0"/>
          </a:p>
        </p:txBody>
      </p:sp>
      <p:sp>
        <p:nvSpPr>
          <p:cNvPr id="4" name="Rectangle 3"/>
          <p:cNvSpPr/>
          <p:nvPr/>
        </p:nvSpPr>
        <p:spPr>
          <a:xfrm>
            <a:off x="304800" y="381000"/>
            <a:ext cx="8624918" cy="52322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800" b="1" dirty="0" smtClean="0"/>
              <a:t>Communication Barrier</a:t>
            </a:r>
            <a:endParaRPr lang="en-US" sz="2800" dirty="0"/>
          </a:p>
        </p:txBody>
      </p:sp>
      <p:pic>
        <p:nvPicPr>
          <p:cNvPr id="1026" name="Picture 2" descr="C:\Users\Administrator\Downloads\attachments(1)\confuse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4736" y="4062011"/>
            <a:ext cx="2446995" cy="23186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68673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par>
                          <p:cTn id="17" fill="hold">
                            <p:stCondLst>
                              <p:cond delay="2000"/>
                            </p:stCondLst>
                            <p:childTnLst>
                              <p:par>
                                <p:cTn id="18" presetID="3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1000" fill="hold"/>
                                        <p:tgtEl>
                                          <p:spTgt spid="7"/>
                                        </p:tgtEl>
                                        <p:attrNameLst>
                                          <p:attrName>ppt_w</p:attrName>
                                        </p:attrNameLst>
                                      </p:cBhvr>
                                      <p:tavLst>
                                        <p:tav tm="0">
                                          <p:val>
                                            <p:fltVal val="0"/>
                                          </p:val>
                                        </p:tav>
                                        <p:tav tm="100000">
                                          <p:val>
                                            <p:strVal val="#ppt_w"/>
                                          </p:val>
                                        </p:tav>
                                      </p:tavLst>
                                    </p:anim>
                                    <p:anim calcmode="lin" valueType="num">
                                      <p:cBhvr>
                                        <p:cTn id="21" dur="1000" fill="hold"/>
                                        <p:tgtEl>
                                          <p:spTgt spid="7"/>
                                        </p:tgtEl>
                                        <p:attrNameLst>
                                          <p:attrName>ppt_h</p:attrName>
                                        </p:attrNameLst>
                                      </p:cBhvr>
                                      <p:tavLst>
                                        <p:tav tm="0">
                                          <p:val>
                                            <p:fltVal val="0"/>
                                          </p:val>
                                        </p:tav>
                                        <p:tav tm="100000">
                                          <p:val>
                                            <p:strVal val="#ppt_h"/>
                                          </p:val>
                                        </p:tav>
                                      </p:tavLst>
                                    </p:anim>
                                    <p:anim calcmode="lin" valueType="num">
                                      <p:cBhvr>
                                        <p:cTn id="22" dur="1000" fill="hold"/>
                                        <p:tgtEl>
                                          <p:spTgt spid="7"/>
                                        </p:tgtEl>
                                        <p:attrNameLst>
                                          <p:attrName>style.rotation</p:attrName>
                                        </p:attrNameLst>
                                      </p:cBhvr>
                                      <p:tavLst>
                                        <p:tav tm="0">
                                          <p:val>
                                            <p:fltVal val="90"/>
                                          </p:val>
                                        </p:tav>
                                        <p:tav tm="100000">
                                          <p:val>
                                            <p:fltVal val="0"/>
                                          </p:val>
                                        </p:tav>
                                      </p:tavLst>
                                    </p:anim>
                                    <p:animEffect transition="in" filter="fade">
                                      <p:cBhvr>
                                        <p:cTn id="23" dur="1000"/>
                                        <p:tgtEl>
                                          <p:spTgt spid="7"/>
                                        </p:tgtEl>
                                      </p:cBhvr>
                                    </p:animEffect>
                                  </p:childTnLst>
                                </p:cTn>
                              </p:par>
                            </p:childTnLst>
                          </p:cTn>
                        </p:par>
                        <p:par>
                          <p:cTn id="24" fill="hold">
                            <p:stCondLst>
                              <p:cond delay="3000"/>
                            </p:stCondLst>
                            <p:childTnLst>
                              <p:par>
                                <p:cTn id="25" presetID="26" presetClass="entr" presetSubtype="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80">
                                          <p:stCondLst>
                                            <p:cond delay="0"/>
                                          </p:stCondLst>
                                        </p:cTn>
                                        <p:tgtEl>
                                          <p:spTgt spid="12"/>
                                        </p:tgtEl>
                                      </p:cBhvr>
                                    </p:animEffect>
                                    <p:anim calcmode="lin" valueType="num">
                                      <p:cBhvr>
                                        <p:cTn id="2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3" dur="26">
                                          <p:stCondLst>
                                            <p:cond delay="650"/>
                                          </p:stCondLst>
                                        </p:cTn>
                                        <p:tgtEl>
                                          <p:spTgt spid="12"/>
                                        </p:tgtEl>
                                      </p:cBhvr>
                                      <p:to x="100000" y="60000"/>
                                    </p:animScale>
                                    <p:animScale>
                                      <p:cBhvr>
                                        <p:cTn id="34" dur="166" decel="50000">
                                          <p:stCondLst>
                                            <p:cond delay="676"/>
                                          </p:stCondLst>
                                        </p:cTn>
                                        <p:tgtEl>
                                          <p:spTgt spid="12"/>
                                        </p:tgtEl>
                                      </p:cBhvr>
                                      <p:to x="100000" y="100000"/>
                                    </p:animScale>
                                    <p:animScale>
                                      <p:cBhvr>
                                        <p:cTn id="35" dur="26">
                                          <p:stCondLst>
                                            <p:cond delay="1312"/>
                                          </p:stCondLst>
                                        </p:cTn>
                                        <p:tgtEl>
                                          <p:spTgt spid="12"/>
                                        </p:tgtEl>
                                      </p:cBhvr>
                                      <p:to x="100000" y="80000"/>
                                    </p:animScale>
                                    <p:animScale>
                                      <p:cBhvr>
                                        <p:cTn id="36" dur="166" decel="50000">
                                          <p:stCondLst>
                                            <p:cond delay="1338"/>
                                          </p:stCondLst>
                                        </p:cTn>
                                        <p:tgtEl>
                                          <p:spTgt spid="12"/>
                                        </p:tgtEl>
                                      </p:cBhvr>
                                      <p:to x="100000" y="100000"/>
                                    </p:animScale>
                                    <p:animScale>
                                      <p:cBhvr>
                                        <p:cTn id="37" dur="26">
                                          <p:stCondLst>
                                            <p:cond delay="1642"/>
                                          </p:stCondLst>
                                        </p:cTn>
                                        <p:tgtEl>
                                          <p:spTgt spid="12"/>
                                        </p:tgtEl>
                                      </p:cBhvr>
                                      <p:to x="100000" y="90000"/>
                                    </p:animScale>
                                    <p:animScale>
                                      <p:cBhvr>
                                        <p:cTn id="38" dur="166" decel="50000">
                                          <p:stCondLst>
                                            <p:cond delay="1668"/>
                                          </p:stCondLst>
                                        </p:cTn>
                                        <p:tgtEl>
                                          <p:spTgt spid="12"/>
                                        </p:tgtEl>
                                      </p:cBhvr>
                                      <p:to x="100000" y="100000"/>
                                    </p:animScale>
                                    <p:animScale>
                                      <p:cBhvr>
                                        <p:cTn id="39" dur="26">
                                          <p:stCondLst>
                                            <p:cond delay="1808"/>
                                          </p:stCondLst>
                                        </p:cTn>
                                        <p:tgtEl>
                                          <p:spTgt spid="12"/>
                                        </p:tgtEl>
                                      </p:cBhvr>
                                      <p:to x="100000" y="95000"/>
                                    </p:animScale>
                                    <p:animScale>
                                      <p:cBhvr>
                                        <p:cTn id="40" dur="166" decel="50000">
                                          <p:stCondLst>
                                            <p:cond delay="1834"/>
                                          </p:stCondLst>
                                        </p:cTn>
                                        <p:tgtEl>
                                          <p:spTgt spid="12"/>
                                        </p:tgtEl>
                                      </p:cBhvr>
                                      <p:to x="100000" y="100000"/>
                                    </p:animScale>
                                  </p:childTnLst>
                                </p:cTn>
                              </p:par>
                            </p:childTnLst>
                          </p:cTn>
                        </p:par>
                        <p:par>
                          <p:cTn id="41" fill="hold">
                            <p:stCondLst>
                              <p:cond delay="5000"/>
                            </p:stCondLst>
                            <p:childTnLst>
                              <p:par>
                                <p:cTn id="42" presetID="26" presetClass="entr" presetSubtype="0"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down)">
                                      <p:cBhvr>
                                        <p:cTn id="44" dur="580">
                                          <p:stCondLst>
                                            <p:cond delay="0"/>
                                          </p:stCondLst>
                                        </p:cTn>
                                        <p:tgtEl>
                                          <p:spTgt spid="11"/>
                                        </p:tgtEl>
                                      </p:cBhvr>
                                    </p:animEffect>
                                    <p:anim calcmode="lin" valueType="num">
                                      <p:cBhvr>
                                        <p:cTn id="45"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50" dur="26">
                                          <p:stCondLst>
                                            <p:cond delay="650"/>
                                          </p:stCondLst>
                                        </p:cTn>
                                        <p:tgtEl>
                                          <p:spTgt spid="11"/>
                                        </p:tgtEl>
                                      </p:cBhvr>
                                      <p:to x="100000" y="60000"/>
                                    </p:animScale>
                                    <p:animScale>
                                      <p:cBhvr>
                                        <p:cTn id="51" dur="166" decel="50000">
                                          <p:stCondLst>
                                            <p:cond delay="676"/>
                                          </p:stCondLst>
                                        </p:cTn>
                                        <p:tgtEl>
                                          <p:spTgt spid="11"/>
                                        </p:tgtEl>
                                      </p:cBhvr>
                                      <p:to x="100000" y="100000"/>
                                    </p:animScale>
                                    <p:animScale>
                                      <p:cBhvr>
                                        <p:cTn id="52" dur="26">
                                          <p:stCondLst>
                                            <p:cond delay="1312"/>
                                          </p:stCondLst>
                                        </p:cTn>
                                        <p:tgtEl>
                                          <p:spTgt spid="11"/>
                                        </p:tgtEl>
                                      </p:cBhvr>
                                      <p:to x="100000" y="80000"/>
                                    </p:animScale>
                                    <p:animScale>
                                      <p:cBhvr>
                                        <p:cTn id="53" dur="166" decel="50000">
                                          <p:stCondLst>
                                            <p:cond delay="1338"/>
                                          </p:stCondLst>
                                        </p:cTn>
                                        <p:tgtEl>
                                          <p:spTgt spid="11"/>
                                        </p:tgtEl>
                                      </p:cBhvr>
                                      <p:to x="100000" y="100000"/>
                                    </p:animScale>
                                    <p:animScale>
                                      <p:cBhvr>
                                        <p:cTn id="54" dur="26">
                                          <p:stCondLst>
                                            <p:cond delay="1642"/>
                                          </p:stCondLst>
                                        </p:cTn>
                                        <p:tgtEl>
                                          <p:spTgt spid="11"/>
                                        </p:tgtEl>
                                      </p:cBhvr>
                                      <p:to x="100000" y="90000"/>
                                    </p:animScale>
                                    <p:animScale>
                                      <p:cBhvr>
                                        <p:cTn id="55" dur="166" decel="50000">
                                          <p:stCondLst>
                                            <p:cond delay="1668"/>
                                          </p:stCondLst>
                                        </p:cTn>
                                        <p:tgtEl>
                                          <p:spTgt spid="11"/>
                                        </p:tgtEl>
                                      </p:cBhvr>
                                      <p:to x="100000" y="100000"/>
                                    </p:animScale>
                                    <p:animScale>
                                      <p:cBhvr>
                                        <p:cTn id="56" dur="26">
                                          <p:stCondLst>
                                            <p:cond delay="1808"/>
                                          </p:stCondLst>
                                        </p:cTn>
                                        <p:tgtEl>
                                          <p:spTgt spid="11"/>
                                        </p:tgtEl>
                                      </p:cBhvr>
                                      <p:to x="100000" y="95000"/>
                                    </p:animScale>
                                    <p:animScale>
                                      <p:cBhvr>
                                        <p:cTn id="57" dur="166" decel="50000">
                                          <p:stCondLst>
                                            <p:cond delay="1834"/>
                                          </p:stCondLst>
                                        </p:cTn>
                                        <p:tgtEl>
                                          <p:spTgt spid="11"/>
                                        </p:tgtEl>
                                      </p:cBhvr>
                                      <p:to x="100000" y="100000"/>
                                    </p:animScale>
                                  </p:childTnLst>
                                </p:cTn>
                              </p:par>
                            </p:childTnLst>
                          </p:cTn>
                        </p:par>
                        <p:par>
                          <p:cTn id="58" fill="hold">
                            <p:stCondLst>
                              <p:cond delay="7000"/>
                            </p:stCondLst>
                            <p:childTnLst>
                              <p:par>
                                <p:cTn id="59" presetID="45"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2000"/>
                                        <p:tgtEl>
                                          <p:spTgt spid="14"/>
                                        </p:tgtEl>
                                      </p:cBhvr>
                                    </p:animEffect>
                                    <p:anim calcmode="lin" valueType="num">
                                      <p:cBhvr>
                                        <p:cTn id="62" dur="2000" fill="hold"/>
                                        <p:tgtEl>
                                          <p:spTgt spid="14"/>
                                        </p:tgtEl>
                                        <p:attrNameLst>
                                          <p:attrName>ppt_w</p:attrName>
                                        </p:attrNameLst>
                                      </p:cBhvr>
                                      <p:tavLst>
                                        <p:tav tm="0" fmla="#ppt_w*sin(2.5*pi*$)">
                                          <p:val>
                                            <p:fltVal val="0"/>
                                          </p:val>
                                        </p:tav>
                                        <p:tav tm="100000">
                                          <p:val>
                                            <p:fltVal val="1"/>
                                          </p:val>
                                        </p:tav>
                                      </p:tavLst>
                                    </p:anim>
                                    <p:anim calcmode="lin" valueType="num">
                                      <p:cBhvr>
                                        <p:cTn id="63" dur="2000" fill="hold"/>
                                        <p:tgtEl>
                                          <p:spTgt spid="14"/>
                                        </p:tgtEl>
                                        <p:attrNameLst>
                                          <p:attrName>ppt_h</p:attrName>
                                        </p:attrNameLst>
                                      </p:cBhvr>
                                      <p:tavLst>
                                        <p:tav tm="0">
                                          <p:val>
                                            <p:strVal val="#ppt_h"/>
                                          </p:val>
                                        </p:tav>
                                        <p:tav tm="100000">
                                          <p:val>
                                            <p:strVal val="#ppt_h"/>
                                          </p:val>
                                        </p:tav>
                                      </p:tavLst>
                                    </p:anim>
                                  </p:childTnLst>
                                </p:cTn>
                              </p:par>
                            </p:childTnLst>
                          </p:cTn>
                        </p:par>
                        <p:par>
                          <p:cTn id="64" fill="hold">
                            <p:stCondLst>
                              <p:cond delay="9000"/>
                            </p:stCondLst>
                            <p:childTnLst>
                              <p:par>
                                <p:cTn id="65" presetID="0" presetClass="path" presetSubtype="0" repeatCount="indefinite" accel="50000" decel="50000" fill="hold" grpId="0" nodeType="afterEffect">
                                  <p:stCondLst>
                                    <p:cond delay="0"/>
                                  </p:stCondLst>
                                  <p:endCondLst>
                                    <p:cond evt="onNext" delay="0">
                                      <p:tgtEl>
                                        <p:sldTgt/>
                                      </p:tgtEl>
                                    </p:cond>
                                  </p:endCondLst>
                                  <p:childTnLst>
                                    <p:animMotion origin="layout" path="M 0 0 C 0.01997 0.00138 0.03681 0.0037 0.05608 0.0081 C 0.15105 0.0074 0.24601 0.00601 0.34098 0.00601 " pathEditMode="relative" ptsTypes="ffA">
                                      <p:cBhvr>
                                        <p:cTn id="66" dur="2000" fill="hold"/>
                                        <p:tgtEl>
                                          <p:spTgt spid="10"/>
                                        </p:tgtEl>
                                        <p:attrNameLst>
                                          <p:attrName>ppt_x</p:attrName>
                                          <p:attrName>ppt_y</p:attrName>
                                        </p:attrNameLst>
                                      </p:cBhvr>
                                    </p:animMotion>
                                  </p:childTnLst>
                                </p:cTn>
                              </p:par>
                              <p:par>
                                <p:cTn id="67" presetID="34" presetClass="emph" presetSubtype="0" repeatCount="indefinite" fill="hold" grpId="0" nodeType="withEffect">
                                  <p:stCondLst>
                                    <p:cond delay="1000"/>
                                  </p:stCondLst>
                                  <p:endCondLst>
                                    <p:cond evt="onNext" delay="0">
                                      <p:tgtEl>
                                        <p:sldTgt/>
                                      </p:tgtEl>
                                    </p:cond>
                                  </p:endCondLst>
                                  <p:iterate type="lt">
                                    <p:tmPct val="10000"/>
                                  </p:iterate>
                                  <p:childTnLst>
                                    <p:animMotion origin="layout" path="M 0.0 0.0 L 0.0 -0.07213" pathEditMode="relative" ptsTypes="">
                                      <p:cBhvr>
                                        <p:cTn id="68" dur="500" accel="50000" decel="50000" autoRev="1" fill="hold">
                                          <p:stCondLst>
                                            <p:cond delay="0"/>
                                          </p:stCondLst>
                                        </p:cTn>
                                        <p:tgtEl>
                                          <p:spTgt spid="13"/>
                                        </p:tgtEl>
                                        <p:attrNameLst>
                                          <p:attrName>ppt_x</p:attrName>
                                          <p:attrName>ppt_y</p:attrName>
                                        </p:attrNameLst>
                                      </p:cBhvr>
                                    </p:animMotion>
                                    <p:animRot by="1500000">
                                      <p:cBhvr>
                                        <p:cTn id="69" dur="250" fill="hold">
                                          <p:stCondLst>
                                            <p:cond delay="0"/>
                                          </p:stCondLst>
                                        </p:cTn>
                                        <p:tgtEl>
                                          <p:spTgt spid="13"/>
                                        </p:tgtEl>
                                        <p:attrNameLst>
                                          <p:attrName>r</p:attrName>
                                        </p:attrNameLst>
                                      </p:cBhvr>
                                    </p:animRot>
                                    <p:animRot by="-1500000">
                                      <p:cBhvr>
                                        <p:cTn id="70" dur="250" fill="hold">
                                          <p:stCondLst>
                                            <p:cond delay="250"/>
                                          </p:stCondLst>
                                        </p:cTn>
                                        <p:tgtEl>
                                          <p:spTgt spid="13"/>
                                        </p:tgtEl>
                                        <p:attrNameLst>
                                          <p:attrName>r</p:attrName>
                                        </p:attrNameLst>
                                      </p:cBhvr>
                                    </p:animRot>
                                    <p:animRot by="-1500000">
                                      <p:cBhvr>
                                        <p:cTn id="71" dur="250" fill="hold">
                                          <p:stCondLst>
                                            <p:cond delay="500"/>
                                          </p:stCondLst>
                                        </p:cTn>
                                        <p:tgtEl>
                                          <p:spTgt spid="13"/>
                                        </p:tgtEl>
                                        <p:attrNameLst>
                                          <p:attrName>r</p:attrName>
                                        </p:attrNameLst>
                                      </p:cBhvr>
                                    </p:animRot>
                                    <p:animRot by="1500000">
                                      <p:cBhvr>
                                        <p:cTn id="72" dur="250" fill="hold">
                                          <p:stCondLst>
                                            <p:cond delay="75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endParaRPr kumimoji="0" lang="en-US" dirty="0"/>
          </a:p>
        </p:txBody>
      </p:sp>
      <p:sp>
        <p:nvSpPr>
          <p:cNvPr id="51203" name="Rectangle 3"/>
          <p:cNvSpPr>
            <a:spLocks noGrp="1" noChangeArrowheads="1"/>
          </p:cNvSpPr>
          <p:nvPr>
            <p:ph sz="quarter" idx="13"/>
          </p:nvPr>
        </p:nvSpPr>
        <p:spPr>
          <a:xfrm>
            <a:off x="609600" y="914400"/>
            <a:ext cx="7848600" cy="5410200"/>
          </a:xfrm>
          <a:prstGeom prst="rect">
            <a:avLst/>
          </a:prstGeom>
        </p:spPr>
        <p:txBody>
          <a:bodyPr/>
          <a:lstStyle/>
          <a:p>
            <a:endParaRPr kumimoji="0" lang="en-US" dirty="0" smtClean="0"/>
          </a:p>
          <a:p>
            <a:r>
              <a:rPr kumimoji="0" lang="en-US" dirty="0" smtClean="0"/>
              <a:t>KMP </a:t>
            </a:r>
            <a:r>
              <a:rPr kumimoji="0" lang="en-US" dirty="0"/>
              <a:t>algorithm.  </a:t>
            </a:r>
            <a:endParaRPr kumimoji="0" lang="en-US" dirty="0">
              <a:solidFill>
                <a:schemeClr val="hlink"/>
              </a:solidFill>
            </a:endParaRPr>
          </a:p>
          <a:p>
            <a:pPr lvl="1"/>
            <a:endParaRPr kumimoji="0" lang="en-US" dirty="0"/>
          </a:p>
        </p:txBody>
      </p:sp>
      <p:sp>
        <p:nvSpPr>
          <p:cNvPr id="51236" name="Rectangle 36"/>
          <p:cNvSpPr>
            <a:spLocks noChangeArrowheads="1"/>
          </p:cNvSpPr>
          <p:nvPr/>
        </p:nvSpPr>
        <p:spPr bwMode="auto">
          <a:xfrm>
            <a:off x="2514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51237" name="Rectangle 37"/>
          <p:cNvSpPr>
            <a:spLocks noChangeArrowheads="1"/>
          </p:cNvSpPr>
          <p:nvPr/>
        </p:nvSpPr>
        <p:spPr bwMode="auto">
          <a:xfrm>
            <a:off x="2895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38" name="Rectangle 38"/>
          <p:cNvSpPr>
            <a:spLocks noChangeArrowheads="1"/>
          </p:cNvSpPr>
          <p:nvPr/>
        </p:nvSpPr>
        <p:spPr bwMode="auto">
          <a:xfrm>
            <a:off x="3276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51239" name="Rectangle 39"/>
          <p:cNvSpPr>
            <a:spLocks noChangeArrowheads="1"/>
          </p:cNvSpPr>
          <p:nvPr/>
        </p:nvSpPr>
        <p:spPr bwMode="auto">
          <a:xfrm>
            <a:off x="3657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40" name="Rectangle 40"/>
          <p:cNvSpPr>
            <a:spLocks noChangeArrowheads="1"/>
          </p:cNvSpPr>
          <p:nvPr/>
        </p:nvSpPr>
        <p:spPr bwMode="auto">
          <a:xfrm>
            <a:off x="4038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42" name="Rectangle 42"/>
          <p:cNvSpPr>
            <a:spLocks noChangeArrowheads="1"/>
          </p:cNvSpPr>
          <p:nvPr/>
        </p:nvSpPr>
        <p:spPr bwMode="auto">
          <a:xfrm>
            <a:off x="213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3" name="Rectangle 43"/>
          <p:cNvSpPr>
            <a:spLocks noChangeArrowheads="1"/>
          </p:cNvSpPr>
          <p:nvPr/>
        </p:nvSpPr>
        <p:spPr bwMode="auto">
          <a:xfrm>
            <a:off x="2514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4" name="Rectangle 44"/>
          <p:cNvSpPr>
            <a:spLocks noChangeArrowheads="1"/>
          </p:cNvSpPr>
          <p:nvPr/>
        </p:nvSpPr>
        <p:spPr bwMode="auto">
          <a:xfrm>
            <a:off x="2895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5" name="Rectangle 45"/>
          <p:cNvSpPr>
            <a:spLocks noChangeArrowheads="1"/>
          </p:cNvSpPr>
          <p:nvPr/>
        </p:nvSpPr>
        <p:spPr bwMode="auto">
          <a:xfrm>
            <a:off x="3276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46" name="Rectangle 46"/>
          <p:cNvSpPr>
            <a:spLocks noChangeArrowheads="1"/>
          </p:cNvSpPr>
          <p:nvPr/>
        </p:nvSpPr>
        <p:spPr bwMode="auto">
          <a:xfrm>
            <a:off x="3657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47" name="Rectangle 47"/>
          <p:cNvSpPr>
            <a:spLocks noChangeArrowheads="1"/>
          </p:cNvSpPr>
          <p:nvPr/>
        </p:nvSpPr>
        <p:spPr bwMode="auto">
          <a:xfrm>
            <a:off x="4038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8" name="Rectangle 48"/>
          <p:cNvSpPr>
            <a:spLocks noChangeArrowheads="1"/>
          </p:cNvSpPr>
          <p:nvPr/>
        </p:nvSpPr>
        <p:spPr bwMode="auto">
          <a:xfrm>
            <a:off x="2133600" y="2438400"/>
            <a:ext cx="4191000" cy="3048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dirty="0">
                <a:solidFill>
                  <a:schemeClr val="bg1"/>
                </a:solidFill>
                <a:latin typeface="Comic Sans MS" pitchFamily="66" charset="0"/>
              </a:rPr>
              <a:t>Search Values</a:t>
            </a:r>
          </a:p>
        </p:txBody>
      </p:sp>
      <p:sp>
        <p:nvSpPr>
          <p:cNvPr id="51249" name="Rectangle 49"/>
          <p:cNvSpPr>
            <a:spLocks noChangeArrowheads="1"/>
          </p:cNvSpPr>
          <p:nvPr/>
        </p:nvSpPr>
        <p:spPr bwMode="auto">
          <a:xfrm>
            <a:off x="4419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0" name="Rectangle 50"/>
          <p:cNvSpPr>
            <a:spLocks noChangeArrowheads="1"/>
          </p:cNvSpPr>
          <p:nvPr/>
        </p:nvSpPr>
        <p:spPr bwMode="auto">
          <a:xfrm>
            <a:off x="4800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1" name="Rectangle 51"/>
          <p:cNvSpPr>
            <a:spLocks noChangeArrowheads="1"/>
          </p:cNvSpPr>
          <p:nvPr/>
        </p:nvSpPr>
        <p:spPr bwMode="auto">
          <a:xfrm>
            <a:off x="5181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2" name="Rectangle 52"/>
          <p:cNvSpPr>
            <a:spLocks noChangeArrowheads="1"/>
          </p:cNvSpPr>
          <p:nvPr/>
        </p:nvSpPr>
        <p:spPr bwMode="auto">
          <a:xfrm>
            <a:off x="5562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3" name="Rectangle 53"/>
          <p:cNvSpPr>
            <a:spLocks noChangeArrowheads="1"/>
          </p:cNvSpPr>
          <p:nvPr/>
        </p:nvSpPr>
        <p:spPr bwMode="auto">
          <a:xfrm>
            <a:off x="594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120</a:t>
            </a:r>
            <a:endParaRPr lang="en-US" sz="1600" b="1" dirty="0">
              <a:solidFill>
                <a:schemeClr val="bg1"/>
              </a:solidFill>
              <a:latin typeface="Courier New" pitchFamily="49" charset="0"/>
            </a:endParaRPr>
          </a:p>
        </p:txBody>
      </p:sp>
      <p:sp>
        <p:nvSpPr>
          <p:cNvPr id="51254" name="Rectangle 54"/>
          <p:cNvSpPr>
            <a:spLocks noChangeArrowheads="1"/>
          </p:cNvSpPr>
          <p:nvPr/>
        </p:nvSpPr>
        <p:spPr bwMode="auto">
          <a:xfrm>
            <a:off x="2133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55" name="Rectangle 55"/>
          <p:cNvSpPr>
            <a:spLocks noChangeArrowheads="1"/>
          </p:cNvSpPr>
          <p:nvPr/>
        </p:nvSpPr>
        <p:spPr bwMode="auto">
          <a:xfrm>
            <a:off x="2514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6" name="Rectangle 56"/>
          <p:cNvSpPr>
            <a:spLocks noChangeArrowheads="1"/>
          </p:cNvSpPr>
          <p:nvPr/>
        </p:nvSpPr>
        <p:spPr bwMode="auto">
          <a:xfrm>
            <a:off x="2895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51257" name="Rectangle 57"/>
          <p:cNvSpPr>
            <a:spLocks noChangeArrowheads="1"/>
          </p:cNvSpPr>
          <p:nvPr/>
        </p:nvSpPr>
        <p:spPr bwMode="auto">
          <a:xfrm>
            <a:off x="3276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8" name="Rectangle 58"/>
          <p:cNvSpPr>
            <a:spLocks noChangeArrowheads="1"/>
          </p:cNvSpPr>
          <p:nvPr/>
        </p:nvSpPr>
        <p:spPr bwMode="auto">
          <a:xfrm>
            <a:off x="3657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26" name="Rectangle 36"/>
          <p:cNvSpPr>
            <a:spLocks noChangeArrowheads="1"/>
          </p:cNvSpPr>
          <p:nvPr/>
        </p:nvSpPr>
        <p:spPr bwMode="auto">
          <a:xfrm>
            <a:off x="2895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27" name="Rectangle 40"/>
          <p:cNvSpPr>
            <a:spLocks noChangeArrowheads="1"/>
          </p:cNvSpPr>
          <p:nvPr/>
        </p:nvSpPr>
        <p:spPr bwMode="auto">
          <a:xfrm>
            <a:off x="3276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28" name="Rectangle 40"/>
          <p:cNvSpPr>
            <a:spLocks noChangeArrowheads="1"/>
          </p:cNvSpPr>
          <p:nvPr/>
        </p:nvSpPr>
        <p:spPr bwMode="auto">
          <a:xfrm>
            <a:off x="3657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29" name="Rectangle 40"/>
          <p:cNvSpPr>
            <a:spLocks noChangeArrowheads="1"/>
          </p:cNvSpPr>
          <p:nvPr/>
        </p:nvSpPr>
        <p:spPr bwMode="auto">
          <a:xfrm>
            <a:off x="4038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30" name="Rectangle 40"/>
          <p:cNvSpPr>
            <a:spLocks noChangeArrowheads="1"/>
          </p:cNvSpPr>
          <p:nvPr/>
        </p:nvSpPr>
        <p:spPr bwMode="auto">
          <a:xfrm>
            <a:off x="4419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31" name="Rectangle 36"/>
          <p:cNvSpPr>
            <a:spLocks noChangeArrowheads="1"/>
          </p:cNvSpPr>
          <p:nvPr/>
        </p:nvSpPr>
        <p:spPr bwMode="auto">
          <a:xfrm>
            <a:off x="4038600" y="39601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32" name="Rectangle 40"/>
          <p:cNvSpPr>
            <a:spLocks noChangeArrowheads="1"/>
          </p:cNvSpPr>
          <p:nvPr/>
        </p:nvSpPr>
        <p:spPr bwMode="auto">
          <a:xfrm>
            <a:off x="4419600" y="39601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33" name="Rectangle 38"/>
          <p:cNvSpPr>
            <a:spLocks noChangeArrowheads="1"/>
          </p:cNvSpPr>
          <p:nvPr/>
        </p:nvSpPr>
        <p:spPr bwMode="auto">
          <a:xfrm>
            <a:off x="4800600" y="39601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34" name="Rectangle 38"/>
          <p:cNvSpPr>
            <a:spLocks noChangeArrowheads="1"/>
          </p:cNvSpPr>
          <p:nvPr/>
        </p:nvSpPr>
        <p:spPr bwMode="auto">
          <a:xfrm>
            <a:off x="5181600" y="39601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35" name="Rectangle 38"/>
          <p:cNvSpPr>
            <a:spLocks noChangeArrowheads="1"/>
          </p:cNvSpPr>
          <p:nvPr/>
        </p:nvSpPr>
        <p:spPr bwMode="auto">
          <a:xfrm>
            <a:off x="5562600" y="39601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36" name="Title 1"/>
          <p:cNvSpPr txBox="1">
            <a:spLocks/>
          </p:cNvSpPr>
          <p:nvPr/>
        </p:nvSpPr>
        <p:spPr>
          <a:xfrm>
            <a:off x="0" y="0"/>
            <a:ext cx="9144000" cy="1066800"/>
          </a:xfrm>
          <a:prstGeom prst="rect">
            <a:avLst/>
          </a:prstGeom>
          <a:solidFill>
            <a:srgbClr val="146BE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b="1" dirty="0">
              <a:latin typeface="Aparajita" pitchFamily="34" charset="0"/>
              <a:cs typeface="Aparajita" pitchFamily="34" charset="0"/>
            </a:endParaRPr>
          </a:p>
        </p:txBody>
      </p:sp>
      <p:sp>
        <p:nvSpPr>
          <p:cNvPr id="37" name="Rectangle 2"/>
          <p:cNvSpPr txBox="1">
            <a:spLocks noChangeArrowheads="1"/>
          </p:cNvSpPr>
          <p:nvPr/>
        </p:nvSpPr>
        <p:spPr>
          <a:xfrm>
            <a:off x="0" y="0"/>
            <a:ext cx="9144000" cy="10668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mtClean="0"/>
              <a:t>Knuth-Morris-Pratt</a:t>
            </a:r>
            <a:endParaRPr lang="en-US" dirty="0"/>
          </a:p>
        </p:txBody>
      </p:sp>
      <p:pic>
        <p:nvPicPr>
          <p:cNvPr id="13314" name="Picture 2" descr="C:\Users\Administrator\Desktop\Conference\BITS- Qark 2012\algo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66725"/>
            <a:ext cx="167640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8838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endParaRPr kumimoji="0" lang="en-US" dirty="0"/>
          </a:p>
        </p:txBody>
      </p:sp>
      <p:sp>
        <p:nvSpPr>
          <p:cNvPr id="51203" name="Rectangle 3"/>
          <p:cNvSpPr>
            <a:spLocks noGrp="1" noChangeArrowheads="1"/>
          </p:cNvSpPr>
          <p:nvPr>
            <p:ph sz="quarter" idx="13"/>
          </p:nvPr>
        </p:nvSpPr>
        <p:spPr>
          <a:xfrm>
            <a:off x="609600" y="914400"/>
            <a:ext cx="7848600" cy="5410200"/>
          </a:xfrm>
          <a:prstGeom prst="rect">
            <a:avLst/>
          </a:prstGeom>
        </p:spPr>
        <p:txBody>
          <a:bodyPr/>
          <a:lstStyle/>
          <a:p>
            <a:endParaRPr kumimoji="0" lang="en-US" dirty="0" smtClean="0"/>
          </a:p>
          <a:p>
            <a:r>
              <a:rPr kumimoji="0" lang="en-US" dirty="0" smtClean="0"/>
              <a:t>KMP </a:t>
            </a:r>
            <a:r>
              <a:rPr kumimoji="0" lang="en-US" dirty="0"/>
              <a:t>algorithm.  </a:t>
            </a:r>
            <a:endParaRPr kumimoji="0" lang="en-US" dirty="0">
              <a:solidFill>
                <a:schemeClr val="hlink"/>
              </a:solidFill>
            </a:endParaRPr>
          </a:p>
          <a:p>
            <a:pPr marL="457200" lvl="1" indent="0">
              <a:buNone/>
            </a:pPr>
            <a:endParaRPr kumimoji="0" lang="en-US" dirty="0" smtClean="0"/>
          </a:p>
          <a:p>
            <a:pPr lvl="1"/>
            <a:endParaRPr lang="en-US" dirty="0"/>
          </a:p>
          <a:p>
            <a:pPr lvl="1"/>
            <a:endParaRPr kumimoji="0" lang="en-US" dirty="0" smtClean="0"/>
          </a:p>
          <a:p>
            <a:pPr lvl="1"/>
            <a:endParaRPr lang="en-US" dirty="0"/>
          </a:p>
          <a:p>
            <a:pPr lvl="1"/>
            <a:endParaRPr kumimoji="0" lang="en-US" dirty="0" smtClean="0"/>
          </a:p>
          <a:p>
            <a:pPr lvl="1"/>
            <a:endParaRPr lang="en-US" dirty="0"/>
          </a:p>
          <a:p>
            <a:pPr lvl="1"/>
            <a:endParaRPr kumimoji="0" lang="en-US" dirty="0" smtClean="0"/>
          </a:p>
          <a:p>
            <a:pPr lvl="1"/>
            <a:endParaRPr kumimoji="0" lang="en-US" dirty="0" smtClean="0"/>
          </a:p>
          <a:p>
            <a:pPr lvl="1"/>
            <a:r>
              <a:rPr lang="en-US" dirty="0" smtClean="0"/>
              <a:t>Pattern found.</a:t>
            </a:r>
            <a:endParaRPr kumimoji="0" lang="en-US" dirty="0"/>
          </a:p>
        </p:txBody>
      </p:sp>
      <p:sp>
        <p:nvSpPr>
          <p:cNvPr id="51236" name="Rectangle 36"/>
          <p:cNvSpPr>
            <a:spLocks noChangeArrowheads="1"/>
          </p:cNvSpPr>
          <p:nvPr/>
        </p:nvSpPr>
        <p:spPr bwMode="auto">
          <a:xfrm>
            <a:off x="2514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51237" name="Rectangle 37"/>
          <p:cNvSpPr>
            <a:spLocks noChangeArrowheads="1"/>
          </p:cNvSpPr>
          <p:nvPr/>
        </p:nvSpPr>
        <p:spPr bwMode="auto">
          <a:xfrm>
            <a:off x="2895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38" name="Rectangle 38"/>
          <p:cNvSpPr>
            <a:spLocks noChangeArrowheads="1"/>
          </p:cNvSpPr>
          <p:nvPr/>
        </p:nvSpPr>
        <p:spPr bwMode="auto">
          <a:xfrm>
            <a:off x="3276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51239" name="Rectangle 39"/>
          <p:cNvSpPr>
            <a:spLocks noChangeArrowheads="1"/>
          </p:cNvSpPr>
          <p:nvPr/>
        </p:nvSpPr>
        <p:spPr bwMode="auto">
          <a:xfrm>
            <a:off x="3657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40" name="Rectangle 40"/>
          <p:cNvSpPr>
            <a:spLocks noChangeArrowheads="1"/>
          </p:cNvSpPr>
          <p:nvPr/>
        </p:nvSpPr>
        <p:spPr bwMode="auto">
          <a:xfrm>
            <a:off x="4038600" y="33528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42" name="Rectangle 42"/>
          <p:cNvSpPr>
            <a:spLocks noChangeArrowheads="1"/>
          </p:cNvSpPr>
          <p:nvPr/>
        </p:nvSpPr>
        <p:spPr bwMode="auto">
          <a:xfrm>
            <a:off x="213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3" name="Rectangle 43"/>
          <p:cNvSpPr>
            <a:spLocks noChangeArrowheads="1"/>
          </p:cNvSpPr>
          <p:nvPr/>
        </p:nvSpPr>
        <p:spPr bwMode="auto">
          <a:xfrm>
            <a:off x="2514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4" name="Rectangle 44"/>
          <p:cNvSpPr>
            <a:spLocks noChangeArrowheads="1"/>
          </p:cNvSpPr>
          <p:nvPr/>
        </p:nvSpPr>
        <p:spPr bwMode="auto">
          <a:xfrm>
            <a:off x="2895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5" name="Rectangle 45"/>
          <p:cNvSpPr>
            <a:spLocks noChangeArrowheads="1"/>
          </p:cNvSpPr>
          <p:nvPr/>
        </p:nvSpPr>
        <p:spPr bwMode="auto">
          <a:xfrm>
            <a:off x="3276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46" name="Rectangle 46"/>
          <p:cNvSpPr>
            <a:spLocks noChangeArrowheads="1"/>
          </p:cNvSpPr>
          <p:nvPr/>
        </p:nvSpPr>
        <p:spPr bwMode="auto">
          <a:xfrm>
            <a:off x="3657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47" name="Rectangle 47"/>
          <p:cNvSpPr>
            <a:spLocks noChangeArrowheads="1"/>
          </p:cNvSpPr>
          <p:nvPr/>
        </p:nvSpPr>
        <p:spPr bwMode="auto">
          <a:xfrm>
            <a:off x="4038600" y="2743200"/>
            <a:ext cx="381000" cy="304800"/>
          </a:xfrm>
          <a:prstGeom prst="rect">
            <a:avLst/>
          </a:prstGeom>
          <a:solidFill>
            <a:schemeClr val="accent1"/>
          </a:solidFill>
          <a:ln w="9525">
            <a:solidFill>
              <a:schemeClr val="bg1"/>
            </a:solidFill>
            <a:miter lim="800000"/>
            <a:headEnd/>
            <a:tailEnd/>
          </a:ln>
          <a:effectLs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48" name="Rectangle 48"/>
          <p:cNvSpPr>
            <a:spLocks noChangeArrowheads="1"/>
          </p:cNvSpPr>
          <p:nvPr/>
        </p:nvSpPr>
        <p:spPr bwMode="auto">
          <a:xfrm>
            <a:off x="2133600" y="2438400"/>
            <a:ext cx="4191000" cy="3048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dirty="0">
                <a:solidFill>
                  <a:schemeClr val="bg1"/>
                </a:solidFill>
                <a:latin typeface="Comic Sans MS" pitchFamily="66" charset="0"/>
              </a:rPr>
              <a:t>Search Values</a:t>
            </a:r>
          </a:p>
        </p:txBody>
      </p:sp>
      <p:sp>
        <p:nvSpPr>
          <p:cNvPr id="51249" name="Rectangle 49"/>
          <p:cNvSpPr>
            <a:spLocks noChangeArrowheads="1"/>
          </p:cNvSpPr>
          <p:nvPr/>
        </p:nvSpPr>
        <p:spPr bwMode="auto">
          <a:xfrm>
            <a:off x="4419600" y="2743200"/>
            <a:ext cx="381000" cy="304800"/>
          </a:xfrm>
          <a:prstGeom prst="rect">
            <a:avLst/>
          </a:prstGeom>
          <a:solidFill>
            <a:schemeClr val="accent1"/>
          </a:solidFill>
          <a:ln w="9525">
            <a:solidFill>
              <a:schemeClr val="bg1"/>
            </a:solidFill>
            <a:miter lim="800000"/>
            <a:headEnd/>
            <a:tailEnd/>
          </a:ln>
          <a:effectLs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0" name="Rectangle 50"/>
          <p:cNvSpPr>
            <a:spLocks noChangeArrowheads="1"/>
          </p:cNvSpPr>
          <p:nvPr/>
        </p:nvSpPr>
        <p:spPr bwMode="auto">
          <a:xfrm>
            <a:off x="4800600" y="2743200"/>
            <a:ext cx="381000" cy="304800"/>
          </a:xfrm>
          <a:prstGeom prst="rect">
            <a:avLst/>
          </a:prstGeom>
          <a:solidFill>
            <a:schemeClr val="accent1"/>
          </a:solidFill>
          <a:ln w="9525">
            <a:solidFill>
              <a:schemeClr val="bg1"/>
            </a:solidFill>
            <a:miter lim="800000"/>
            <a:headEnd/>
            <a:tailEnd/>
          </a:ln>
          <a:effectLs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1" name="Rectangle 51"/>
          <p:cNvSpPr>
            <a:spLocks noChangeArrowheads="1"/>
          </p:cNvSpPr>
          <p:nvPr/>
        </p:nvSpPr>
        <p:spPr bwMode="auto">
          <a:xfrm>
            <a:off x="5181600" y="2743200"/>
            <a:ext cx="381000" cy="304800"/>
          </a:xfrm>
          <a:prstGeom prst="rect">
            <a:avLst/>
          </a:prstGeom>
          <a:solidFill>
            <a:schemeClr val="accent1"/>
          </a:solidFill>
          <a:ln w="9525">
            <a:solidFill>
              <a:schemeClr val="bg1"/>
            </a:solidFill>
            <a:miter lim="800000"/>
            <a:headEnd/>
            <a:tailEnd/>
          </a:ln>
          <a:effectLs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2" name="Rectangle 52"/>
          <p:cNvSpPr>
            <a:spLocks noChangeArrowheads="1"/>
          </p:cNvSpPr>
          <p:nvPr/>
        </p:nvSpPr>
        <p:spPr bwMode="auto">
          <a:xfrm>
            <a:off x="5562600" y="2743200"/>
            <a:ext cx="381000" cy="304800"/>
          </a:xfrm>
          <a:prstGeom prst="rect">
            <a:avLst/>
          </a:prstGeom>
          <a:solidFill>
            <a:schemeClr val="accent1"/>
          </a:solidFill>
          <a:ln w="9525">
            <a:solidFill>
              <a:schemeClr val="bg1"/>
            </a:solidFill>
            <a:miter lim="800000"/>
            <a:headEnd/>
            <a:tailEnd/>
          </a:ln>
          <a:effectLs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3" name="Rectangle 53"/>
          <p:cNvSpPr>
            <a:spLocks noChangeArrowheads="1"/>
          </p:cNvSpPr>
          <p:nvPr/>
        </p:nvSpPr>
        <p:spPr bwMode="auto">
          <a:xfrm>
            <a:off x="5943600" y="27432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120</a:t>
            </a:r>
            <a:endParaRPr lang="en-US" sz="1600" b="1" dirty="0">
              <a:solidFill>
                <a:schemeClr val="bg1"/>
              </a:solidFill>
              <a:latin typeface="Courier New" pitchFamily="49" charset="0"/>
            </a:endParaRPr>
          </a:p>
        </p:txBody>
      </p:sp>
      <p:sp>
        <p:nvSpPr>
          <p:cNvPr id="51254" name="Rectangle 54"/>
          <p:cNvSpPr>
            <a:spLocks noChangeArrowheads="1"/>
          </p:cNvSpPr>
          <p:nvPr/>
        </p:nvSpPr>
        <p:spPr bwMode="auto">
          <a:xfrm>
            <a:off x="2133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51255" name="Rectangle 55"/>
          <p:cNvSpPr>
            <a:spLocks noChangeArrowheads="1"/>
          </p:cNvSpPr>
          <p:nvPr/>
        </p:nvSpPr>
        <p:spPr bwMode="auto">
          <a:xfrm>
            <a:off x="2514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51256" name="Rectangle 56"/>
          <p:cNvSpPr>
            <a:spLocks noChangeArrowheads="1"/>
          </p:cNvSpPr>
          <p:nvPr/>
        </p:nvSpPr>
        <p:spPr bwMode="auto">
          <a:xfrm>
            <a:off x="2895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2"/>
                </a:solidFill>
                <a:latin typeface="Courier New" pitchFamily="49" charset="0"/>
              </a:rPr>
              <a:t>100</a:t>
            </a:r>
            <a:endParaRPr lang="en-US" sz="1600" b="1" dirty="0">
              <a:solidFill>
                <a:schemeClr val="bg2"/>
              </a:solidFill>
              <a:latin typeface="Courier New" pitchFamily="49" charset="0"/>
            </a:endParaRPr>
          </a:p>
        </p:txBody>
      </p:sp>
      <p:sp>
        <p:nvSpPr>
          <p:cNvPr id="51257" name="Rectangle 57"/>
          <p:cNvSpPr>
            <a:spLocks noChangeArrowheads="1"/>
          </p:cNvSpPr>
          <p:nvPr/>
        </p:nvSpPr>
        <p:spPr bwMode="auto">
          <a:xfrm>
            <a:off x="3276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51258" name="Rectangle 58"/>
          <p:cNvSpPr>
            <a:spLocks noChangeArrowheads="1"/>
          </p:cNvSpPr>
          <p:nvPr/>
        </p:nvSpPr>
        <p:spPr bwMode="auto">
          <a:xfrm>
            <a:off x="3657600" y="3048000"/>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26" name="Rectangle 36"/>
          <p:cNvSpPr>
            <a:spLocks noChangeArrowheads="1"/>
          </p:cNvSpPr>
          <p:nvPr/>
        </p:nvSpPr>
        <p:spPr bwMode="auto">
          <a:xfrm>
            <a:off x="2895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150</a:t>
            </a:r>
            <a:endParaRPr lang="en-US" sz="1600" b="1" dirty="0">
              <a:solidFill>
                <a:schemeClr val="bg1"/>
              </a:solidFill>
              <a:latin typeface="Courier New" pitchFamily="49" charset="0"/>
            </a:endParaRPr>
          </a:p>
        </p:txBody>
      </p:sp>
      <p:sp>
        <p:nvSpPr>
          <p:cNvPr id="27" name="Rectangle 40"/>
          <p:cNvSpPr>
            <a:spLocks noChangeArrowheads="1"/>
          </p:cNvSpPr>
          <p:nvPr/>
        </p:nvSpPr>
        <p:spPr bwMode="auto">
          <a:xfrm>
            <a:off x="3276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28" name="Rectangle 40"/>
          <p:cNvSpPr>
            <a:spLocks noChangeArrowheads="1"/>
          </p:cNvSpPr>
          <p:nvPr/>
        </p:nvSpPr>
        <p:spPr bwMode="auto">
          <a:xfrm>
            <a:off x="3657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29" name="Rectangle 40"/>
          <p:cNvSpPr>
            <a:spLocks noChangeArrowheads="1"/>
          </p:cNvSpPr>
          <p:nvPr/>
        </p:nvSpPr>
        <p:spPr bwMode="auto">
          <a:xfrm>
            <a:off x="4038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30" name="Rectangle 40"/>
          <p:cNvSpPr>
            <a:spLocks noChangeArrowheads="1"/>
          </p:cNvSpPr>
          <p:nvPr/>
        </p:nvSpPr>
        <p:spPr bwMode="auto">
          <a:xfrm>
            <a:off x="4419600" y="3655325"/>
            <a:ext cx="381000" cy="304800"/>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600" b="1" dirty="0" smtClean="0">
                <a:solidFill>
                  <a:schemeClr val="bg1"/>
                </a:solidFill>
                <a:latin typeface="Courier New" pitchFamily="49" charset="0"/>
              </a:rPr>
              <a:t>100</a:t>
            </a:r>
            <a:endParaRPr lang="en-US" sz="1600" b="1" dirty="0">
              <a:solidFill>
                <a:schemeClr val="bg1"/>
              </a:solidFill>
              <a:latin typeface="Courier New" pitchFamily="49" charset="0"/>
            </a:endParaRPr>
          </a:p>
        </p:txBody>
      </p:sp>
      <p:sp>
        <p:nvSpPr>
          <p:cNvPr id="31" name="Rectangle 36"/>
          <p:cNvSpPr>
            <a:spLocks noChangeArrowheads="1"/>
          </p:cNvSpPr>
          <p:nvPr/>
        </p:nvSpPr>
        <p:spPr bwMode="auto">
          <a:xfrm>
            <a:off x="4038600" y="3960125"/>
            <a:ext cx="381000" cy="304800"/>
          </a:xfrm>
          <a:prstGeom prst="rect">
            <a:avLst/>
          </a:prstGeom>
          <a:solidFill>
            <a:schemeClr val="accent1"/>
          </a:solidFill>
          <a:ln w="9525">
            <a:solidFill>
              <a:schemeClr val="bg1"/>
            </a:solidFill>
            <a:miter lim="800000"/>
            <a:headEnd/>
            <a:tailEnd/>
          </a:ln>
          <a:effectLst/>
          <a:extLst/>
        </p:spPr>
        <p:txBody>
          <a:bodyPr wrap="none" lIns="92075" tIns="46038" rIns="92075" bIns="46038" anchor="ctr"/>
          <a:lstStyle/>
          <a:p>
            <a:pPr algn="ctr"/>
            <a:r>
              <a:rPr lang="en-US" sz="1600" b="1" dirty="0" smtClean="0">
                <a:latin typeface="Courier New" pitchFamily="49" charset="0"/>
              </a:rPr>
              <a:t>150</a:t>
            </a:r>
            <a:endParaRPr lang="en-US" sz="1600" b="1" dirty="0">
              <a:latin typeface="Courier New" pitchFamily="49" charset="0"/>
            </a:endParaRPr>
          </a:p>
        </p:txBody>
      </p:sp>
      <p:sp>
        <p:nvSpPr>
          <p:cNvPr id="32" name="Rectangle 40"/>
          <p:cNvSpPr>
            <a:spLocks noChangeArrowheads="1"/>
          </p:cNvSpPr>
          <p:nvPr/>
        </p:nvSpPr>
        <p:spPr bwMode="auto">
          <a:xfrm>
            <a:off x="4419600" y="3960125"/>
            <a:ext cx="381000" cy="304800"/>
          </a:xfrm>
          <a:prstGeom prst="rect">
            <a:avLst/>
          </a:prstGeom>
          <a:solidFill>
            <a:schemeClr val="accent1"/>
          </a:solidFill>
          <a:ln w="9525">
            <a:solidFill>
              <a:schemeClr val="bg1"/>
            </a:solidFill>
            <a:miter lim="800000"/>
            <a:headEnd/>
            <a:tailEnd/>
          </a:ln>
          <a:effectLs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33" name="Rectangle 38"/>
          <p:cNvSpPr>
            <a:spLocks noChangeArrowheads="1"/>
          </p:cNvSpPr>
          <p:nvPr/>
        </p:nvSpPr>
        <p:spPr bwMode="auto">
          <a:xfrm>
            <a:off x="4800600" y="3960125"/>
            <a:ext cx="381000" cy="304800"/>
          </a:xfrm>
          <a:prstGeom prst="rect">
            <a:avLst/>
          </a:prstGeom>
          <a:solidFill>
            <a:schemeClr val="accent1"/>
          </a:solidFill>
          <a:ln w="9525">
            <a:solidFill>
              <a:schemeClr val="bg1"/>
            </a:solidFill>
            <a:miter lim="800000"/>
            <a:headEnd/>
            <a:tailEnd/>
          </a:ln>
          <a:effectLs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34" name="Rectangle 38"/>
          <p:cNvSpPr>
            <a:spLocks noChangeArrowheads="1"/>
          </p:cNvSpPr>
          <p:nvPr/>
        </p:nvSpPr>
        <p:spPr bwMode="auto">
          <a:xfrm>
            <a:off x="5181600" y="3960125"/>
            <a:ext cx="381000" cy="304800"/>
          </a:xfrm>
          <a:prstGeom prst="rect">
            <a:avLst/>
          </a:prstGeom>
          <a:solidFill>
            <a:schemeClr val="accent1"/>
          </a:solidFill>
          <a:ln w="9525">
            <a:solidFill>
              <a:schemeClr val="bg1"/>
            </a:solidFill>
            <a:miter lim="800000"/>
            <a:headEnd/>
            <a:tailEnd/>
          </a:ln>
          <a:effectLs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35" name="Rectangle 38"/>
          <p:cNvSpPr>
            <a:spLocks noChangeArrowheads="1"/>
          </p:cNvSpPr>
          <p:nvPr/>
        </p:nvSpPr>
        <p:spPr bwMode="auto">
          <a:xfrm>
            <a:off x="5562600" y="3960125"/>
            <a:ext cx="381000" cy="304800"/>
          </a:xfrm>
          <a:prstGeom prst="rect">
            <a:avLst/>
          </a:prstGeom>
          <a:solidFill>
            <a:schemeClr val="accent1"/>
          </a:solidFill>
          <a:ln w="9525">
            <a:solidFill>
              <a:schemeClr val="bg1"/>
            </a:solidFill>
            <a:miter lim="800000"/>
            <a:headEnd/>
            <a:tailEnd/>
          </a:ln>
          <a:effectLst/>
          <a:extLst/>
        </p:spPr>
        <p:txBody>
          <a:bodyPr wrap="none" lIns="92075" tIns="46038" rIns="92075" bIns="46038" anchor="ctr"/>
          <a:lstStyle/>
          <a:p>
            <a:pPr algn="ctr"/>
            <a:r>
              <a:rPr lang="en-US" sz="1600" b="1" dirty="0" smtClean="0">
                <a:latin typeface="Courier New" pitchFamily="49" charset="0"/>
              </a:rPr>
              <a:t>100</a:t>
            </a:r>
            <a:endParaRPr lang="en-US" sz="1600" b="1" dirty="0">
              <a:latin typeface="Courier New" pitchFamily="49" charset="0"/>
            </a:endParaRPr>
          </a:p>
        </p:txBody>
      </p:sp>
      <p:sp>
        <p:nvSpPr>
          <p:cNvPr id="36" name="Title 1"/>
          <p:cNvSpPr txBox="1">
            <a:spLocks/>
          </p:cNvSpPr>
          <p:nvPr/>
        </p:nvSpPr>
        <p:spPr>
          <a:xfrm>
            <a:off x="0" y="0"/>
            <a:ext cx="9144000" cy="1066800"/>
          </a:xfrm>
          <a:prstGeom prst="rect">
            <a:avLst/>
          </a:prstGeom>
          <a:solidFill>
            <a:srgbClr val="146BE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b="1" dirty="0">
              <a:latin typeface="Aparajita" pitchFamily="34" charset="0"/>
              <a:cs typeface="Aparajita" pitchFamily="34" charset="0"/>
            </a:endParaRPr>
          </a:p>
        </p:txBody>
      </p:sp>
      <p:sp>
        <p:nvSpPr>
          <p:cNvPr id="37" name="Rectangle 2"/>
          <p:cNvSpPr txBox="1">
            <a:spLocks noChangeArrowheads="1"/>
          </p:cNvSpPr>
          <p:nvPr/>
        </p:nvSpPr>
        <p:spPr>
          <a:xfrm>
            <a:off x="0" y="0"/>
            <a:ext cx="9144000" cy="10668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mtClean="0"/>
              <a:t>Knuth-Morris-Pratt</a:t>
            </a:r>
            <a:endParaRPr lang="en-US" dirty="0"/>
          </a:p>
        </p:txBody>
      </p:sp>
      <p:pic>
        <p:nvPicPr>
          <p:cNvPr id="14338" name="Picture 2" descr="C:\Users\Administrator\Desktop\Conference\BITS- Qark 2012\algo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66725"/>
            <a:ext cx="167640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431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19100" y="304800"/>
            <a:ext cx="8305800" cy="914400"/>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b="1" dirty="0">
              <a:latin typeface="Aparajita" pitchFamily="34" charset="0"/>
              <a:cs typeface="Aparajita" pitchFamily="34" charset="0"/>
            </a:endParaRPr>
          </a:p>
        </p:txBody>
      </p:sp>
      <p:sp>
        <p:nvSpPr>
          <p:cNvPr id="2" name="Title 1"/>
          <p:cNvSpPr>
            <a:spLocks noGrp="1"/>
          </p:cNvSpPr>
          <p:nvPr>
            <p:ph type="title"/>
          </p:nvPr>
        </p:nvSpPr>
        <p:spPr>
          <a:xfrm>
            <a:off x="609600" y="319881"/>
            <a:ext cx="7924800" cy="884238"/>
          </a:xfrm>
        </p:spPr>
        <p:txBody>
          <a:bodyPr/>
          <a:lstStyle/>
          <a:p>
            <a:r>
              <a:rPr lang="en-US" sz="2800" b="1" dirty="0" smtClean="0">
                <a:latin typeface="Aparajita" pitchFamily="34" charset="0"/>
                <a:cs typeface="Aparajita" pitchFamily="34" charset="0"/>
              </a:rPr>
              <a:t>Cornering ALGORITHM</a:t>
            </a:r>
            <a:endParaRPr lang="en-US" sz="2800" b="1" dirty="0">
              <a:latin typeface="Aparajita" pitchFamily="34" charset="0"/>
              <a:cs typeface="Aparajita" pitchFamily="34" charset="0"/>
            </a:endParaRPr>
          </a:p>
        </p:txBody>
      </p:sp>
      <p:sp>
        <p:nvSpPr>
          <p:cNvPr id="3" name="Content Placeholder 2"/>
          <p:cNvSpPr>
            <a:spLocks noGrp="1"/>
          </p:cNvSpPr>
          <p:nvPr>
            <p:ph sz="quarter" idx="13"/>
          </p:nvPr>
        </p:nvSpPr>
        <p:spPr/>
        <p:txBody>
          <a:bodyPr>
            <a:normAutofit fontScale="62500" lnSpcReduction="20000"/>
          </a:bodyPr>
          <a:lstStyle/>
          <a:p>
            <a:endParaRPr lang="en-US" sz="2400" dirty="0">
              <a:latin typeface="Aparajita" pitchFamily="34" charset="0"/>
              <a:cs typeface="Aparajita" pitchFamily="34" charset="0"/>
            </a:endParaRPr>
          </a:p>
          <a:p>
            <a:r>
              <a:rPr lang="en-US" sz="3100" dirty="0" smtClean="0">
                <a:latin typeface="Aparajita" pitchFamily="34" charset="0"/>
                <a:cs typeface="Aparajita" pitchFamily="34" charset="0"/>
              </a:rPr>
              <a:t>Pass 1: Multiple </a:t>
            </a:r>
            <a:r>
              <a:rPr lang="en-US" sz="3100" dirty="0">
                <a:latin typeface="Aparajita" pitchFamily="34" charset="0"/>
                <a:cs typeface="Aparajita" pitchFamily="34" charset="0"/>
              </a:rPr>
              <a:t>sampling is done and an average is taken so as to reduce the noise irregularities in the input. </a:t>
            </a:r>
          </a:p>
          <a:p>
            <a:r>
              <a:rPr lang="en-US" sz="3100" dirty="0" smtClean="0">
                <a:latin typeface="Aparajita" pitchFamily="34" charset="0"/>
                <a:cs typeface="Aparajita" pitchFamily="34" charset="0"/>
              </a:rPr>
              <a:t>Pass 2: In </a:t>
            </a:r>
            <a:r>
              <a:rPr lang="en-US" sz="3100" dirty="0">
                <a:latin typeface="Aparajita" pitchFamily="34" charset="0"/>
                <a:cs typeface="Aparajita" pitchFamily="34" charset="0"/>
              </a:rPr>
              <a:t>this we first take a wide error factor say ±30 and find out which character sample matches the reference values with an 80% or more probability using Knuth Morris Pratt Algorithm. If there is only one match then the character is the match and the function will return its ASCII value. </a:t>
            </a:r>
          </a:p>
          <a:p>
            <a:r>
              <a:rPr lang="en-US" sz="3100" dirty="0" smtClean="0">
                <a:latin typeface="Aparajita" pitchFamily="34" charset="0"/>
                <a:cs typeface="Aparajita" pitchFamily="34" charset="0"/>
              </a:rPr>
              <a:t>Pass 3: If </a:t>
            </a:r>
            <a:r>
              <a:rPr lang="en-US" sz="3100" dirty="0">
                <a:latin typeface="Aparajita" pitchFamily="34" charset="0"/>
                <a:cs typeface="Aparajita" pitchFamily="34" charset="0"/>
              </a:rPr>
              <a:t>there is a tie of more than one character then all the matched characters are stored in an array. then the error factor is decremented and high probable matched characters from pass 1are again pattern matched against the sampled values. If one match is found it is returned as the character. </a:t>
            </a:r>
          </a:p>
          <a:p>
            <a:r>
              <a:rPr lang="en-US" sz="3100" dirty="0" smtClean="0">
                <a:latin typeface="Aparajita" pitchFamily="34" charset="0"/>
                <a:cs typeface="Aparajita" pitchFamily="34" charset="0"/>
              </a:rPr>
              <a:t>Pass 4: Pass </a:t>
            </a:r>
            <a:r>
              <a:rPr lang="en-US" sz="3100" dirty="0">
                <a:latin typeface="Aparajita" pitchFamily="34" charset="0"/>
                <a:cs typeface="Aparajita" pitchFamily="34" charset="0"/>
              </a:rPr>
              <a:t>2 is repeated for a decreased error factor. It is done till the proper match is found and the error reaches a certain threshold value. </a:t>
            </a:r>
          </a:p>
          <a:p>
            <a:r>
              <a:rPr lang="en-US" sz="3100" dirty="0" smtClean="0">
                <a:latin typeface="Aparajita" pitchFamily="34" charset="0"/>
                <a:cs typeface="Aparajita" pitchFamily="34" charset="0"/>
              </a:rPr>
              <a:t>Pass </a:t>
            </a:r>
            <a:r>
              <a:rPr lang="en-US" sz="3100" dirty="0">
                <a:latin typeface="Aparajita" pitchFamily="34" charset="0"/>
                <a:cs typeface="Aparajita" pitchFamily="34" charset="0"/>
              </a:rPr>
              <a:t>5: if no match is found it return -1. </a:t>
            </a:r>
          </a:p>
          <a:p>
            <a:endParaRPr lang="en-US" sz="2200" dirty="0">
              <a:latin typeface="Aparajita" pitchFamily="34" charset="0"/>
              <a:cs typeface="Aparajita" pitchFamily="34" charset="0"/>
            </a:endParaRPr>
          </a:p>
        </p:txBody>
      </p:sp>
      <p:sp>
        <p:nvSpPr>
          <p:cNvPr id="5" name="Rectangle 2"/>
          <p:cNvSpPr txBox="1">
            <a:spLocks noChangeArrowheads="1"/>
          </p:cNvSpPr>
          <p:nvPr/>
        </p:nvSpPr>
        <p:spPr>
          <a:xfrm>
            <a:off x="0" y="0"/>
            <a:ext cx="9144000" cy="10668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p>
        </p:txBody>
      </p:sp>
      <p:pic>
        <p:nvPicPr>
          <p:cNvPr id="3074" name="Picture 2" descr="C:\Users\Administrator\Desktop\Conference\BITS- Qark 2012\al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304800"/>
            <a:ext cx="1943101"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31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1" end="1"/>
                                            </p:txEl>
                                          </p:spTgt>
                                        </p:tgtEl>
                                      </p:cBhvr>
                                    </p:animEffect>
                                  </p:childTnLst>
                                </p:cTn>
                              </p:par>
                            </p:childTnLst>
                          </p:cTn>
                        </p:par>
                        <p:par>
                          <p:cTn id="16" fill="hold">
                            <p:stCondLst>
                              <p:cond delay="1500"/>
                            </p:stCondLst>
                            <p:childTnLst>
                              <p:par>
                                <p:cTn id="17" presetID="31"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childTnLst>
                          </p:cTn>
                        </p:par>
                        <p:par>
                          <p:cTn id="23" fill="hold">
                            <p:stCondLst>
                              <p:cond delay="2500"/>
                            </p:stCondLst>
                            <p:childTnLst>
                              <p:par>
                                <p:cTn id="24" presetID="31" presetClass="entr" presetSubtype="0"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p:cTn id="26"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3" end="3"/>
                                            </p:txEl>
                                          </p:spTgt>
                                        </p:tgtEl>
                                      </p:cBhvr>
                                    </p:animEffect>
                                  </p:childTnLst>
                                </p:cTn>
                              </p:par>
                            </p:childTnLst>
                          </p:cTn>
                        </p:par>
                        <p:par>
                          <p:cTn id="30" fill="hold">
                            <p:stCondLst>
                              <p:cond delay="3500"/>
                            </p:stCondLst>
                            <p:childTnLst>
                              <p:par>
                                <p:cTn id="31" presetID="31" presetClass="entr" presetSubtype="0" fill="hold"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4" end="4"/>
                                            </p:txEl>
                                          </p:spTgt>
                                        </p:tgtEl>
                                      </p:cBhvr>
                                    </p:animEffect>
                                  </p:childTnLst>
                                </p:cTn>
                              </p:par>
                            </p:childTnLst>
                          </p:cTn>
                        </p:par>
                        <p:par>
                          <p:cTn id="37" fill="hold">
                            <p:stCondLst>
                              <p:cond delay="4500"/>
                            </p:stCondLst>
                            <p:childTnLst>
                              <p:par>
                                <p:cTn id="38" presetID="31" presetClass="entr" presetSubtype="0" fill="hold" nodeType="after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p:cTn id="40"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1"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2"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3" dur="1000"/>
                                        <p:tgtEl>
                                          <p:spTgt spid="3">
                                            <p:txEl>
                                              <p:pRg st="5" end="5"/>
                                            </p:txEl>
                                          </p:spTgt>
                                        </p:tgtEl>
                                      </p:cBhvr>
                                    </p:animEffect>
                                  </p:childTnLst>
                                </p:cTn>
                              </p:par>
                              <p:par>
                                <p:cTn id="44" presetID="42" presetClass="entr" presetSubtype="0" fill="hold" nodeType="withEffect">
                                  <p:stCondLst>
                                    <p:cond delay="0"/>
                                  </p:stCondLst>
                                  <p:childTnLst>
                                    <p:set>
                                      <p:cBhvr>
                                        <p:cTn id="45" dur="1" fill="hold">
                                          <p:stCondLst>
                                            <p:cond delay="0"/>
                                          </p:stCondLst>
                                        </p:cTn>
                                        <p:tgtEl>
                                          <p:spTgt spid="3074"/>
                                        </p:tgtEl>
                                        <p:attrNameLst>
                                          <p:attrName>style.visibility</p:attrName>
                                        </p:attrNameLst>
                                      </p:cBhvr>
                                      <p:to>
                                        <p:strVal val="visible"/>
                                      </p:to>
                                    </p:set>
                                    <p:animEffect transition="in" filter="fade">
                                      <p:cBhvr>
                                        <p:cTn id="46" dur="1000"/>
                                        <p:tgtEl>
                                          <p:spTgt spid="3074"/>
                                        </p:tgtEl>
                                      </p:cBhvr>
                                    </p:animEffect>
                                    <p:anim calcmode="lin" valueType="num">
                                      <p:cBhvr>
                                        <p:cTn id="47" dur="1000" fill="hold"/>
                                        <p:tgtEl>
                                          <p:spTgt spid="3074"/>
                                        </p:tgtEl>
                                        <p:attrNameLst>
                                          <p:attrName>ppt_x</p:attrName>
                                        </p:attrNameLst>
                                      </p:cBhvr>
                                      <p:tavLst>
                                        <p:tav tm="0">
                                          <p:val>
                                            <p:strVal val="#ppt_x"/>
                                          </p:val>
                                        </p:tav>
                                        <p:tav tm="100000">
                                          <p:val>
                                            <p:strVal val="#ppt_x"/>
                                          </p:val>
                                        </p:tav>
                                      </p:tavLst>
                                    </p:anim>
                                    <p:anim calcmode="lin" valueType="num">
                                      <p:cBhvr>
                                        <p:cTn id="48"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140351"/>
            <a:ext cx="8305800" cy="929119"/>
          </a:xfrm>
          <a:prstGeom prst="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b="1" dirty="0">
              <a:latin typeface="Aparajita" pitchFamily="34" charset="0"/>
              <a:cs typeface="Aparajita" pitchFamily="34" charset="0"/>
            </a:endParaRPr>
          </a:p>
        </p:txBody>
      </p:sp>
      <p:sp>
        <p:nvSpPr>
          <p:cNvPr id="5" name="TextBox 4"/>
          <p:cNvSpPr txBox="1"/>
          <p:nvPr/>
        </p:nvSpPr>
        <p:spPr>
          <a:xfrm>
            <a:off x="6172200" y="5867400"/>
            <a:ext cx="1219200" cy="369332"/>
          </a:xfrm>
          <a:prstGeom prst="rect">
            <a:avLst/>
          </a:prstGeom>
          <a:noFill/>
        </p:spPr>
        <p:txBody>
          <a:bodyPr wrap="square" rtlCol="0">
            <a:spAutoFit/>
          </a:bodyPr>
          <a:lstStyle/>
          <a:p>
            <a:r>
              <a:rPr lang="en-US" dirty="0" smtClean="0">
                <a:solidFill>
                  <a:schemeClr val="bg1"/>
                </a:solidFill>
              </a:rPr>
              <a:t>Value of ‘A’</a:t>
            </a:r>
            <a:endParaRPr lang="en-US" dirty="0">
              <a:solidFill>
                <a:schemeClr val="bg1"/>
              </a:solidFill>
            </a:endParaRPr>
          </a:p>
        </p:txBody>
      </p:sp>
      <p:sp>
        <p:nvSpPr>
          <p:cNvPr id="3" name="TextBox 2"/>
          <p:cNvSpPr txBox="1"/>
          <p:nvPr/>
        </p:nvSpPr>
        <p:spPr>
          <a:xfrm>
            <a:off x="685800" y="250967"/>
            <a:ext cx="2114681" cy="646331"/>
          </a:xfrm>
          <a:prstGeom prst="rect">
            <a:avLst/>
          </a:prstGeom>
          <a:noFill/>
        </p:spPr>
        <p:txBody>
          <a:bodyPr wrap="none" rtlCol="0">
            <a:spAutoFit/>
          </a:bodyPr>
          <a:lstStyle/>
          <a:p>
            <a:r>
              <a:rPr lang="en-US" sz="3600" b="1" dirty="0" smtClean="0">
                <a:latin typeface="Aparajita" pitchFamily="34" charset="0"/>
                <a:cs typeface="Aparajita" pitchFamily="34" charset="0"/>
              </a:rPr>
              <a:t>Data Packet</a:t>
            </a:r>
            <a:endParaRPr lang="en-US" sz="3600" b="1" dirty="0">
              <a:latin typeface="Aparajita" pitchFamily="34" charset="0"/>
              <a:cs typeface="Aparajita" pitchFamily="34" charset="0"/>
            </a:endParaRPr>
          </a:p>
        </p:txBody>
      </p:sp>
      <p:pic>
        <p:nvPicPr>
          <p:cNvPr id="16386" name="Picture 2" descr="C:\Users\Administrator\Desktop\Conference\BITS- Qark 2012\pack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275" y="140351"/>
            <a:ext cx="1609725" cy="129749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quarter" idx="13"/>
          </p:nvPr>
        </p:nvSpPr>
        <p:spPr>
          <a:xfrm>
            <a:off x="609600" y="2971800"/>
            <a:ext cx="7924800" cy="2743200"/>
          </a:xfrm>
        </p:spPr>
        <p:txBody>
          <a:bodyPr>
            <a:normAutofit/>
          </a:bodyPr>
          <a:lstStyle/>
          <a:p>
            <a:pPr marL="0" indent="0">
              <a:buNone/>
            </a:pPr>
            <a:endParaRPr lang="en-US" sz="2000" dirty="0" smtClean="0"/>
          </a:p>
          <a:p>
            <a:pPr marL="0" indent="0">
              <a:buNone/>
            </a:pPr>
            <a:r>
              <a:rPr lang="en-US" sz="2000" dirty="0" smtClean="0"/>
              <a:t>Data 1: command byte</a:t>
            </a:r>
          </a:p>
          <a:p>
            <a:pPr marL="0" indent="0">
              <a:buNone/>
            </a:pPr>
            <a:r>
              <a:rPr lang="en-US" sz="2000" dirty="0" smtClean="0"/>
              <a:t>Data 2: matched character</a:t>
            </a:r>
          </a:p>
          <a:p>
            <a:pPr marL="0" indent="0">
              <a:buNone/>
            </a:pPr>
            <a:r>
              <a:rPr lang="en-US" sz="2000" dirty="0" smtClean="0"/>
              <a:t>Data 3 and 4: reserved for mouse X-Y transmission </a:t>
            </a: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24000"/>
            <a:ext cx="623887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288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0" presetClass="entr" presetSubtype="0" fill="hold" nodeType="after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fade">
                                      <p:cBhvr>
                                        <p:cTn id="12" dur="800" decel="100000"/>
                                        <p:tgtEl>
                                          <p:spTgt spid="16386"/>
                                        </p:tgtEl>
                                      </p:cBhvr>
                                    </p:animEffect>
                                    <p:anim calcmode="lin" valueType="num">
                                      <p:cBhvr>
                                        <p:cTn id="13" dur="800" decel="100000" fill="hold"/>
                                        <p:tgtEl>
                                          <p:spTgt spid="16386"/>
                                        </p:tgtEl>
                                        <p:attrNameLst>
                                          <p:attrName>style.rotation</p:attrName>
                                        </p:attrNameLst>
                                      </p:cBhvr>
                                      <p:tavLst>
                                        <p:tav tm="0">
                                          <p:val>
                                            <p:fltVal val="-90"/>
                                          </p:val>
                                        </p:tav>
                                        <p:tav tm="100000">
                                          <p:val>
                                            <p:fltVal val="0"/>
                                          </p:val>
                                        </p:tav>
                                      </p:tavLst>
                                    </p:anim>
                                    <p:anim calcmode="lin" valueType="num">
                                      <p:cBhvr>
                                        <p:cTn id="14" dur="800" decel="100000" fill="hold"/>
                                        <p:tgtEl>
                                          <p:spTgt spid="16386"/>
                                        </p:tgtEl>
                                        <p:attrNameLst>
                                          <p:attrName>ppt_x</p:attrName>
                                        </p:attrNameLst>
                                      </p:cBhvr>
                                      <p:tavLst>
                                        <p:tav tm="0">
                                          <p:val>
                                            <p:strVal val="#ppt_x+0.4"/>
                                          </p:val>
                                        </p:tav>
                                        <p:tav tm="100000">
                                          <p:val>
                                            <p:strVal val="#ppt_x-0.05"/>
                                          </p:val>
                                        </p:tav>
                                      </p:tavLst>
                                    </p:anim>
                                    <p:anim calcmode="lin" valueType="num">
                                      <p:cBhvr>
                                        <p:cTn id="15" dur="800" decel="100000" fill="hold"/>
                                        <p:tgtEl>
                                          <p:spTgt spid="16386"/>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16386"/>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1638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685800" y="3617078"/>
            <a:ext cx="2521844" cy="369332"/>
          </a:xfrm>
          <a:prstGeom prst="rect">
            <a:avLst/>
          </a:prstGeom>
          <a:noFill/>
        </p:spPr>
        <p:txBody>
          <a:bodyPr wrap="none" rtlCol="0">
            <a:spAutoFit/>
          </a:bodyPr>
          <a:lstStyle/>
          <a:p>
            <a:r>
              <a:rPr lang="en-US" dirty="0" smtClean="0">
                <a:solidFill>
                  <a:srgbClr val="FFFFFF"/>
                </a:solidFill>
              </a:rPr>
              <a:t>Block </a:t>
            </a:r>
            <a:r>
              <a:rPr lang="en-US" dirty="0">
                <a:solidFill>
                  <a:srgbClr val="FFFFFF"/>
                </a:solidFill>
              </a:rPr>
              <a:t>D</a:t>
            </a:r>
            <a:r>
              <a:rPr lang="en-US" dirty="0" smtClean="0">
                <a:solidFill>
                  <a:srgbClr val="FFFFFF"/>
                </a:solidFill>
              </a:rPr>
              <a:t>iagram </a:t>
            </a:r>
            <a:r>
              <a:rPr lang="en-US" dirty="0">
                <a:solidFill>
                  <a:srgbClr val="FFFFFF"/>
                </a:solidFill>
              </a:rPr>
              <a:t>O</a:t>
            </a:r>
            <a:r>
              <a:rPr lang="en-US" dirty="0" smtClean="0">
                <a:solidFill>
                  <a:srgbClr val="FFFFFF"/>
                </a:solidFill>
              </a:rPr>
              <a:t>f Receiver </a:t>
            </a:r>
            <a:endParaRPr lang="en-US" dirty="0">
              <a:solidFill>
                <a:srgbClr val="FFFFFF"/>
              </a:solidFill>
            </a:endParaRPr>
          </a:p>
        </p:txBody>
      </p:sp>
      <p:pic>
        <p:nvPicPr>
          <p:cNvPr id="20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447800" y="-76200"/>
            <a:ext cx="6858000"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28296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04800"/>
            <a:ext cx="7339013" cy="505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00099" y="5717370"/>
            <a:ext cx="7720014" cy="646331"/>
          </a:xfrm>
          <a:prstGeom prst="rect">
            <a:avLst/>
          </a:prstGeom>
          <a:noFill/>
        </p:spPr>
        <p:txBody>
          <a:bodyPr wrap="square" rtlCol="0">
            <a:spAutoFit/>
          </a:bodyPr>
          <a:lstStyle/>
          <a:p>
            <a:r>
              <a:rPr lang="en-US" dirty="0" smtClean="0"/>
              <a:t>Alphabet value(x10)={150,100,100,100,100},{150,151,100,100,99},{…</a:t>
            </a:r>
          </a:p>
        </p:txBody>
      </p:sp>
    </p:spTree>
    <p:extLst>
      <p:ext uri="{BB962C8B-B14F-4D97-AF65-F5344CB8AC3E}">
        <p14:creationId xmlns:p14="http://schemas.microsoft.com/office/powerpoint/2010/main" val="5781802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1219200" y="2438400"/>
            <a:ext cx="0" cy="53340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1828800" y="1943100"/>
            <a:ext cx="4191000" cy="102870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924300" y="2133600"/>
            <a:ext cx="2095500" cy="1371600"/>
          </a:xfrm>
          <a:prstGeom prst="straightConnector1">
            <a:avLst/>
          </a:prstGeom>
          <a:ln w="127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971800" y="4920734"/>
            <a:ext cx="1436612" cy="369332"/>
          </a:xfrm>
          <a:prstGeom prst="rect">
            <a:avLst/>
          </a:prstGeom>
          <a:noFill/>
        </p:spPr>
        <p:txBody>
          <a:bodyPr wrap="none" rtlCol="0">
            <a:spAutoFit/>
          </a:bodyPr>
          <a:lstStyle/>
          <a:p>
            <a:r>
              <a:rPr lang="en-US" dirty="0" smtClean="0">
                <a:solidFill>
                  <a:schemeClr val="bg1"/>
                </a:solidFill>
              </a:rPr>
              <a:t>Display Device</a:t>
            </a:r>
            <a:endParaRPr lang="en-US" dirty="0">
              <a:solidFill>
                <a:schemeClr val="bg1"/>
              </a:solidFill>
            </a:endParaRPr>
          </a:p>
        </p:txBody>
      </p:sp>
      <p:cxnSp>
        <p:nvCxnSpPr>
          <p:cNvPr id="13" name="Straight Connector 12"/>
          <p:cNvCxnSpPr/>
          <p:nvPr/>
        </p:nvCxnSpPr>
        <p:spPr>
          <a:xfrm>
            <a:off x="1828800" y="3595687"/>
            <a:ext cx="685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828800" y="3748087"/>
            <a:ext cx="685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828800" y="3886200"/>
            <a:ext cx="685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832781" y="4038600"/>
            <a:ext cx="685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828800" y="4191000"/>
            <a:ext cx="685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28800" y="4343400"/>
            <a:ext cx="685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795818" y="4495800"/>
            <a:ext cx="685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832781" y="4648200"/>
            <a:ext cx="685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828800" y="4800600"/>
            <a:ext cx="685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8392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5920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7672" y="228600"/>
            <a:ext cx="8305800" cy="990599"/>
          </a:xfrm>
          <a:prstGeom prst="rect">
            <a:avLst/>
          </a:prstGeom>
          <a:solidFill>
            <a:schemeClr val="tx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b="1" dirty="0">
              <a:latin typeface="Aparajita" pitchFamily="34" charset="0"/>
              <a:cs typeface="Aparajita" pitchFamily="34" charset="0"/>
            </a:endParaRPr>
          </a:p>
        </p:txBody>
      </p:sp>
      <p:sp>
        <p:nvSpPr>
          <p:cNvPr id="2" name="Title 1"/>
          <p:cNvSpPr>
            <a:spLocks noGrp="1"/>
          </p:cNvSpPr>
          <p:nvPr>
            <p:ph type="title"/>
          </p:nvPr>
        </p:nvSpPr>
        <p:spPr>
          <a:xfrm>
            <a:off x="609600" y="609600"/>
            <a:ext cx="7924800" cy="457200"/>
          </a:xfrm>
        </p:spPr>
        <p:txBody>
          <a:bodyPr/>
          <a:lstStyle/>
          <a:p>
            <a:pPr algn="ctr"/>
            <a:r>
              <a:rPr lang="en-US" b="1" dirty="0" smtClean="0">
                <a:latin typeface="Aparajita" pitchFamily="34" charset="0"/>
                <a:cs typeface="Aparajita" pitchFamily="34" charset="0"/>
              </a:rPr>
              <a:t>modes of operation</a:t>
            </a:r>
            <a:endParaRPr lang="en-US" b="1" dirty="0">
              <a:latin typeface="Aparajita" pitchFamily="34" charset="0"/>
              <a:cs typeface="Aparajita" pitchFamily="34" charset="0"/>
            </a:endParaRPr>
          </a:p>
        </p:txBody>
      </p:sp>
      <p:sp>
        <p:nvSpPr>
          <p:cNvPr id="3" name="Content Placeholder 2"/>
          <p:cNvSpPr>
            <a:spLocks noGrp="1"/>
          </p:cNvSpPr>
          <p:nvPr>
            <p:ph sz="quarter" idx="13"/>
          </p:nvPr>
        </p:nvSpPr>
        <p:spPr/>
        <p:txBody>
          <a:bodyPr>
            <a:normAutofit/>
          </a:bodyPr>
          <a:lstStyle/>
          <a:p>
            <a:r>
              <a:rPr lang="en-US" sz="2400" dirty="0" smtClean="0">
                <a:latin typeface="Aparajita" pitchFamily="34" charset="0"/>
                <a:cs typeface="Aparajita" pitchFamily="34" charset="0"/>
              </a:rPr>
              <a:t>Text mode </a:t>
            </a:r>
          </a:p>
          <a:p>
            <a:r>
              <a:rPr lang="en-US" sz="2400" dirty="0" smtClean="0">
                <a:latin typeface="Aparajita" pitchFamily="34" charset="0"/>
                <a:cs typeface="Aparajita" pitchFamily="34" charset="0"/>
              </a:rPr>
              <a:t>Keyboard and Mouse mode</a:t>
            </a:r>
          </a:p>
          <a:p>
            <a:r>
              <a:rPr lang="en-US" sz="2400" dirty="0" smtClean="0">
                <a:latin typeface="Aparajita" pitchFamily="34" charset="0"/>
                <a:cs typeface="Aparajita" pitchFamily="34" charset="0"/>
              </a:rPr>
              <a:t>Appliance control mode</a:t>
            </a:r>
          </a:p>
          <a:p>
            <a:r>
              <a:rPr lang="en-US" sz="2400" dirty="0" smtClean="0">
                <a:latin typeface="Aparajita" pitchFamily="34" charset="0"/>
                <a:cs typeface="Aparajita" pitchFamily="34" charset="0"/>
              </a:rPr>
              <a:t>Robot control mode</a:t>
            </a:r>
            <a:endParaRPr lang="en-US" sz="2400" dirty="0">
              <a:latin typeface="Aparajita" pitchFamily="34" charset="0"/>
              <a:cs typeface="Aparajita" pitchFamily="34" charset="0"/>
            </a:endParaRPr>
          </a:p>
        </p:txBody>
      </p:sp>
      <p:pic>
        <p:nvPicPr>
          <p:cNvPr id="17410" name="Picture 2" descr="C:\Users\Administrator\Desktop\Conference\BITS- Qark 2012\OPERAT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242815"/>
            <a:ext cx="1734403" cy="173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41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2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2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3000"/>
                            </p:stCondLst>
                            <p:childTnLst>
                              <p:par>
                                <p:cTn id="15" presetID="2" presetClass="entr" presetSubtype="4"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2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2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500"/>
                            </p:stCondLst>
                            <p:childTnLst>
                              <p:par>
                                <p:cTn id="20" presetID="2" presetClass="entr" presetSubtype="4" fill="hold"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2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2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8000"/>
                            </p:stCondLst>
                            <p:childTnLst>
                              <p:par>
                                <p:cTn id="25" presetID="2" presetClass="entr" presetSubtype="4" fill="hold"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2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2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0500"/>
                            </p:stCondLst>
                            <p:childTnLst>
                              <p:par>
                                <p:cTn id="30" presetID="42" presetClass="entr" presetSubtype="0" fill="hold" nodeType="afterEffect">
                                  <p:stCondLst>
                                    <p:cond delay="0"/>
                                  </p:stCondLst>
                                  <p:childTnLst>
                                    <p:set>
                                      <p:cBhvr>
                                        <p:cTn id="31" dur="1" fill="hold">
                                          <p:stCondLst>
                                            <p:cond delay="0"/>
                                          </p:stCondLst>
                                        </p:cTn>
                                        <p:tgtEl>
                                          <p:spTgt spid="17410"/>
                                        </p:tgtEl>
                                        <p:attrNameLst>
                                          <p:attrName>style.visibility</p:attrName>
                                        </p:attrNameLst>
                                      </p:cBhvr>
                                      <p:to>
                                        <p:strVal val="visible"/>
                                      </p:to>
                                    </p:set>
                                    <p:animEffect transition="in" filter="fade">
                                      <p:cBhvr>
                                        <p:cTn id="32" dur="1000"/>
                                        <p:tgtEl>
                                          <p:spTgt spid="17410"/>
                                        </p:tgtEl>
                                      </p:cBhvr>
                                    </p:animEffect>
                                    <p:anim calcmode="lin" valueType="num">
                                      <p:cBhvr>
                                        <p:cTn id="33" dur="1000" fill="hold"/>
                                        <p:tgtEl>
                                          <p:spTgt spid="17410"/>
                                        </p:tgtEl>
                                        <p:attrNameLst>
                                          <p:attrName>ppt_x</p:attrName>
                                        </p:attrNameLst>
                                      </p:cBhvr>
                                      <p:tavLst>
                                        <p:tav tm="0">
                                          <p:val>
                                            <p:strVal val="#ppt_x"/>
                                          </p:val>
                                        </p:tav>
                                        <p:tav tm="100000">
                                          <p:val>
                                            <p:strVal val="#ppt_x"/>
                                          </p:val>
                                        </p:tav>
                                      </p:tavLst>
                                    </p:anim>
                                    <p:anim calcmode="lin" valueType="num">
                                      <p:cBhvr>
                                        <p:cTn id="34" dur="1000" fill="hold"/>
                                        <p:tgtEl>
                                          <p:spTgt spid="174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7672" y="228600"/>
            <a:ext cx="8305800" cy="990599"/>
          </a:xfrm>
          <a:prstGeom prst="rect">
            <a:avLst/>
          </a:prstGeom>
          <a:solidFill>
            <a:srgbClr val="F2CF00"/>
          </a:solidFill>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b="1" dirty="0">
              <a:latin typeface="Aparajita" pitchFamily="34" charset="0"/>
              <a:cs typeface="Aparajita" pitchFamily="34" charset="0"/>
            </a:endParaRPr>
          </a:p>
        </p:txBody>
      </p:sp>
      <p:sp>
        <p:nvSpPr>
          <p:cNvPr id="2" name="Title 1"/>
          <p:cNvSpPr>
            <a:spLocks noGrp="1"/>
          </p:cNvSpPr>
          <p:nvPr>
            <p:ph type="title"/>
          </p:nvPr>
        </p:nvSpPr>
        <p:spPr>
          <a:xfrm>
            <a:off x="609600" y="274638"/>
            <a:ext cx="7924800" cy="868362"/>
          </a:xfrm>
        </p:spPr>
        <p:txBody>
          <a:bodyPr/>
          <a:lstStyle/>
          <a:p>
            <a:r>
              <a:rPr lang="en-US" b="1" dirty="0" smtClean="0">
                <a:latin typeface="Aparajita" pitchFamily="34" charset="0"/>
                <a:cs typeface="Aparajita" pitchFamily="34" charset="0"/>
              </a:rPr>
              <a:t>Keyboard and mouse mode</a:t>
            </a:r>
            <a:endParaRPr lang="en-US" b="1" dirty="0">
              <a:latin typeface="Aparajita" pitchFamily="34" charset="0"/>
              <a:cs typeface="Aparajita" pitchFamily="34" charset="0"/>
            </a:endParaRPr>
          </a:p>
        </p:txBody>
      </p:sp>
      <p:sp>
        <p:nvSpPr>
          <p:cNvPr id="3" name="Content Placeholder 2"/>
          <p:cNvSpPr>
            <a:spLocks noGrp="1"/>
          </p:cNvSpPr>
          <p:nvPr>
            <p:ph sz="quarter" idx="13"/>
          </p:nvPr>
        </p:nvSpPr>
        <p:spPr/>
        <p:txBody>
          <a:bodyPr>
            <a:normAutofit/>
          </a:bodyPr>
          <a:lstStyle/>
          <a:p>
            <a:r>
              <a:rPr lang="en-US" sz="2200" dirty="0" smtClean="0">
                <a:latin typeface="Aparajita" pitchFamily="34" charset="0"/>
                <a:cs typeface="Aparajita" pitchFamily="34" charset="0"/>
              </a:rPr>
              <a:t>For the keyboard, normal characters are matched and sent through the serial port to the computer. </a:t>
            </a:r>
          </a:p>
          <a:p>
            <a:r>
              <a:rPr lang="en-US" sz="2200" dirty="0" smtClean="0">
                <a:latin typeface="Aparajita" pitchFamily="34" charset="0"/>
                <a:cs typeface="Aparajita" pitchFamily="34" charset="0"/>
              </a:rPr>
              <a:t>A driver software application will then put the strings received into a text file.</a:t>
            </a:r>
          </a:p>
          <a:p>
            <a:r>
              <a:rPr lang="en-US" sz="2200" dirty="0" smtClean="0">
                <a:latin typeface="Aparajita" pitchFamily="34" charset="0"/>
                <a:cs typeface="Aparajita" pitchFamily="34" charset="0"/>
              </a:rPr>
              <a:t>For the mouse mode, the accelerometer in the glove sends the X-Y values to a mapping function.</a:t>
            </a:r>
          </a:p>
          <a:p>
            <a:r>
              <a:rPr lang="en-US" sz="2200" dirty="0" smtClean="0">
                <a:latin typeface="Aparajita" pitchFamily="34" charset="0"/>
                <a:cs typeface="Aparajita" pitchFamily="34" charset="0"/>
              </a:rPr>
              <a:t>This is then sent to a PS2 mouse controller IC EM 84510F which then drives the mouse pointer on the screen.</a:t>
            </a:r>
          </a:p>
          <a:p>
            <a:r>
              <a:rPr lang="en-US" sz="2200" dirty="0" smtClean="0">
                <a:latin typeface="Aparajita" pitchFamily="34" charset="0"/>
                <a:cs typeface="Aparajita" pitchFamily="34" charset="0"/>
              </a:rPr>
              <a:t>For right and left clicks, the flex sensors are used. </a:t>
            </a:r>
            <a:endParaRPr lang="en-US" sz="2200" dirty="0">
              <a:latin typeface="Aparajita" pitchFamily="34" charset="0"/>
              <a:cs typeface="Aparajita" pitchFamily="34" charset="0"/>
            </a:endParaRPr>
          </a:p>
        </p:txBody>
      </p:sp>
      <p:pic>
        <p:nvPicPr>
          <p:cNvPr id="18434" name="Picture 2" descr="C:\Users\Administrator\Desktop\Conference\BITS- Qark 2012\keyboa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39" y="4267200"/>
            <a:ext cx="2095500" cy="2181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8435" name="Picture 3" descr="C:\Users\Administrator\Desktop\Conference\BITS- Qark 2012\mo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247649"/>
            <a:ext cx="1773072" cy="13920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7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6" presetClass="entr" presetSubtype="0" fill="hold" nodeType="withEffect">
                                  <p:stCondLst>
                                    <p:cond delay="0"/>
                                  </p:stCondLst>
                                  <p:childTnLst>
                                    <p:set>
                                      <p:cBhvr>
                                        <p:cTn id="10" dur="1" fill="hold">
                                          <p:stCondLst>
                                            <p:cond delay="0"/>
                                          </p:stCondLst>
                                        </p:cTn>
                                        <p:tgtEl>
                                          <p:spTgt spid="18435"/>
                                        </p:tgtEl>
                                        <p:attrNameLst>
                                          <p:attrName>style.visibility</p:attrName>
                                        </p:attrNameLst>
                                      </p:cBhvr>
                                      <p:to>
                                        <p:strVal val="visible"/>
                                      </p:to>
                                    </p:set>
                                    <p:animEffect transition="in" filter="wipe(down)">
                                      <p:cBhvr>
                                        <p:cTn id="11" dur="580">
                                          <p:stCondLst>
                                            <p:cond delay="0"/>
                                          </p:stCondLst>
                                        </p:cTn>
                                        <p:tgtEl>
                                          <p:spTgt spid="18435"/>
                                        </p:tgtEl>
                                      </p:cBhvr>
                                    </p:animEffect>
                                    <p:anim calcmode="lin" valueType="num">
                                      <p:cBhvr>
                                        <p:cTn id="12" dur="1822" tmFilter="0,0; 0.14,0.36; 0.43,0.73; 0.71,0.91; 1.0,1.0">
                                          <p:stCondLst>
                                            <p:cond delay="0"/>
                                          </p:stCondLst>
                                        </p:cTn>
                                        <p:tgtEl>
                                          <p:spTgt spid="18435"/>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8435"/>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8435"/>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8435"/>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8435"/>
                                        </p:tgtEl>
                                        <p:attrNameLst>
                                          <p:attrName>ppt_y</p:attrName>
                                        </p:attrNameLst>
                                      </p:cBhvr>
                                      <p:tavLst>
                                        <p:tav tm="0" fmla="#ppt_y-sin(pi*$)/81">
                                          <p:val>
                                            <p:fltVal val="0"/>
                                          </p:val>
                                        </p:tav>
                                        <p:tav tm="100000">
                                          <p:val>
                                            <p:fltVal val="1"/>
                                          </p:val>
                                        </p:tav>
                                      </p:tavLst>
                                    </p:anim>
                                    <p:animScale>
                                      <p:cBhvr>
                                        <p:cTn id="17" dur="26">
                                          <p:stCondLst>
                                            <p:cond delay="650"/>
                                          </p:stCondLst>
                                        </p:cTn>
                                        <p:tgtEl>
                                          <p:spTgt spid="18435"/>
                                        </p:tgtEl>
                                      </p:cBhvr>
                                      <p:to x="100000" y="60000"/>
                                    </p:animScale>
                                    <p:animScale>
                                      <p:cBhvr>
                                        <p:cTn id="18" dur="166" decel="50000">
                                          <p:stCondLst>
                                            <p:cond delay="676"/>
                                          </p:stCondLst>
                                        </p:cTn>
                                        <p:tgtEl>
                                          <p:spTgt spid="18435"/>
                                        </p:tgtEl>
                                      </p:cBhvr>
                                      <p:to x="100000" y="100000"/>
                                    </p:animScale>
                                    <p:animScale>
                                      <p:cBhvr>
                                        <p:cTn id="19" dur="26">
                                          <p:stCondLst>
                                            <p:cond delay="1312"/>
                                          </p:stCondLst>
                                        </p:cTn>
                                        <p:tgtEl>
                                          <p:spTgt spid="18435"/>
                                        </p:tgtEl>
                                      </p:cBhvr>
                                      <p:to x="100000" y="80000"/>
                                    </p:animScale>
                                    <p:animScale>
                                      <p:cBhvr>
                                        <p:cTn id="20" dur="166" decel="50000">
                                          <p:stCondLst>
                                            <p:cond delay="1338"/>
                                          </p:stCondLst>
                                        </p:cTn>
                                        <p:tgtEl>
                                          <p:spTgt spid="18435"/>
                                        </p:tgtEl>
                                      </p:cBhvr>
                                      <p:to x="100000" y="100000"/>
                                    </p:animScale>
                                    <p:animScale>
                                      <p:cBhvr>
                                        <p:cTn id="21" dur="26">
                                          <p:stCondLst>
                                            <p:cond delay="1642"/>
                                          </p:stCondLst>
                                        </p:cTn>
                                        <p:tgtEl>
                                          <p:spTgt spid="18435"/>
                                        </p:tgtEl>
                                      </p:cBhvr>
                                      <p:to x="100000" y="90000"/>
                                    </p:animScale>
                                    <p:animScale>
                                      <p:cBhvr>
                                        <p:cTn id="22" dur="166" decel="50000">
                                          <p:stCondLst>
                                            <p:cond delay="1668"/>
                                          </p:stCondLst>
                                        </p:cTn>
                                        <p:tgtEl>
                                          <p:spTgt spid="18435"/>
                                        </p:tgtEl>
                                      </p:cBhvr>
                                      <p:to x="100000" y="100000"/>
                                    </p:animScale>
                                    <p:animScale>
                                      <p:cBhvr>
                                        <p:cTn id="23" dur="26">
                                          <p:stCondLst>
                                            <p:cond delay="1808"/>
                                          </p:stCondLst>
                                        </p:cTn>
                                        <p:tgtEl>
                                          <p:spTgt spid="18435"/>
                                        </p:tgtEl>
                                      </p:cBhvr>
                                      <p:to x="100000" y="95000"/>
                                    </p:animScale>
                                    <p:animScale>
                                      <p:cBhvr>
                                        <p:cTn id="24" dur="166" decel="50000">
                                          <p:stCondLst>
                                            <p:cond delay="1834"/>
                                          </p:stCondLst>
                                        </p:cTn>
                                        <p:tgtEl>
                                          <p:spTgt spid="18435"/>
                                        </p:tgtEl>
                                      </p:cBhvr>
                                      <p:to x="100000" y="100000"/>
                                    </p:animScale>
                                  </p:childTnLst>
                                </p:cTn>
                              </p:par>
                              <p:par>
                                <p:cTn id="25" presetID="26" presetClass="entr" presetSubtype="0" fill="hold" nodeType="withEffect">
                                  <p:stCondLst>
                                    <p:cond delay="0"/>
                                  </p:stCondLst>
                                  <p:childTnLst>
                                    <p:set>
                                      <p:cBhvr>
                                        <p:cTn id="26" dur="1" fill="hold">
                                          <p:stCondLst>
                                            <p:cond delay="0"/>
                                          </p:stCondLst>
                                        </p:cTn>
                                        <p:tgtEl>
                                          <p:spTgt spid="18434"/>
                                        </p:tgtEl>
                                        <p:attrNameLst>
                                          <p:attrName>style.visibility</p:attrName>
                                        </p:attrNameLst>
                                      </p:cBhvr>
                                      <p:to>
                                        <p:strVal val="visible"/>
                                      </p:to>
                                    </p:set>
                                    <p:animEffect transition="in" filter="wipe(down)">
                                      <p:cBhvr>
                                        <p:cTn id="27" dur="580">
                                          <p:stCondLst>
                                            <p:cond delay="0"/>
                                          </p:stCondLst>
                                        </p:cTn>
                                        <p:tgtEl>
                                          <p:spTgt spid="18434"/>
                                        </p:tgtEl>
                                      </p:cBhvr>
                                    </p:animEffect>
                                    <p:anim calcmode="lin" valueType="num">
                                      <p:cBhvr>
                                        <p:cTn id="28" dur="1822" tmFilter="0,0; 0.14,0.36; 0.43,0.73; 0.71,0.91; 1.0,1.0">
                                          <p:stCondLst>
                                            <p:cond delay="0"/>
                                          </p:stCondLst>
                                        </p:cTn>
                                        <p:tgtEl>
                                          <p:spTgt spid="18434"/>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18434"/>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18434"/>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18434"/>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18434"/>
                                        </p:tgtEl>
                                        <p:attrNameLst>
                                          <p:attrName>ppt_y</p:attrName>
                                        </p:attrNameLst>
                                      </p:cBhvr>
                                      <p:tavLst>
                                        <p:tav tm="0" fmla="#ppt_y-sin(pi*$)/81">
                                          <p:val>
                                            <p:fltVal val="0"/>
                                          </p:val>
                                        </p:tav>
                                        <p:tav tm="100000">
                                          <p:val>
                                            <p:fltVal val="1"/>
                                          </p:val>
                                        </p:tav>
                                      </p:tavLst>
                                    </p:anim>
                                    <p:animScale>
                                      <p:cBhvr>
                                        <p:cTn id="33" dur="26">
                                          <p:stCondLst>
                                            <p:cond delay="650"/>
                                          </p:stCondLst>
                                        </p:cTn>
                                        <p:tgtEl>
                                          <p:spTgt spid="18434"/>
                                        </p:tgtEl>
                                      </p:cBhvr>
                                      <p:to x="100000" y="60000"/>
                                    </p:animScale>
                                    <p:animScale>
                                      <p:cBhvr>
                                        <p:cTn id="34" dur="166" decel="50000">
                                          <p:stCondLst>
                                            <p:cond delay="676"/>
                                          </p:stCondLst>
                                        </p:cTn>
                                        <p:tgtEl>
                                          <p:spTgt spid="18434"/>
                                        </p:tgtEl>
                                      </p:cBhvr>
                                      <p:to x="100000" y="100000"/>
                                    </p:animScale>
                                    <p:animScale>
                                      <p:cBhvr>
                                        <p:cTn id="35" dur="26">
                                          <p:stCondLst>
                                            <p:cond delay="1312"/>
                                          </p:stCondLst>
                                        </p:cTn>
                                        <p:tgtEl>
                                          <p:spTgt spid="18434"/>
                                        </p:tgtEl>
                                      </p:cBhvr>
                                      <p:to x="100000" y="80000"/>
                                    </p:animScale>
                                    <p:animScale>
                                      <p:cBhvr>
                                        <p:cTn id="36" dur="166" decel="50000">
                                          <p:stCondLst>
                                            <p:cond delay="1338"/>
                                          </p:stCondLst>
                                        </p:cTn>
                                        <p:tgtEl>
                                          <p:spTgt spid="18434"/>
                                        </p:tgtEl>
                                      </p:cBhvr>
                                      <p:to x="100000" y="100000"/>
                                    </p:animScale>
                                    <p:animScale>
                                      <p:cBhvr>
                                        <p:cTn id="37" dur="26">
                                          <p:stCondLst>
                                            <p:cond delay="1642"/>
                                          </p:stCondLst>
                                        </p:cTn>
                                        <p:tgtEl>
                                          <p:spTgt spid="18434"/>
                                        </p:tgtEl>
                                      </p:cBhvr>
                                      <p:to x="100000" y="90000"/>
                                    </p:animScale>
                                    <p:animScale>
                                      <p:cBhvr>
                                        <p:cTn id="38" dur="166" decel="50000">
                                          <p:stCondLst>
                                            <p:cond delay="1668"/>
                                          </p:stCondLst>
                                        </p:cTn>
                                        <p:tgtEl>
                                          <p:spTgt spid="18434"/>
                                        </p:tgtEl>
                                      </p:cBhvr>
                                      <p:to x="100000" y="100000"/>
                                    </p:animScale>
                                    <p:animScale>
                                      <p:cBhvr>
                                        <p:cTn id="39" dur="26">
                                          <p:stCondLst>
                                            <p:cond delay="1808"/>
                                          </p:stCondLst>
                                        </p:cTn>
                                        <p:tgtEl>
                                          <p:spTgt spid="18434"/>
                                        </p:tgtEl>
                                      </p:cBhvr>
                                      <p:to x="100000" y="95000"/>
                                    </p:animScale>
                                    <p:animScale>
                                      <p:cBhvr>
                                        <p:cTn id="40" dur="166" decel="50000">
                                          <p:stCondLst>
                                            <p:cond delay="1834"/>
                                          </p:stCondLst>
                                        </p:cTn>
                                        <p:tgtEl>
                                          <p:spTgt spid="18434"/>
                                        </p:tgtEl>
                                      </p:cBhvr>
                                      <p:to x="100000" y="100000"/>
                                    </p:animScale>
                                  </p:childTnLst>
                                </p:cTn>
                              </p:par>
                            </p:childTnLst>
                          </p:cTn>
                        </p:par>
                        <p:par>
                          <p:cTn id="41" fill="hold">
                            <p:stCondLst>
                              <p:cond delay="2000"/>
                            </p:stCondLst>
                            <p:childTnLst>
                              <p:par>
                                <p:cTn id="42" presetID="56" presetClass="entr" presetSubtype="0" fill="hold" nodeType="afterEffect">
                                  <p:stCondLst>
                                    <p:cond delay="0"/>
                                  </p:stCondLst>
                                  <p:iterate type="lt">
                                    <p:tmPct val="10000"/>
                                  </p:iterate>
                                  <p:childTnLst>
                                    <p:set>
                                      <p:cBhvr>
                                        <p:cTn id="43" dur="1" fill="hold">
                                          <p:stCondLst>
                                            <p:cond delay="0"/>
                                          </p:stCondLst>
                                        </p:cTn>
                                        <p:tgtEl>
                                          <p:spTgt spid="3">
                                            <p:txEl>
                                              <p:pRg st="0" end="0"/>
                                            </p:txEl>
                                          </p:spTgt>
                                        </p:tgtEl>
                                        <p:attrNameLst>
                                          <p:attrName>style.visibility</p:attrName>
                                        </p:attrNameLst>
                                      </p:cBhvr>
                                      <p:to>
                                        <p:strVal val="visible"/>
                                      </p:to>
                                    </p:set>
                                    <p:anim by="(-#ppt_w*2)" calcmode="lin" valueType="num">
                                      <p:cBhvr rctx="PPT">
                                        <p:cTn id="44" dur="250" autoRev="1" fill="hold">
                                          <p:stCondLst>
                                            <p:cond delay="0"/>
                                          </p:stCondLst>
                                        </p:cTn>
                                        <p:tgtEl>
                                          <p:spTgt spid="3">
                                            <p:txEl>
                                              <p:pRg st="0" end="0"/>
                                            </p:txEl>
                                          </p:spTgt>
                                        </p:tgtEl>
                                        <p:attrNameLst>
                                          <p:attrName>ppt_w</p:attrName>
                                        </p:attrNameLst>
                                      </p:cBhvr>
                                    </p:anim>
                                    <p:anim by="(#ppt_w*0.50)" calcmode="lin" valueType="num">
                                      <p:cBhvr>
                                        <p:cTn id="45" dur="250" decel="50000" autoRev="1" fill="hold">
                                          <p:stCondLst>
                                            <p:cond delay="0"/>
                                          </p:stCondLst>
                                        </p:cTn>
                                        <p:tgtEl>
                                          <p:spTgt spid="3">
                                            <p:txEl>
                                              <p:pRg st="0" end="0"/>
                                            </p:txEl>
                                          </p:spTgt>
                                        </p:tgtEl>
                                        <p:attrNameLst>
                                          <p:attrName>ppt_x</p:attrName>
                                        </p:attrNameLst>
                                      </p:cBhvr>
                                    </p:anim>
                                    <p:anim from="(-#ppt_h/2)" to="(#ppt_y)" calcmode="lin" valueType="num">
                                      <p:cBhvr>
                                        <p:cTn id="46" dur="500" fill="hold">
                                          <p:stCondLst>
                                            <p:cond delay="0"/>
                                          </p:stCondLst>
                                        </p:cTn>
                                        <p:tgtEl>
                                          <p:spTgt spid="3">
                                            <p:txEl>
                                              <p:pRg st="0" end="0"/>
                                            </p:txEl>
                                          </p:spTgt>
                                        </p:tgtEl>
                                        <p:attrNameLst>
                                          <p:attrName>ppt_y</p:attrName>
                                        </p:attrNameLst>
                                      </p:cBhvr>
                                    </p:anim>
                                    <p:animRot by="21600000">
                                      <p:cBhvr>
                                        <p:cTn id="47" dur="500" fill="hold">
                                          <p:stCondLst>
                                            <p:cond delay="0"/>
                                          </p:stCondLst>
                                        </p:cTn>
                                        <p:tgtEl>
                                          <p:spTgt spid="3">
                                            <p:txEl>
                                              <p:pRg st="0" end="0"/>
                                            </p:txEl>
                                          </p:spTgt>
                                        </p:tgtEl>
                                        <p:attrNameLst>
                                          <p:attrName>r</p:attrName>
                                        </p:attrNameLst>
                                      </p:cBhvr>
                                    </p:animRot>
                                  </p:childTnLst>
                                </p:cTn>
                              </p:par>
                            </p:childTnLst>
                          </p:cTn>
                        </p:par>
                        <p:par>
                          <p:cTn id="48" fill="hold">
                            <p:stCondLst>
                              <p:cond delay="6550"/>
                            </p:stCondLst>
                            <p:childTnLst>
                              <p:par>
                                <p:cTn id="49" presetID="56" presetClass="entr" presetSubtype="0" fill="hold" nodeType="afterEffect">
                                  <p:stCondLst>
                                    <p:cond delay="0"/>
                                  </p:stCondLst>
                                  <p:iterate type="lt">
                                    <p:tmPct val="10000"/>
                                  </p:iterate>
                                  <p:childTnLst>
                                    <p:set>
                                      <p:cBhvr>
                                        <p:cTn id="50" dur="1" fill="hold">
                                          <p:stCondLst>
                                            <p:cond delay="0"/>
                                          </p:stCondLst>
                                        </p:cTn>
                                        <p:tgtEl>
                                          <p:spTgt spid="3">
                                            <p:txEl>
                                              <p:pRg st="1" end="1"/>
                                            </p:txEl>
                                          </p:spTgt>
                                        </p:tgtEl>
                                        <p:attrNameLst>
                                          <p:attrName>style.visibility</p:attrName>
                                        </p:attrNameLst>
                                      </p:cBhvr>
                                      <p:to>
                                        <p:strVal val="visible"/>
                                      </p:to>
                                    </p:set>
                                    <p:anim by="(-#ppt_w*2)" calcmode="lin" valueType="num">
                                      <p:cBhvr rctx="PPT">
                                        <p:cTn id="51" dur="250" autoRev="1" fill="hold">
                                          <p:stCondLst>
                                            <p:cond delay="0"/>
                                          </p:stCondLst>
                                        </p:cTn>
                                        <p:tgtEl>
                                          <p:spTgt spid="3">
                                            <p:txEl>
                                              <p:pRg st="1" end="1"/>
                                            </p:txEl>
                                          </p:spTgt>
                                        </p:tgtEl>
                                        <p:attrNameLst>
                                          <p:attrName>ppt_w</p:attrName>
                                        </p:attrNameLst>
                                      </p:cBhvr>
                                    </p:anim>
                                    <p:anim by="(#ppt_w*0.50)" calcmode="lin" valueType="num">
                                      <p:cBhvr>
                                        <p:cTn id="52" dur="250" decel="50000" autoRev="1" fill="hold">
                                          <p:stCondLst>
                                            <p:cond delay="0"/>
                                          </p:stCondLst>
                                        </p:cTn>
                                        <p:tgtEl>
                                          <p:spTgt spid="3">
                                            <p:txEl>
                                              <p:pRg st="1" end="1"/>
                                            </p:txEl>
                                          </p:spTgt>
                                        </p:tgtEl>
                                        <p:attrNameLst>
                                          <p:attrName>ppt_x</p:attrName>
                                        </p:attrNameLst>
                                      </p:cBhvr>
                                    </p:anim>
                                    <p:anim from="(-#ppt_h/2)" to="(#ppt_y)" calcmode="lin" valueType="num">
                                      <p:cBhvr>
                                        <p:cTn id="53" dur="500" fill="hold">
                                          <p:stCondLst>
                                            <p:cond delay="0"/>
                                          </p:stCondLst>
                                        </p:cTn>
                                        <p:tgtEl>
                                          <p:spTgt spid="3">
                                            <p:txEl>
                                              <p:pRg st="1" end="1"/>
                                            </p:txEl>
                                          </p:spTgt>
                                        </p:tgtEl>
                                        <p:attrNameLst>
                                          <p:attrName>ppt_y</p:attrName>
                                        </p:attrNameLst>
                                      </p:cBhvr>
                                    </p:anim>
                                    <p:animRot by="21600000">
                                      <p:cBhvr>
                                        <p:cTn id="54" dur="500" fill="hold">
                                          <p:stCondLst>
                                            <p:cond delay="0"/>
                                          </p:stCondLst>
                                        </p:cTn>
                                        <p:tgtEl>
                                          <p:spTgt spid="3">
                                            <p:txEl>
                                              <p:pRg st="1" end="1"/>
                                            </p:txEl>
                                          </p:spTgt>
                                        </p:tgtEl>
                                        <p:attrNameLst>
                                          <p:attrName>r</p:attrName>
                                        </p:attrNameLst>
                                      </p:cBhvr>
                                    </p:animRot>
                                  </p:childTnLst>
                                </p:cTn>
                              </p:par>
                            </p:childTnLst>
                          </p:cTn>
                        </p:par>
                        <p:par>
                          <p:cTn id="55" fill="hold">
                            <p:stCondLst>
                              <p:cond delay="10450"/>
                            </p:stCondLst>
                            <p:childTnLst>
                              <p:par>
                                <p:cTn id="56" presetID="56" presetClass="entr" presetSubtype="0" fill="hold" nodeType="afterEffect">
                                  <p:stCondLst>
                                    <p:cond delay="0"/>
                                  </p:stCondLst>
                                  <p:iterate type="lt">
                                    <p:tmPct val="10000"/>
                                  </p:iterate>
                                  <p:childTnLst>
                                    <p:set>
                                      <p:cBhvr>
                                        <p:cTn id="57" dur="1" fill="hold">
                                          <p:stCondLst>
                                            <p:cond delay="0"/>
                                          </p:stCondLst>
                                        </p:cTn>
                                        <p:tgtEl>
                                          <p:spTgt spid="3">
                                            <p:txEl>
                                              <p:pRg st="2" end="2"/>
                                            </p:txEl>
                                          </p:spTgt>
                                        </p:tgtEl>
                                        <p:attrNameLst>
                                          <p:attrName>style.visibility</p:attrName>
                                        </p:attrNameLst>
                                      </p:cBhvr>
                                      <p:to>
                                        <p:strVal val="visible"/>
                                      </p:to>
                                    </p:set>
                                    <p:anim by="(-#ppt_w*2)" calcmode="lin" valueType="num">
                                      <p:cBhvr rctx="PPT">
                                        <p:cTn id="58" dur="250" autoRev="1" fill="hold">
                                          <p:stCondLst>
                                            <p:cond delay="0"/>
                                          </p:stCondLst>
                                        </p:cTn>
                                        <p:tgtEl>
                                          <p:spTgt spid="3">
                                            <p:txEl>
                                              <p:pRg st="2" end="2"/>
                                            </p:txEl>
                                          </p:spTgt>
                                        </p:tgtEl>
                                        <p:attrNameLst>
                                          <p:attrName>ppt_w</p:attrName>
                                        </p:attrNameLst>
                                      </p:cBhvr>
                                    </p:anim>
                                    <p:anim by="(#ppt_w*0.50)" calcmode="lin" valueType="num">
                                      <p:cBhvr>
                                        <p:cTn id="59" dur="250" decel="50000" autoRev="1" fill="hold">
                                          <p:stCondLst>
                                            <p:cond delay="0"/>
                                          </p:stCondLst>
                                        </p:cTn>
                                        <p:tgtEl>
                                          <p:spTgt spid="3">
                                            <p:txEl>
                                              <p:pRg st="2" end="2"/>
                                            </p:txEl>
                                          </p:spTgt>
                                        </p:tgtEl>
                                        <p:attrNameLst>
                                          <p:attrName>ppt_x</p:attrName>
                                        </p:attrNameLst>
                                      </p:cBhvr>
                                    </p:anim>
                                    <p:anim from="(-#ppt_h/2)" to="(#ppt_y)" calcmode="lin" valueType="num">
                                      <p:cBhvr>
                                        <p:cTn id="60" dur="500" fill="hold">
                                          <p:stCondLst>
                                            <p:cond delay="0"/>
                                          </p:stCondLst>
                                        </p:cTn>
                                        <p:tgtEl>
                                          <p:spTgt spid="3">
                                            <p:txEl>
                                              <p:pRg st="2" end="2"/>
                                            </p:txEl>
                                          </p:spTgt>
                                        </p:tgtEl>
                                        <p:attrNameLst>
                                          <p:attrName>ppt_y</p:attrName>
                                        </p:attrNameLst>
                                      </p:cBhvr>
                                    </p:anim>
                                    <p:animRot by="21600000">
                                      <p:cBhvr>
                                        <p:cTn id="61" dur="500" fill="hold">
                                          <p:stCondLst>
                                            <p:cond delay="0"/>
                                          </p:stCondLst>
                                        </p:cTn>
                                        <p:tgtEl>
                                          <p:spTgt spid="3">
                                            <p:txEl>
                                              <p:pRg st="2" end="2"/>
                                            </p:txEl>
                                          </p:spTgt>
                                        </p:tgtEl>
                                        <p:attrNameLst>
                                          <p:attrName>r</p:attrName>
                                        </p:attrNameLst>
                                      </p:cBhvr>
                                    </p:animRot>
                                  </p:childTnLst>
                                </p:cTn>
                              </p:par>
                            </p:childTnLst>
                          </p:cTn>
                        </p:par>
                        <p:par>
                          <p:cTn id="62" fill="hold">
                            <p:stCondLst>
                              <p:cond delay="14800"/>
                            </p:stCondLst>
                            <p:childTnLst>
                              <p:par>
                                <p:cTn id="63" presetID="56" presetClass="entr" presetSubtype="0" fill="hold" nodeType="afterEffect">
                                  <p:stCondLst>
                                    <p:cond delay="0"/>
                                  </p:stCondLst>
                                  <p:iterate type="lt">
                                    <p:tmPct val="10000"/>
                                  </p:iterate>
                                  <p:childTnLst>
                                    <p:set>
                                      <p:cBhvr>
                                        <p:cTn id="64" dur="1" fill="hold">
                                          <p:stCondLst>
                                            <p:cond delay="0"/>
                                          </p:stCondLst>
                                        </p:cTn>
                                        <p:tgtEl>
                                          <p:spTgt spid="3">
                                            <p:txEl>
                                              <p:pRg st="3" end="3"/>
                                            </p:txEl>
                                          </p:spTgt>
                                        </p:tgtEl>
                                        <p:attrNameLst>
                                          <p:attrName>style.visibility</p:attrName>
                                        </p:attrNameLst>
                                      </p:cBhvr>
                                      <p:to>
                                        <p:strVal val="visible"/>
                                      </p:to>
                                    </p:set>
                                    <p:anim by="(-#ppt_w*2)" calcmode="lin" valueType="num">
                                      <p:cBhvr rctx="PPT">
                                        <p:cTn id="65" dur="250" autoRev="1" fill="hold">
                                          <p:stCondLst>
                                            <p:cond delay="0"/>
                                          </p:stCondLst>
                                        </p:cTn>
                                        <p:tgtEl>
                                          <p:spTgt spid="3">
                                            <p:txEl>
                                              <p:pRg st="3" end="3"/>
                                            </p:txEl>
                                          </p:spTgt>
                                        </p:tgtEl>
                                        <p:attrNameLst>
                                          <p:attrName>ppt_w</p:attrName>
                                        </p:attrNameLst>
                                      </p:cBhvr>
                                    </p:anim>
                                    <p:anim by="(#ppt_w*0.50)" calcmode="lin" valueType="num">
                                      <p:cBhvr>
                                        <p:cTn id="66" dur="250" decel="50000" autoRev="1" fill="hold">
                                          <p:stCondLst>
                                            <p:cond delay="0"/>
                                          </p:stCondLst>
                                        </p:cTn>
                                        <p:tgtEl>
                                          <p:spTgt spid="3">
                                            <p:txEl>
                                              <p:pRg st="3" end="3"/>
                                            </p:txEl>
                                          </p:spTgt>
                                        </p:tgtEl>
                                        <p:attrNameLst>
                                          <p:attrName>ppt_x</p:attrName>
                                        </p:attrNameLst>
                                      </p:cBhvr>
                                    </p:anim>
                                    <p:anim from="(-#ppt_h/2)" to="(#ppt_y)" calcmode="lin" valueType="num">
                                      <p:cBhvr>
                                        <p:cTn id="67" dur="500" fill="hold">
                                          <p:stCondLst>
                                            <p:cond delay="0"/>
                                          </p:stCondLst>
                                        </p:cTn>
                                        <p:tgtEl>
                                          <p:spTgt spid="3">
                                            <p:txEl>
                                              <p:pRg st="3" end="3"/>
                                            </p:txEl>
                                          </p:spTgt>
                                        </p:tgtEl>
                                        <p:attrNameLst>
                                          <p:attrName>ppt_y</p:attrName>
                                        </p:attrNameLst>
                                      </p:cBhvr>
                                    </p:anim>
                                    <p:animRot by="21600000">
                                      <p:cBhvr>
                                        <p:cTn id="68" dur="500" fill="hold">
                                          <p:stCondLst>
                                            <p:cond delay="0"/>
                                          </p:stCondLst>
                                        </p:cTn>
                                        <p:tgtEl>
                                          <p:spTgt spid="3">
                                            <p:txEl>
                                              <p:pRg st="3" end="3"/>
                                            </p:txEl>
                                          </p:spTgt>
                                        </p:tgtEl>
                                        <p:attrNameLst>
                                          <p:attrName>r</p:attrName>
                                        </p:attrNameLst>
                                      </p:cBhvr>
                                    </p:animRot>
                                  </p:childTnLst>
                                </p:cTn>
                              </p:par>
                            </p:childTnLst>
                          </p:cTn>
                        </p:par>
                        <p:par>
                          <p:cTn id="69" fill="hold">
                            <p:stCondLst>
                              <p:cond delay="19600"/>
                            </p:stCondLst>
                            <p:childTnLst>
                              <p:par>
                                <p:cTn id="70" presetID="56" presetClass="entr" presetSubtype="0" fill="hold" nodeType="afterEffect">
                                  <p:stCondLst>
                                    <p:cond delay="0"/>
                                  </p:stCondLst>
                                  <p:iterate type="lt">
                                    <p:tmPct val="10000"/>
                                  </p:iterate>
                                  <p:childTnLst>
                                    <p:set>
                                      <p:cBhvr>
                                        <p:cTn id="71" dur="1" fill="hold">
                                          <p:stCondLst>
                                            <p:cond delay="0"/>
                                          </p:stCondLst>
                                        </p:cTn>
                                        <p:tgtEl>
                                          <p:spTgt spid="3">
                                            <p:txEl>
                                              <p:pRg st="4" end="4"/>
                                            </p:txEl>
                                          </p:spTgt>
                                        </p:tgtEl>
                                        <p:attrNameLst>
                                          <p:attrName>style.visibility</p:attrName>
                                        </p:attrNameLst>
                                      </p:cBhvr>
                                      <p:to>
                                        <p:strVal val="visible"/>
                                      </p:to>
                                    </p:set>
                                    <p:anim by="(-#ppt_w*2)" calcmode="lin" valueType="num">
                                      <p:cBhvr rctx="PPT">
                                        <p:cTn id="72" dur="250" autoRev="1" fill="hold">
                                          <p:stCondLst>
                                            <p:cond delay="0"/>
                                          </p:stCondLst>
                                        </p:cTn>
                                        <p:tgtEl>
                                          <p:spTgt spid="3">
                                            <p:txEl>
                                              <p:pRg st="4" end="4"/>
                                            </p:txEl>
                                          </p:spTgt>
                                        </p:tgtEl>
                                        <p:attrNameLst>
                                          <p:attrName>ppt_w</p:attrName>
                                        </p:attrNameLst>
                                      </p:cBhvr>
                                    </p:anim>
                                    <p:anim by="(#ppt_w*0.50)" calcmode="lin" valueType="num">
                                      <p:cBhvr>
                                        <p:cTn id="73" dur="250" decel="50000" autoRev="1" fill="hold">
                                          <p:stCondLst>
                                            <p:cond delay="0"/>
                                          </p:stCondLst>
                                        </p:cTn>
                                        <p:tgtEl>
                                          <p:spTgt spid="3">
                                            <p:txEl>
                                              <p:pRg st="4" end="4"/>
                                            </p:txEl>
                                          </p:spTgt>
                                        </p:tgtEl>
                                        <p:attrNameLst>
                                          <p:attrName>ppt_x</p:attrName>
                                        </p:attrNameLst>
                                      </p:cBhvr>
                                    </p:anim>
                                    <p:anim from="(-#ppt_h/2)" to="(#ppt_y)" calcmode="lin" valueType="num">
                                      <p:cBhvr>
                                        <p:cTn id="74" dur="500" fill="hold">
                                          <p:stCondLst>
                                            <p:cond delay="0"/>
                                          </p:stCondLst>
                                        </p:cTn>
                                        <p:tgtEl>
                                          <p:spTgt spid="3">
                                            <p:txEl>
                                              <p:pRg st="4" end="4"/>
                                            </p:txEl>
                                          </p:spTgt>
                                        </p:tgtEl>
                                        <p:attrNameLst>
                                          <p:attrName>ppt_y</p:attrName>
                                        </p:attrNameLst>
                                      </p:cBhvr>
                                    </p:anim>
                                    <p:animRot by="21600000">
                                      <p:cBhvr>
                                        <p:cTn id="75" dur="500" fill="hold">
                                          <p:stCondLst>
                                            <p:cond delay="0"/>
                                          </p:stCondLst>
                                        </p:cTn>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7672" y="228600"/>
            <a:ext cx="8305800" cy="990599"/>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b="1" dirty="0">
              <a:latin typeface="Aparajita" pitchFamily="34" charset="0"/>
              <a:cs typeface="Aparajita" pitchFamily="34" charset="0"/>
            </a:endParaRPr>
          </a:p>
        </p:txBody>
      </p:sp>
      <p:sp>
        <p:nvSpPr>
          <p:cNvPr id="2" name="Title 1"/>
          <p:cNvSpPr>
            <a:spLocks noGrp="1"/>
          </p:cNvSpPr>
          <p:nvPr>
            <p:ph type="title"/>
          </p:nvPr>
        </p:nvSpPr>
        <p:spPr>
          <a:xfrm>
            <a:off x="609600" y="274638"/>
            <a:ext cx="7924800" cy="792162"/>
          </a:xfrm>
        </p:spPr>
        <p:txBody>
          <a:bodyPr/>
          <a:lstStyle/>
          <a:p>
            <a:r>
              <a:rPr lang="en-US" b="1" dirty="0" smtClean="0">
                <a:latin typeface="Aparajita" pitchFamily="34" charset="0"/>
                <a:cs typeface="Aparajita" pitchFamily="34" charset="0"/>
              </a:rPr>
              <a:t>Wireless remote control</a:t>
            </a:r>
            <a:endParaRPr lang="en-US" b="1" dirty="0">
              <a:latin typeface="Aparajita" pitchFamily="34" charset="0"/>
              <a:cs typeface="Aparajita" pitchFamily="34" charset="0"/>
            </a:endParaRPr>
          </a:p>
        </p:txBody>
      </p:sp>
      <p:sp>
        <p:nvSpPr>
          <p:cNvPr id="3" name="Content Placeholder 2"/>
          <p:cNvSpPr>
            <a:spLocks noGrp="1"/>
          </p:cNvSpPr>
          <p:nvPr>
            <p:ph sz="quarter" idx="13"/>
          </p:nvPr>
        </p:nvSpPr>
        <p:spPr/>
        <p:txBody>
          <a:bodyPr>
            <a:normAutofit/>
          </a:bodyPr>
          <a:lstStyle/>
          <a:p>
            <a:r>
              <a:rPr lang="en-US" sz="2200" dirty="0" smtClean="0">
                <a:latin typeface="Aparajita" pitchFamily="34" charset="0"/>
                <a:cs typeface="Aparajita" pitchFamily="34" charset="0"/>
              </a:rPr>
              <a:t>A sign is allotted to each appliance.</a:t>
            </a:r>
          </a:p>
          <a:p>
            <a:r>
              <a:rPr lang="en-US" sz="2200" dirty="0" smtClean="0">
                <a:latin typeface="Aparajita" pitchFamily="34" charset="0"/>
                <a:cs typeface="Aparajita" pitchFamily="34" charset="0"/>
              </a:rPr>
              <a:t>User teaches the unit which signs are for which device.</a:t>
            </a:r>
          </a:p>
          <a:p>
            <a:r>
              <a:rPr lang="en-US" sz="2200" dirty="0" smtClean="0">
                <a:latin typeface="Aparajita" pitchFamily="34" charset="0"/>
                <a:cs typeface="Aparajita" pitchFamily="34" charset="0"/>
              </a:rPr>
              <a:t>When he does the same sign the next time, pattern matching is done and that device is switched on/off correspondingly.</a:t>
            </a:r>
            <a:endParaRPr lang="en-US" sz="2200" dirty="0">
              <a:latin typeface="Aparajita" pitchFamily="34" charset="0"/>
              <a:cs typeface="Aparajita" pitchFamily="34" charset="0"/>
            </a:endParaRPr>
          </a:p>
        </p:txBody>
      </p:sp>
      <p:pic>
        <p:nvPicPr>
          <p:cNvPr id="19458" name="Picture 2" descr="C:\Users\Administrator\Desktop\Conference\BITS- Qark 2012\remot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200" y="228600"/>
            <a:ext cx="1849272" cy="193060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54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9458"/>
                                        </p:tgtEl>
                                        <p:attrNameLst>
                                          <p:attrName>style.visibility</p:attrName>
                                        </p:attrNameLst>
                                      </p:cBhvr>
                                      <p:to>
                                        <p:strVal val="visible"/>
                                      </p:to>
                                    </p:set>
                                    <p:animEffect transition="in" filter="fade">
                                      <p:cBhvr>
                                        <p:cTn id="12" dur="1000"/>
                                        <p:tgtEl>
                                          <p:spTgt spid="19458"/>
                                        </p:tgtEl>
                                      </p:cBhvr>
                                    </p:animEffect>
                                    <p:anim calcmode="lin" valueType="num">
                                      <p:cBhvr>
                                        <p:cTn id="13" dur="1000" fill="hold"/>
                                        <p:tgtEl>
                                          <p:spTgt spid="19458"/>
                                        </p:tgtEl>
                                        <p:attrNameLst>
                                          <p:attrName>ppt_x</p:attrName>
                                        </p:attrNameLst>
                                      </p:cBhvr>
                                      <p:tavLst>
                                        <p:tav tm="0">
                                          <p:val>
                                            <p:strVal val="#ppt_x"/>
                                          </p:val>
                                        </p:tav>
                                        <p:tav tm="100000">
                                          <p:val>
                                            <p:strVal val="#ppt_x"/>
                                          </p:val>
                                        </p:tav>
                                      </p:tavLst>
                                    </p:anim>
                                    <p:anim calcmode="lin" valueType="num">
                                      <p:cBhvr>
                                        <p:cTn id="14" dur="1000" fill="hold"/>
                                        <p:tgtEl>
                                          <p:spTgt spid="19458"/>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38" presetClass="entr" presetSubtype="0" accel="50000" fill="hold" nodeType="afterEffect">
                                  <p:stCondLst>
                                    <p:cond delay="0"/>
                                  </p:stCondLst>
                                  <p:iterate type="lt">
                                    <p:tmPct val="50000"/>
                                  </p:iterate>
                                  <p:childTnLst>
                                    <p:set>
                                      <p:cBhvr>
                                        <p:cTn id="17" dur="1" fill="hold">
                                          <p:stCondLst>
                                            <p:cond delay="0"/>
                                          </p:stCondLst>
                                        </p:cTn>
                                        <p:tgtEl>
                                          <p:spTgt spid="3">
                                            <p:txEl>
                                              <p:pRg st="0" end="0"/>
                                            </p:txEl>
                                          </p:spTgt>
                                        </p:tgtEl>
                                        <p:attrNameLst>
                                          <p:attrName>style.visibility</p:attrName>
                                        </p:attrNameLst>
                                      </p:cBhvr>
                                      <p:to>
                                        <p:strVal val="visible"/>
                                      </p:to>
                                    </p:set>
                                    <p:set>
                                      <p:cBhvr>
                                        <p:cTn id="18" dur="66" fill="hold">
                                          <p:stCondLst>
                                            <p:cond delay="0"/>
                                          </p:stCondLst>
                                        </p:cTn>
                                        <p:tgtEl>
                                          <p:spTgt spid="3">
                                            <p:txEl>
                                              <p:pRg st="0" end="0"/>
                                            </p:txEl>
                                          </p:spTgt>
                                        </p:tgtEl>
                                        <p:attrNameLst>
                                          <p:attrName>style.rotation</p:attrName>
                                        </p:attrNameLst>
                                      </p:cBhvr>
                                      <p:to>
                                        <p:strVal val="-45.0"/>
                                      </p:to>
                                    </p:set>
                                    <p:anim calcmode="lin" valueType="num">
                                      <p:cBhvr>
                                        <p:cTn id="19" dur="66" fill="hold">
                                          <p:stCondLst>
                                            <p:cond delay="66"/>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20" dur="66"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21" dur="2" decel="50000" autoRev="1" fill="hold">
                                          <p:stCondLst>
                                            <p:cond delay="66"/>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22" dur="1" fill="hold">
                                          <p:stCondLst>
                                            <p:cond delay="149"/>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childTnLst>
                          </p:cTn>
                        </p:par>
                        <p:par>
                          <p:cTn id="23" fill="hold">
                            <p:stCondLst>
                              <p:cond delay="3906"/>
                            </p:stCondLst>
                            <p:childTnLst>
                              <p:par>
                                <p:cTn id="24" presetID="38" presetClass="entr" presetSubtype="0" accel="50000" fill="hold" nodeType="afterEffect">
                                  <p:stCondLst>
                                    <p:cond delay="0"/>
                                  </p:stCondLst>
                                  <p:iterate type="lt">
                                    <p:tmPct val="50000"/>
                                  </p:iterate>
                                  <p:childTnLst>
                                    <p:set>
                                      <p:cBhvr>
                                        <p:cTn id="25" dur="1" fill="hold">
                                          <p:stCondLst>
                                            <p:cond delay="0"/>
                                          </p:stCondLst>
                                        </p:cTn>
                                        <p:tgtEl>
                                          <p:spTgt spid="3">
                                            <p:txEl>
                                              <p:pRg st="1" end="1"/>
                                            </p:txEl>
                                          </p:spTgt>
                                        </p:tgtEl>
                                        <p:attrNameLst>
                                          <p:attrName>style.visibility</p:attrName>
                                        </p:attrNameLst>
                                      </p:cBhvr>
                                      <p:to>
                                        <p:strVal val="visible"/>
                                      </p:to>
                                    </p:set>
                                    <p:set>
                                      <p:cBhvr>
                                        <p:cTn id="26" dur="66" fill="hold">
                                          <p:stCondLst>
                                            <p:cond delay="0"/>
                                          </p:stCondLst>
                                        </p:cTn>
                                        <p:tgtEl>
                                          <p:spTgt spid="3">
                                            <p:txEl>
                                              <p:pRg st="1" end="1"/>
                                            </p:txEl>
                                          </p:spTgt>
                                        </p:tgtEl>
                                        <p:attrNameLst>
                                          <p:attrName>style.rotation</p:attrName>
                                        </p:attrNameLst>
                                      </p:cBhvr>
                                      <p:to>
                                        <p:strVal val="-45.0"/>
                                      </p:to>
                                    </p:set>
                                    <p:anim calcmode="lin" valueType="num">
                                      <p:cBhvr>
                                        <p:cTn id="27" dur="66" fill="hold">
                                          <p:stCondLst>
                                            <p:cond delay="66"/>
                                          </p:stCondLst>
                                        </p:cTn>
                                        <p:tgtEl>
                                          <p:spTgt spid="3">
                                            <p:txEl>
                                              <p:pRg st="1" end="1"/>
                                            </p:txEl>
                                          </p:spTgt>
                                        </p:tgtEl>
                                        <p:attrNameLst>
                                          <p:attrName>style.rotation</p:attrName>
                                        </p:attrNameLst>
                                      </p:cBhvr>
                                      <p:tavLst>
                                        <p:tav tm="0">
                                          <p:val>
                                            <p:fltVal val="-45"/>
                                          </p:val>
                                        </p:tav>
                                        <p:tav tm="69900">
                                          <p:val>
                                            <p:fltVal val="45"/>
                                          </p:val>
                                        </p:tav>
                                        <p:tav tm="100000">
                                          <p:val>
                                            <p:fltVal val="0"/>
                                          </p:val>
                                        </p:tav>
                                      </p:tavLst>
                                    </p:anim>
                                    <p:anim calcmode="lin" valueType="num">
                                      <p:cBhvr>
                                        <p:cTn id="28" dur="66" fill="hold">
                                          <p:stCondLst>
                                            <p:cond delay="0"/>
                                          </p:stCondLst>
                                        </p:cTn>
                                        <p:tgtEl>
                                          <p:spTgt spid="3">
                                            <p:txEl>
                                              <p:pRg st="1" end="1"/>
                                            </p:txEl>
                                          </p:spTgt>
                                        </p:tgtEl>
                                        <p:attrNameLst>
                                          <p:attrName>ppt_y</p:attrName>
                                        </p:attrNameLst>
                                      </p:cBhvr>
                                      <p:tavLst>
                                        <p:tav tm="0">
                                          <p:val>
                                            <p:strVal val="#ppt_y-1"/>
                                          </p:val>
                                        </p:tav>
                                        <p:tav tm="100000">
                                          <p:val>
                                            <p:strVal val="#ppt_y-(0.354*#ppt_w-0.172*#ppt_h)"/>
                                          </p:val>
                                        </p:tav>
                                      </p:tavLst>
                                    </p:anim>
                                    <p:anim calcmode="lin" valueType="num">
                                      <p:cBhvr>
                                        <p:cTn id="29" dur="2" decel="50000" autoRev="1" fill="hold">
                                          <p:stCondLst>
                                            <p:cond delay="66"/>
                                          </p:stCondLst>
                                        </p:cTn>
                                        <p:tgtEl>
                                          <p:spTgt spid="3">
                                            <p:txEl>
                                              <p:pRg st="1" end="1"/>
                                            </p:txEl>
                                          </p:spTgt>
                                        </p:tgtEl>
                                        <p:attrNameLst>
                                          <p:attrName>ppt_y</p:attrName>
                                        </p:attrNameLst>
                                      </p:cBhvr>
                                      <p:tavLst>
                                        <p:tav tm="0">
                                          <p:val>
                                            <p:strVal val="#ppt_y-(0.354*#ppt_w-0.172*#ppt_h)"/>
                                          </p:val>
                                        </p:tav>
                                        <p:tav tm="100000">
                                          <p:val>
                                            <p:strVal val="#ppt_y-(0.354*#ppt_w-0.172*#ppt_h)-#ppt_h/2"/>
                                          </p:val>
                                        </p:tav>
                                      </p:tavLst>
                                    </p:anim>
                                    <p:anim calcmode="lin" valueType="num">
                                      <p:cBhvr>
                                        <p:cTn id="30" dur="1" fill="hold">
                                          <p:stCondLst>
                                            <p:cond delay="149"/>
                                          </p:stCondLst>
                                        </p:cTn>
                                        <p:tgtEl>
                                          <p:spTgt spid="3">
                                            <p:txEl>
                                              <p:pRg st="1" end="1"/>
                                            </p:txEl>
                                          </p:spTgt>
                                        </p:tgtEl>
                                        <p:attrNameLst>
                                          <p:attrName>ppt_y</p:attrName>
                                        </p:attrNameLst>
                                      </p:cBhvr>
                                      <p:tavLst>
                                        <p:tav tm="0">
                                          <p:val>
                                            <p:strVal val="#ppt_y-(0.354*#ppt_w-0.172*#ppt_h)"/>
                                          </p:val>
                                        </p:tav>
                                        <p:tav tm="100000">
                                          <p:val>
                                            <p:strVal val="#ppt_y"/>
                                          </p:val>
                                        </p:tav>
                                      </p:tavLst>
                                    </p:anim>
                                  </p:childTnLst>
                                </p:cTn>
                              </p:par>
                            </p:childTnLst>
                          </p:cTn>
                        </p:par>
                        <p:par>
                          <p:cTn id="31" fill="hold">
                            <p:stCondLst>
                              <p:cond delay="7439"/>
                            </p:stCondLst>
                            <p:childTnLst>
                              <p:par>
                                <p:cTn id="32" presetID="38" presetClass="entr" presetSubtype="0" accel="50000" fill="hold" nodeType="afterEffect">
                                  <p:stCondLst>
                                    <p:cond delay="0"/>
                                  </p:stCondLst>
                                  <p:iterate type="lt">
                                    <p:tmPct val="50000"/>
                                  </p:iterate>
                                  <p:childTnLst>
                                    <p:set>
                                      <p:cBhvr>
                                        <p:cTn id="33" dur="1" fill="hold">
                                          <p:stCondLst>
                                            <p:cond delay="0"/>
                                          </p:stCondLst>
                                        </p:cTn>
                                        <p:tgtEl>
                                          <p:spTgt spid="3">
                                            <p:txEl>
                                              <p:pRg st="2" end="2"/>
                                            </p:txEl>
                                          </p:spTgt>
                                        </p:tgtEl>
                                        <p:attrNameLst>
                                          <p:attrName>style.visibility</p:attrName>
                                        </p:attrNameLst>
                                      </p:cBhvr>
                                      <p:to>
                                        <p:strVal val="visible"/>
                                      </p:to>
                                    </p:set>
                                    <p:set>
                                      <p:cBhvr>
                                        <p:cTn id="34" dur="66" fill="hold">
                                          <p:stCondLst>
                                            <p:cond delay="0"/>
                                          </p:stCondLst>
                                        </p:cTn>
                                        <p:tgtEl>
                                          <p:spTgt spid="3">
                                            <p:txEl>
                                              <p:pRg st="2" end="2"/>
                                            </p:txEl>
                                          </p:spTgt>
                                        </p:tgtEl>
                                        <p:attrNameLst>
                                          <p:attrName>style.rotation</p:attrName>
                                        </p:attrNameLst>
                                      </p:cBhvr>
                                      <p:to>
                                        <p:strVal val="-45.0"/>
                                      </p:to>
                                    </p:set>
                                    <p:anim calcmode="lin" valueType="num">
                                      <p:cBhvr>
                                        <p:cTn id="35" dur="66" fill="hold">
                                          <p:stCondLst>
                                            <p:cond delay="66"/>
                                          </p:stCondLst>
                                        </p:cTn>
                                        <p:tgtEl>
                                          <p:spTgt spid="3">
                                            <p:txEl>
                                              <p:pRg st="2" end="2"/>
                                            </p:txEl>
                                          </p:spTgt>
                                        </p:tgtEl>
                                        <p:attrNameLst>
                                          <p:attrName>style.rotation</p:attrName>
                                        </p:attrNameLst>
                                      </p:cBhvr>
                                      <p:tavLst>
                                        <p:tav tm="0">
                                          <p:val>
                                            <p:fltVal val="-45"/>
                                          </p:val>
                                        </p:tav>
                                        <p:tav tm="69900">
                                          <p:val>
                                            <p:fltVal val="45"/>
                                          </p:val>
                                        </p:tav>
                                        <p:tav tm="100000">
                                          <p:val>
                                            <p:fltVal val="0"/>
                                          </p:val>
                                        </p:tav>
                                      </p:tavLst>
                                    </p:anim>
                                    <p:anim calcmode="lin" valueType="num">
                                      <p:cBhvr>
                                        <p:cTn id="36" dur="66" fill="hold">
                                          <p:stCondLst>
                                            <p:cond delay="0"/>
                                          </p:stCondLst>
                                        </p:cTn>
                                        <p:tgtEl>
                                          <p:spTgt spid="3">
                                            <p:txEl>
                                              <p:pRg st="2" end="2"/>
                                            </p:txEl>
                                          </p:spTgt>
                                        </p:tgtEl>
                                        <p:attrNameLst>
                                          <p:attrName>ppt_y</p:attrName>
                                        </p:attrNameLst>
                                      </p:cBhvr>
                                      <p:tavLst>
                                        <p:tav tm="0">
                                          <p:val>
                                            <p:strVal val="#ppt_y-1"/>
                                          </p:val>
                                        </p:tav>
                                        <p:tav tm="100000">
                                          <p:val>
                                            <p:strVal val="#ppt_y-(0.354*#ppt_w-0.172*#ppt_h)"/>
                                          </p:val>
                                        </p:tav>
                                      </p:tavLst>
                                    </p:anim>
                                    <p:anim calcmode="lin" valueType="num">
                                      <p:cBhvr>
                                        <p:cTn id="37" dur="2" decel="50000" autoRev="1" fill="hold">
                                          <p:stCondLst>
                                            <p:cond delay="66"/>
                                          </p:stCondLst>
                                        </p:cTn>
                                        <p:tgtEl>
                                          <p:spTgt spid="3">
                                            <p:txEl>
                                              <p:pRg st="2" end="2"/>
                                            </p:txEl>
                                          </p:spTgt>
                                        </p:tgtEl>
                                        <p:attrNameLst>
                                          <p:attrName>ppt_y</p:attrName>
                                        </p:attrNameLst>
                                      </p:cBhvr>
                                      <p:tavLst>
                                        <p:tav tm="0">
                                          <p:val>
                                            <p:strVal val="#ppt_y-(0.354*#ppt_w-0.172*#ppt_h)"/>
                                          </p:val>
                                        </p:tav>
                                        <p:tav tm="100000">
                                          <p:val>
                                            <p:strVal val="#ppt_y-(0.354*#ppt_w-0.172*#ppt_h)-#ppt_h/2"/>
                                          </p:val>
                                        </p:tav>
                                      </p:tavLst>
                                    </p:anim>
                                    <p:anim calcmode="lin" valueType="num">
                                      <p:cBhvr>
                                        <p:cTn id="38" dur="1" fill="hold">
                                          <p:stCondLst>
                                            <p:cond delay="149"/>
                                          </p:stCondLst>
                                        </p:cTn>
                                        <p:tgtEl>
                                          <p:spTgt spid="3">
                                            <p:txEl>
                                              <p:pRg st="2" end="2"/>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44450" dist="27940" dir="5400000" algn="ctr">
              <a:srgbClr val="000000">
                <a:alpha val="32000"/>
              </a:srgbClr>
            </a:outerShdw>
            <a:reflection blurRad="6350" stA="50000" endA="300" endPos="55500" dist="50800" dir="5400000" sy="-100000" algn="bl" rotWithShape="0"/>
          </a:effectLst>
          <a:scene3d>
            <a:camera prst="orthographicFront">
              <a:rot lat="0" lon="0" rev="0"/>
            </a:camera>
            <a:lightRig rig="balanced" dir="t">
              <a:rot lat="0" lon="0" rev="8700000"/>
            </a:lightRig>
          </a:scene3d>
          <a:sp3d>
            <a:bevelT w="190500" h="38100"/>
          </a:sp3d>
        </p:spPr>
        <p:txBody>
          <a:bodyPr/>
          <a:lstStyle/>
          <a:p>
            <a:pPr algn="ctr"/>
            <a:r>
              <a:rPr lang="en-US" sz="360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parajita" pitchFamily="34" charset="0"/>
                <a:cs typeface="Aparajita" pitchFamily="34" charset="0"/>
              </a:rPr>
              <a:t>MAIN COMPONENTS</a:t>
            </a:r>
            <a:endParaRPr lang="en-US" sz="36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parajita" pitchFamily="34" charset="0"/>
              <a:cs typeface="Aparajita" pitchFamily="34" charset="0"/>
            </a:endParaRPr>
          </a:p>
        </p:txBody>
      </p:sp>
      <p:sp>
        <p:nvSpPr>
          <p:cNvPr id="3" name="Content Placeholder 2"/>
          <p:cNvSpPr>
            <a:spLocks noGrp="1"/>
          </p:cNvSpPr>
          <p:nvPr>
            <p:ph sz="quarter" idx="13"/>
          </p:nvPr>
        </p:nvSpPr>
        <p:spPr/>
        <p:txBody>
          <a:bodyPr/>
          <a:lstStyle/>
          <a:p>
            <a:pPr marL="0" indent="0">
              <a:buNone/>
            </a:pPr>
            <a:endParaRPr lang="en-US" dirty="0" smtClean="0"/>
          </a:p>
          <a:p>
            <a:r>
              <a:rPr lang="en-US" sz="2400" dirty="0" smtClean="0">
                <a:latin typeface="Sylfaen" pitchFamily="18" charset="0"/>
                <a:cs typeface="Andalus" pitchFamily="18" charset="-78"/>
              </a:rPr>
              <a:t>Hand Glove</a:t>
            </a:r>
          </a:p>
          <a:p>
            <a:pPr marL="0" indent="0">
              <a:buNone/>
            </a:pPr>
            <a:endParaRPr lang="en-US" dirty="0" smtClean="0"/>
          </a:p>
          <a:p>
            <a:endParaRPr lang="en-US" dirty="0"/>
          </a:p>
          <a:p>
            <a:endParaRPr lang="en-US" dirty="0">
              <a:latin typeface="Andalus" pitchFamily="18" charset="-78"/>
              <a:cs typeface="Andalus" pitchFamily="18" charset="-78"/>
            </a:endParaRPr>
          </a:p>
          <a:p>
            <a:r>
              <a:rPr lang="en-US" sz="2400" dirty="0" smtClean="0">
                <a:latin typeface="Sylfaen" pitchFamily="18" charset="0"/>
                <a:cs typeface="Andalus" pitchFamily="18" charset="-78"/>
              </a:rPr>
              <a:t>Portable Display Device</a:t>
            </a:r>
          </a:p>
          <a:p>
            <a:endParaRPr lang="en-US" dirty="0"/>
          </a:p>
          <a:p>
            <a:endParaRPr lang="en-US" dirty="0"/>
          </a:p>
        </p:txBody>
      </p:sp>
      <p:pic>
        <p:nvPicPr>
          <p:cNvPr id="3077" name="Picture 5" descr="C:\Users\Administrator\Desktop\4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676400"/>
            <a:ext cx="2793421" cy="1733550"/>
          </a:xfrm>
          <a:prstGeom prst="round2DiagRect">
            <a:avLst>
              <a:gd name="adj1" fmla="val 16667"/>
              <a:gd name="adj2" fmla="val 0"/>
            </a:avLst>
          </a:prstGeom>
          <a:ln w="88900" cap="sq">
            <a:solidFill>
              <a:schemeClr val="bg1"/>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078" name="Picture 6" descr="C:\Users\Administrator\Desktop\1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272" y="3810000"/>
            <a:ext cx="2647950" cy="1676401"/>
          </a:xfrm>
          <a:prstGeom prst="round2DiagRect">
            <a:avLst>
              <a:gd name="adj1" fmla="val 16667"/>
              <a:gd name="adj2" fmla="val 0"/>
            </a:avLst>
          </a:prstGeom>
          <a:ln w="88900" cap="sq">
            <a:solidFill>
              <a:schemeClr val="bg1"/>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4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4" presetID="26" presetClass="entr" presetSubtype="0" fill="hold" nodeType="withEffect">
                                  <p:stCondLst>
                                    <p:cond delay="0"/>
                                  </p:stCondLst>
                                  <p:childTnLst>
                                    <p:set>
                                      <p:cBhvr>
                                        <p:cTn id="15" dur="1" fill="hold">
                                          <p:stCondLst>
                                            <p:cond delay="0"/>
                                          </p:stCondLst>
                                        </p:cTn>
                                        <p:tgtEl>
                                          <p:spTgt spid="3077"/>
                                        </p:tgtEl>
                                        <p:attrNameLst>
                                          <p:attrName>style.visibility</p:attrName>
                                        </p:attrNameLst>
                                      </p:cBhvr>
                                      <p:to>
                                        <p:strVal val="visible"/>
                                      </p:to>
                                    </p:set>
                                    <p:animEffect transition="in" filter="wipe(down)">
                                      <p:cBhvr>
                                        <p:cTn id="16" dur="580">
                                          <p:stCondLst>
                                            <p:cond delay="0"/>
                                          </p:stCondLst>
                                        </p:cTn>
                                        <p:tgtEl>
                                          <p:spTgt spid="3077"/>
                                        </p:tgtEl>
                                      </p:cBhvr>
                                    </p:animEffect>
                                    <p:anim calcmode="lin" valueType="num">
                                      <p:cBhvr>
                                        <p:cTn id="17" dur="1822" tmFilter="0,0; 0.14,0.36; 0.43,0.73; 0.71,0.91; 1.0,1.0">
                                          <p:stCondLst>
                                            <p:cond delay="0"/>
                                          </p:stCondLst>
                                        </p:cTn>
                                        <p:tgtEl>
                                          <p:spTgt spid="3077"/>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3077"/>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3077"/>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3077"/>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3077"/>
                                        </p:tgtEl>
                                        <p:attrNameLst>
                                          <p:attrName>ppt_y</p:attrName>
                                        </p:attrNameLst>
                                      </p:cBhvr>
                                      <p:tavLst>
                                        <p:tav tm="0" fmla="#ppt_y-sin(pi*$)/81">
                                          <p:val>
                                            <p:fltVal val="0"/>
                                          </p:val>
                                        </p:tav>
                                        <p:tav tm="100000">
                                          <p:val>
                                            <p:fltVal val="1"/>
                                          </p:val>
                                        </p:tav>
                                      </p:tavLst>
                                    </p:anim>
                                    <p:animScale>
                                      <p:cBhvr>
                                        <p:cTn id="22" dur="26">
                                          <p:stCondLst>
                                            <p:cond delay="650"/>
                                          </p:stCondLst>
                                        </p:cTn>
                                        <p:tgtEl>
                                          <p:spTgt spid="3077"/>
                                        </p:tgtEl>
                                      </p:cBhvr>
                                      <p:to x="100000" y="60000"/>
                                    </p:animScale>
                                    <p:animScale>
                                      <p:cBhvr>
                                        <p:cTn id="23" dur="166" decel="50000">
                                          <p:stCondLst>
                                            <p:cond delay="676"/>
                                          </p:stCondLst>
                                        </p:cTn>
                                        <p:tgtEl>
                                          <p:spTgt spid="3077"/>
                                        </p:tgtEl>
                                      </p:cBhvr>
                                      <p:to x="100000" y="100000"/>
                                    </p:animScale>
                                    <p:animScale>
                                      <p:cBhvr>
                                        <p:cTn id="24" dur="26">
                                          <p:stCondLst>
                                            <p:cond delay="1312"/>
                                          </p:stCondLst>
                                        </p:cTn>
                                        <p:tgtEl>
                                          <p:spTgt spid="3077"/>
                                        </p:tgtEl>
                                      </p:cBhvr>
                                      <p:to x="100000" y="80000"/>
                                    </p:animScale>
                                    <p:animScale>
                                      <p:cBhvr>
                                        <p:cTn id="25" dur="166" decel="50000">
                                          <p:stCondLst>
                                            <p:cond delay="1338"/>
                                          </p:stCondLst>
                                        </p:cTn>
                                        <p:tgtEl>
                                          <p:spTgt spid="3077"/>
                                        </p:tgtEl>
                                      </p:cBhvr>
                                      <p:to x="100000" y="100000"/>
                                    </p:animScale>
                                    <p:animScale>
                                      <p:cBhvr>
                                        <p:cTn id="26" dur="26">
                                          <p:stCondLst>
                                            <p:cond delay="1642"/>
                                          </p:stCondLst>
                                        </p:cTn>
                                        <p:tgtEl>
                                          <p:spTgt spid="3077"/>
                                        </p:tgtEl>
                                      </p:cBhvr>
                                      <p:to x="100000" y="90000"/>
                                    </p:animScale>
                                    <p:animScale>
                                      <p:cBhvr>
                                        <p:cTn id="27" dur="166" decel="50000">
                                          <p:stCondLst>
                                            <p:cond delay="1668"/>
                                          </p:stCondLst>
                                        </p:cTn>
                                        <p:tgtEl>
                                          <p:spTgt spid="3077"/>
                                        </p:tgtEl>
                                      </p:cBhvr>
                                      <p:to x="100000" y="100000"/>
                                    </p:animScale>
                                    <p:animScale>
                                      <p:cBhvr>
                                        <p:cTn id="28" dur="26">
                                          <p:stCondLst>
                                            <p:cond delay="1808"/>
                                          </p:stCondLst>
                                        </p:cTn>
                                        <p:tgtEl>
                                          <p:spTgt spid="3077"/>
                                        </p:tgtEl>
                                      </p:cBhvr>
                                      <p:to x="100000" y="95000"/>
                                    </p:animScale>
                                    <p:animScale>
                                      <p:cBhvr>
                                        <p:cTn id="29" dur="166" decel="50000">
                                          <p:stCondLst>
                                            <p:cond delay="1834"/>
                                          </p:stCondLst>
                                        </p:cTn>
                                        <p:tgtEl>
                                          <p:spTgt spid="3077"/>
                                        </p:tgtEl>
                                      </p:cBhvr>
                                      <p:to x="100000" y="100000"/>
                                    </p:animScale>
                                  </p:childTnLst>
                                </p:cTn>
                              </p:par>
                            </p:childTnLst>
                          </p:cTn>
                        </p:par>
                        <p:par>
                          <p:cTn id="30" fill="hold">
                            <p:stCondLst>
                              <p:cond delay="2500"/>
                            </p:stCondLst>
                            <p:childTnLst>
                              <p:par>
                                <p:cTn id="31" presetID="42" presetClass="entr" presetSubtype="0" fill="hold"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6" presetID="26" presetClass="entr" presetSubtype="0" fill="hold" nodeType="withEffect">
                                  <p:stCondLst>
                                    <p:cond delay="0"/>
                                  </p:stCondLst>
                                  <p:childTnLst>
                                    <p:set>
                                      <p:cBhvr>
                                        <p:cTn id="37" dur="1" fill="hold">
                                          <p:stCondLst>
                                            <p:cond delay="0"/>
                                          </p:stCondLst>
                                        </p:cTn>
                                        <p:tgtEl>
                                          <p:spTgt spid="3078"/>
                                        </p:tgtEl>
                                        <p:attrNameLst>
                                          <p:attrName>style.visibility</p:attrName>
                                        </p:attrNameLst>
                                      </p:cBhvr>
                                      <p:to>
                                        <p:strVal val="visible"/>
                                      </p:to>
                                    </p:set>
                                    <p:animEffect transition="in" filter="wipe(down)">
                                      <p:cBhvr>
                                        <p:cTn id="38" dur="580">
                                          <p:stCondLst>
                                            <p:cond delay="0"/>
                                          </p:stCondLst>
                                        </p:cTn>
                                        <p:tgtEl>
                                          <p:spTgt spid="3078"/>
                                        </p:tgtEl>
                                      </p:cBhvr>
                                    </p:animEffect>
                                    <p:anim calcmode="lin" valueType="num">
                                      <p:cBhvr>
                                        <p:cTn id="39" dur="1822" tmFilter="0,0; 0.14,0.36; 0.43,0.73; 0.71,0.91; 1.0,1.0">
                                          <p:stCondLst>
                                            <p:cond delay="0"/>
                                          </p:stCondLst>
                                        </p:cTn>
                                        <p:tgtEl>
                                          <p:spTgt spid="3078"/>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3078"/>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3078"/>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3078"/>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3078"/>
                                        </p:tgtEl>
                                        <p:attrNameLst>
                                          <p:attrName>ppt_y</p:attrName>
                                        </p:attrNameLst>
                                      </p:cBhvr>
                                      <p:tavLst>
                                        <p:tav tm="0" fmla="#ppt_y-sin(pi*$)/81">
                                          <p:val>
                                            <p:fltVal val="0"/>
                                          </p:val>
                                        </p:tav>
                                        <p:tav tm="100000">
                                          <p:val>
                                            <p:fltVal val="1"/>
                                          </p:val>
                                        </p:tav>
                                      </p:tavLst>
                                    </p:anim>
                                    <p:animScale>
                                      <p:cBhvr>
                                        <p:cTn id="44" dur="26">
                                          <p:stCondLst>
                                            <p:cond delay="650"/>
                                          </p:stCondLst>
                                        </p:cTn>
                                        <p:tgtEl>
                                          <p:spTgt spid="3078"/>
                                        </p:tgtEl>
                                      </p:cBhvr>
                                      <p:to x="100000" y="60000"/>
                                    </p:animScale>
                                    <p:animScale>
                                      <p:cBhvr>
                                        <p:cTn id="45" dur="166" decel="50000">
                                          <p:stCondLst>
                                            <p:cond delay="676"/>
                                          </p:stCondLst>
                                        </p:cTn>
                                        <p:tgtEl>
                                          <p:spTgt spid="3078"/>
                                        </p:tgtEl>
                                      </p:cBhvr>
                                      <p:to x="100000" y="100000"/>
                                    </p:animScale>
                                    <p:animScale>
                                      <p:cBhvr>
                                        <p:cTn id="46" dur="26">
                                          <p:stCondLst>
                                            <p:cond delay="1312"/>
                                          </p:stCondLst>
                                        </p:cTn>
                                        <p:tgtEl>
                                          <p:spTgt spid="3078"/>
                                        </p:tgtEl>
                                      </p:cBhvr>
                                      <p:to x="100000" y="80000"/>
                                    </p:animScale>
                                    <p:animScale>
                                      <p:cBhvr>
                                        <p:cTn id="47" dur="166" decel="50000">
                                          <p:stCondLst>
                                            <p:cond delay="1338"/>
                                          </p:stCondLst>
                                        </p:cTn>
                                        <p:tgtEl>
                                          <p:spTgt spid="3078"/>
                                        </p:tgtEl>
                                      </p:cBhvr>
                                      <p:to x="100000" y="100000"/>
                                    </p:animScale>
                                    <p:animScale>
                                      <p:cBhvr>
                                        <p:cTn id="48" dur="26">
                                          <p:stCondLst>
                                            <p:cond delay="1642"/>
                                          </p:stCondLst>
                                        </p:cTn>
                                        <p:tgtEl>
                                          <p:spTgt spid="3078"/>
                                        </p:tgtEl>
                                      </p:cBhvr>
                                      <p:to x="100000" y="90000"/>
                                    </p:animScale>
                                    <p:animScale>
                                      <p:cBhvr>
                                        <p:cTn id="49" dur="166" decel="50000">
                                          <p:stCondLst>
                                            <p:cond delay="1668"/>
                                          </p:stCondLst>
                                        </p:cTn>
                                        <p:tgtEl>
                                          <p:spTgt spid="3078"/>
                                        </p:tgtEl>
                                      </p:cBhvr>
                                      <p:to x="100000" y="100000"/>
                                    </p:animScale>
                                    <p:animScale>
                                      <p:cBhvr>
                                        <p:cTn id="50" dur="26">
                                          <p:stCondLst>
                                            <p:cond delay="1808"/>
                                          </p:stCondLst>
                                        </p:cTn>
                                        <p:tgtEl>
                                          <p:spTgt spid="3078"/>
                                        </p:tgtEl>
                                      </p:cBhvr>
                                      <p:to x="100000" y="95000"/>
                                    </p:animScale>
                                    <p:animScale>
                                      <p:cBhvr>
                                        <p:cTn id="51" dur="166" decel="50000">
                                          <p:stCondLst>
                                            <p:cond delay="1834"/>
                                          </p:stCondLst>
                                        </p:cTn>
                                        <p:tgtEl>
                                          <p:spTgt spid="307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7672" y="228600"/>
            <a:ext cx="8305800" cy="990599"/>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b="1" dirty="0">
              <a:latin typeface="Aparajita" pitchFamily="34" charset="0"/>
              <a:cs typeface="Aparajita" pitchFamily="34" charset="0"/>
            </a:endParaRPr>
          </a:p>
        </p:txBody>
      </p:sp>
      <p:sp>
        <p:nvSpPr>
          <p:cNvPr id="2" name="Title 1"/>
          <p:cNvSpPr>
            <a:spLocks noGrp="1"/>
          </p:cNvSpPr>
          <p:nvPr>
            <p:ph type="title"/>
          </p:nvPr>
        </p:nvSpPr>
        <p:spPr>
          <a:xfrm>
            <a:off x="609600" y="274639"/>
            <a:ext cx="7924800" cy="792162"/>
          </a:xfrm>
        </p:spPr>
        <p:txBody>
          <a:bodyPr/>
          <a:lstStyle/>
          <a:p>
            <a:r>
              <a:rPr lang="en-US" b="1" dirty="0" smtClean="0">
                <a:latin typeface="Aparajita" pitchFamily="34" charset="0"/>
                <a:cs typeface="Aparajita" pitchFamily="34" charset="0"/>
              </a:rPr>
              <a:t>Robot control mode</a:t>
            </a:r>
            <a:endParaRPr lang="en-US" b="1" dirty="0">
              <a:latin typeface="Aparajita" pitchFamily="34" charset="0"/>
              <a:cs typeface="Aparajita" pitchFamily="34" charset="0"/>
            </a:endParaRPr>
          </a:p>
        </p:txBody>
      </p:sp>
      <p:sp>
        <p:nvSpPr>
          <p:cNvPr id="3" name="Content Placeholder 2"/>
          <p:cNvSpPr>
            <a:spLocks noGrp="1"/>
          </p:cNvSpPr>
          <p:nvPr>
            <p:ph sz="quarter" idx="13"/>
          </p:nvPr>
        </p:nvSpPr>
        <p:spPr/>
        <p:txBody>
          <a:bodyPr>
            <a:normAutofit/>
          </a:bodyPr>
          <a:lstStyle/>
          <a:p>
            <a:r>
              <a:rPr lang="en-US" sz="2200" dirty="0" smtClean="0">
                <a:latin typeface="Aparajita" pitchFamily="34" charset="0"/>
                <a:cs typeface="Aparajita" pitchFamily="34" charset="0"/>
              </a:rPr>
              <a:t>The accelerometer in the glove can be used to control a robot.</a:t>
            </a:r>
          </a:p>
          <a:p>
            <a:r>
              <a:rPr lang="en-US" sz="2200" dirty="0" smtClean="0">
                <a:latin typeface="Aparajita" pitchFamily="34" charset="0"/>
                <a:cs typeface="Aparajita" pitchFamily="34" charset="0"/>
              </a:rPr>
              <a:t>The robot can be the users wheelchair etc. that he need to control.</a:t>
            </a:r>
          </a:p>
          <a:p>
            <a:r>
              <a:rPr lang="en-US" sz="2200" dirty="0" smtClean="0">
                <a:latin typeface="Aparajita" pitchFamily="34" charset="0"/>
                <a:cs typeface="Aparajita" pitchFamily="34" charset="0"/>
              </a:rPr>
              <a:t>The X-Y values are sent to a mapping function which then checks for a preset threshold to give the respective commands.</a:t>
            </a:r>
          </a:p>
          <a:p>
            <a:r>
              <a:rPr lang="en-US" sz="2200" dirty="0" smtClean="0">
                <a:latin typeface="Aparajita" pitchFamily="34" charset="0"/>
                <a:cs typeface="Aparajita" pitchFamily="34" charset="0"/>
              </a:rPr>
              <a:t>With just the tilt of the hand, the robot can be made to move forward, back, left or right</a:t>
            </a:r>
            <a:endParaRPr lang="en-US" sz="2200" dirty="0">
              <a:latin typeface="Aparajita" pitchFamily="34" charset="0"/>
              <a:cs typeface="Aparajita" pitchFamily="34" charset="0"/>
            </a:endParaRPr>
          </a:p>
        </p:txBody>
      </p:sp>
      <p:pic>
        <p:nvPicPr>
          <p:cNvPr id="20482" name="Picture 2" descr="C:\Users\Administrator\Desktop\Conference\BITS- Qark 2012\rob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19726" cy="230305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80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0482"/>
                                        </p:tgtEl>
                                        <p:attrNameLst>
                                          <p:attrName>style.visibility</p:attrName>
                                        </p:attrNameLst>
                                      </p:cBhvr>
                                      <p:to>
                                        <p:strVal val="visible"/>
                                      </p:to>
                                    </p:set>
                                    <p:animEffect transition="in" filter="fade">
                                      <p:cBhvr>
                                        <p:cTn id="12" dur="1000"/>
                                        <p:tgtEl>
                                          <p:spTgt spid="20482"/>
                                        </p:tgtEl>
                                      </p:cBhvr>
                                    </p:animEffect>
                                    <p:anim calcmode="lin" valueType="num">
                                      <p:cBhvr>
                                        <p:cTn id="13" dur="1000" fill="hold"/>
                                        <p:tgtEl>
                                          <p:spTgt spid="20482"/>
                                        </p:tgtEl>
                                        <p:attrNameLst>
                                          <p:attrName>ppt_x</p:attrName>
                                        </p:attrNameLst>
                                      </p:cBhvr>
                                      <p:tavLst>
                                        <p:tav tm="0">
                                          <p:val>
                                            <p:strVal val="#ppt_x"/>
                                          </p:val>
                                        </p:tav>
                                        <p:tav tm="100000">
                                          <p:val>
                                            <p:strVal val="#ppt_x"/>
                                          </p:val>
                                        </p:tav>
                                      </p:tavLst>
                                    </p:anim>
                                    <p:anim calcmode="lin" valueType="num">
                                      <p:cBhvr>
                                        <p:cTn id="14" dur="1000" fill="hold"/>
                                        <p:tgtEl>
                                          <p:spTgt spid="2048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1" presetClass="entr" presetSubtype="0" fill="hold" nodeType="afterEffect">
                                  <p:stCondLst>
                                    <p:cond delay="0"/>
                                  </p:stCondLst>
                                  <p:iterate type="lt">
                                    <p:tmPct val="10000"/>
                                  </p:iterate>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p:cTn id="18"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20"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
                                            <p:txEl>
                                              <p:pRg st="0" end="0"/>
                                            </p:txEl>
                                          </p:spTgt>
                                        </p:tgtEl>
                                      </p:cBhvr>
                                    </p:animEffect>
                                  </p:childTnLst>
                                </p:cTn>
                              </p:par>
                            </p:childTnLst>
                          </p:cTn>
                        </p:par>
                        <p:par>
                          <p:cTn id="23" fill="hold">
                            <p:stCondLst>
                              <p:cond delay="4500"/>
                            </p:stCondLst>
                            <p:childTnLst>
                              <p:par>
                                <p:cTn id="24" presetID="41" presetClass="entr" presetSubtype="0" fill="hold" nodeType="afterEffect">
                                  <p:stCondLst>
                                    <p:cond delay="0"/>
                                  </p:stCondLst>
                                  <p:iterate type="lt">
                                    <p:tmPct val="10000"/>
                                  </p:iterate>
                                  <p:childTnLst>
                                    <p:set>
                                      <p:cBhvr>
                                        <p:cTn id="25" dur="1" fill="hold">
                                          <p:stCondLst>
                                            <p:cond delay="0"/>
                                          </p:stCondLst>
                                        </p:cTn>
                                        <p:tgtEl>
                                          <p:spTgt spid="3">
                                            <p:txEl>
                                              <p:pRg st="1" end="1"/>
                                            </p:txEl>
                                          </p:spTgt>
                                        </p:tgtEl>
                                        <p:attrNameLst>
                                          <p:attrName>style.visibility</p:attrName>
                                        </p:attrNameLst>
                                      </p:cBhvr>
                                      <p:to>
                                        <p:strVal val="visible"/>
                                      </p:to>
                                    </p:set>
                                    <p:anim calcmode="lin" valueType="num">
                                      <p:cBhvr>
                                        <p:cTn id="26"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8"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3">
                                            <p:txEl>
                                              <p:pRg st="1" end="1"/>
                                            </p:txEl>
                                          </p:spTgt>
                                        </p:tgtEl>
                                      </p:cBhvr>
                                    </p:animEffect>
                                  </p:childTnLst>
                                </p:cTn>
                              </p:par>
                            </p:childTnLst>
                          </p:cTn>
                        </p:par>
                        <p:par>
                          <p:cTn id="31" fill="hold">
                            <p:stCondLst>
                              <p:cond delay="7700"/>
                            </p:stCondLst>
                            <p:childTnLst>
                              <p:par>
                                <p:cTn id="32" presetID="41" presetClass="entr" presetSubtype="0" fill="hold" nodeType="afterEffect">
                                  <p:stCondLst>
                                    <p:cond delay="0"/>
                                  </p:stCondLst>
                                  <p:iterate type="lt">
                                    <p:tmPct val="10000"/>
                                  </p:iterate>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p:cTn id="34"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2" end="2"/>
                                            </p:txEl>
                                          </p:spTgt>
                                        </p:tgtEl>
                                      </p:cBhvr>
                                    </p:animEffect>
                                  </p:childTnLst>
                                </p:cTn>
                              </p:par>
                            </p:childTnLst>
                          </p:cTn>
                        </p:par>
                        <p:par>
                          <p:cTn id="39" fill="hold">
                            <p:stCondLst>
                              <p:cond delay="13100"/>
                            </p:stCondLst>
                            <p:childTnLst>
                              <p:par>
                                <p:cTn id="40" presetID="41" presetClass="entr" presetSubtype="0" fill="hold" nodeType="afterEffect">
                                  <p:stCondLst>
                                    <p:cond delay="0"/>
                                  </p:stCondLst>
                                  <p:iterate type="lt">
                                    <p:tmPct val="10000"/>
                                  </p:iterate>
                                  <p:childTnLst>
                                    <p:set>
                                      <p:cBhvr>
                                        <p:cTn id="41" dur="1" fill="hold">
                                          <p:stCondLst>
                                            <p:cond delay="0"/>
                                          </p:stCondLst>
                                        </p:cTn>
                                        <p:tgtEl>
                                          <p:spTgt spid="3">
                                            <p:txEl>
                                              <p:pRg st="3" end="3"/>
                                            </p:txEl>
                                          </p:spTgt>
                                        </p:tgtEl>
                                        <p:attrNameLst>
                                          <p:attrName>style.visibility</p:attrName>
                                        </p:attrNameLst>
                                      </p:cBhvr>
                                      <p:to>
                                        <p:strVal val="visible"/>
                                      </p:to>
                                    </p:set>
                                    <p:anim calcmode="lin" valueType="num">
                                      <p:cBhvr>
                                        <p:cTn id="42"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44"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7672" y="228600"/>
            <a:ext cx="8305800" cy="990599"/>
          </a:xfrm>
          <a:prstGeom prst="rect">
            <a:avLst/>
          </a:prstGeom>
          <a:solidFill>
            <a:srgbClr val="FF0000"/>
          </a:solidFill>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b="1" dirty="0">
              <a:latin typeface="Aparajita" pitchFamily="34" charset="0"/>
              <a:cs typeface="Aparajita" pitchFamily="34" charset="0"/>
            </a:endParaRPr>
          </a:p>
        </p:txBody>
      </p:sp>
      <p:sp>
        <p:nvSpPr>
          <p:cNvPr id="2" name="Title 1"/>
          <p:cNvSpPr>
            <a:spLocks noGrp="1"/>
          </p:cNvSpPr>
          <p:nvPr>
            <p:ph type="title"/>
          </p:nvPr>
        </p:nvSpPr>
        <p:spPr>
          <a:xfrm>
            <a:off x="609600" y="274638"/>
            <a:ext cx="7924800" cy="868362"/>
          </a:xfrm>
        </p:spPr>
        <p:txBody>
          <a:bodyPr/>
          <a:lstStyle/>
          <a:p>
            <a:pPr lvl="0"/>
            <a:r>
              <a:rPr lang="en-AU" dirty="0">
                <a:latin typeface="Aparajita" pitchFamily="34" charset="0"/>
                <a:cs typeface="Aparajita" pitchFamily="34" charset="0"/>
              </a:rPr>
              <a:t>SYSTEM </a:t>
            </a:r>
            <a:r>
              <a:rPr lang="en-AU" dirty="0" smtClean="0">
                <a:latin typeface="Aparajita" pitchFamily="34" charset="0"/>
                <a:cs typeface="Aparajita" pitchFamily="34" charset="0"/>
              </a:rPr>
              <a:t>ANALYSIS</a:t>
            </a:r>
            <a:endParaRPr lang="en-US" dirty="0">
              <a:latin typeface="Aparajita" pitchFamily="34" charset="0"/>
              <a:cs typeface="Aparajita" pitchFamily="34" charset="0"/>
            </a:endParaRPr>
          </a:p>
        </p:txBody>
      </p:sp>
      <p:sp>
        <p:nvSpPr>
          <p:cNvPr id="3" name="Content Placeholder 2"/>
          <p:cNvSpPr>
            <a:spLocks noGrp="1"/>
          </p:cNvSpPr>
          <p:nvPr>
            <p:ph sz="quarter" idx="13"/>
          </p:nvPr>
        </p:nvSpPr>
        <p:spPr>
          <a:xfrm>
            <a:off x="609600" y="1600200"/>
            <a:ext cx="7924800" cy="4343400"/>
          </a:xfrm>
        </p:spPr>
        <p:txBody>
          <a:bodyPr>
            <a:normAutofit lnSpcReduction="10000"/>
          </a:bodyPr>
          <a:lstStyle/>
          <a:p>
            <a:pPr lvl="0"/>
            <a:r>
              <a:rPr lang="en-AU" sz="2000" dirty="0" smtClean="0">
                <a:latin typeface="Aparajita" pitchFamily="34" charset="0"/>
                <a:cs typeface="Aparajita" pitchFamily="34" charset="0"/>
              </a:rPr>
              <a:t>The </a:t>
            </a:r>
            <a:r>
              <a:rPr lang="en-AU" sz="2000" dirty="0">
                <a:latin typeface="Aparajita" pitchFamily="34" charset="0"/>
                <a:cs typeface="Aparajita" pitchFamily="34" charset="0"/>
              </a:rPr>
              <a:t>bend resistance offered by the flex sensor ranges from 45KΩ to 125KΩ. This gives a potential difference across the flex sensor of around 2.5V to 3.676V respectively. (When connected with a voltage divider with 45KΩ to </a:t>
            </a:r>
            <a:r>
              <a:rPr lang="en-AU" sz="2000" dirty="0" err="1">
                <a:latin typeface="Aparajita" pitchFamily="34" charset="0"/>
                <a:cs typeface="Aparajita" pitchFamily="34" charset="0"/>
              </a:rPr>
              <a:t>Vcc</a:t>
            </a:r>
            <a:r>
              <a:rPr lang="en-AU" sz="2000" dirty="0">
                <a:latin typeface="Aparajita" pitchFamily="34" charset="0"/>
                <a:cs typeface="Aparajita" pitchFamily="34" charset="0"/>
              </a:rPr>
              <a:t> and the flex sensor to Gnd.)</a:t>
            </a:r>
            <a:endParaRPr lang="en-US" sz="2000" dirty="0">
              <a:latin typeface="Aparajita" pitchFamily="34" charset="0"/>
              <a:cs typeface="Aparajita" pitchFamily="34" charset="0"/>
            </a:endParaRPr>
          </a:p>
          <a:p>
            <a:pPr lvl="0"/>
            <a:r>
              <a:rPr lang="en-AU" sz="2000" dirty="0">
                <a:latin typeface="Aparajita" pitchFamily="34" charset="0"/>
                <a:cs typeface="Aparajita" pitchFamily="34" charset="0"/>
              </a:rPr>
              <a:t>This gives an 8-bit ADC value range from 128 to 188 respectively. ( when the </a:t>
            </a:r>
            <a:r>
              <a:rPr lang="en-AU" sz="2000" dirty="0" err="1">
                <a:latin typeface="Aparajita" pitchFamily="34" charset="0"/>
                <a:cs typeface="Aparajita" pitchFamily="34" charset="0"/>
              </a:rPr>
              <a:t>Aref</a:t>
            </a:r>
            <a:r>
              <a:rPr lang="en-AU" sz="2000" dirty="0">
                <a:latin typeface="Aparajita" pitchFamily="34" charset="0"/>
                <a:cs typeface="Aparajita" pitchFamily="34" charset="0"/>
              </a:rPr>
              <a:t> pin is tied to </a:t>
            </a:r>
            <a:r>
              <a:rPr lang="en-AU" sz="2000" dirty="0" err="1">
                <a:latin typeface="Aparajita" pitchFamily="34" charset="0"/>
                <a:cs typeface="Aparajita" pitchFamily="34" charset="0"/>
              </a:rPr>
              <a:t>Vcc</a:t>
            </a:r>
            <a:r>
              <a:rPr lang="en-AU" sz="2000" dirty="0">
                <a:latin typeface="Aparajita" pitchFamily="34" charset="0"/>
                <a:cs typeface="Aparajita" pitchFamily="34" charset="0"/>
              </a:rPr>
              <a:t>)</a:t>
            </a:r>
            <a:endParaRPr lang="en-US" sz="2000" dirty="0">
              <a:latin typeface="Aparajita" pitchFamily="34" charset="0"/>
              <a:cs typeface="Aparajita" pitchFamily="34" charset="0"/>
            </a:endParaRPr>
          </a:p>
          <a:p>
            <a:pPr lvl="0"/>
            <a:r>
              <a:rPr lang="en-AU" sz="2000" dirty="0">
                <a:latin typeface="Aparajita" pitchFamily="34" charset="0"/>
                <a:cs typeface="Aparajita" pitchFamily="34" charset="0"/>
              </a:rPr>
              <a:t>For graphic display, we require around 2KB or more of RAM for proper operation and display to the graphic LCD.</a:t>
            </a:r>
            <a:endParaRPr lang="en-US" sz="2000" dirty="0">
              <a:latin typeface="Aparajita" pitchFamily="34" charset="0"/>
              <a:cs typeface="Aparajita" pitchFamily="34" charset="0"/>
            </a:endParaRPr>
          </a:p>
          <a:p>
            <a:pPr lvl="0"/>
            <a:r>
              <a:rPr lang="en-AU" sz="2000" dirty="0">
                <a:latin typeface="Aparajita" pitchFamily="34" charset="0"/>
                <a:cs typeface="Aparajita" pitchFamily="34" charset="0"/>
              </a:rPr>
              <a:t>For wrist movement sensing an accelerometer will enhance the performance if mounted in the palm of the hand glove.</a:t>
            </a:r>
            <a:endParaRPr lang="en-US" sz="2000" dirty="0">
              <a:latin typeface="Aparajita" pitchFamily="34" charset="0"/>
              <a:cs typeface="Aparajita" pitchFamily="34" charset="0"/>
            </a:endParaRPr>
          </a:p>
          <a:p>
            <a:pPr lvl="0"/>
            <a:r>
              <a:rPr lang="en-AU" sz="2000" dirty="0">
                <a:latin typeface="Aparajita" pitchFamily="34" charset="0"/>
                <a:cs typeface="Aparajita" pitchFamily="34" charset="0"/>
              </a:rPr>
              <a:t>Character match is much faster and more accurate if multiple sampling techniques are adopted.</a:t>
            </a:r>
            <a:endParaRPr lang="en-US" sz="2000" dirty="0">
              <a:latin typeface="Aparajita" pitchFamily="34" charset="0"/>
              <a:cs typeface="Aparajita" pitchFamily="34" charset="0"/>
            </a:endParaRPr>
          </a:p>
          <a:p>
            <a:endParaRPr lang="en-US" dirty="0"/>
          </a:p>
        </p:txBody>
      </p:sp>
      <p:pic>
        <p:nvPicPr>
          <p:cNvPr id="21506" name="Picture 2" descr="C:\Users\Administrator\Desktop\Conference\BITS- Qark 2012\analysi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47650"/>
            <a:ext cx="1849272" cy="1315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28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6" presetClass="entr" presetSubtype="0" fill="hold" nodeType="afterEffect">
                                  <p:stCondLst>
                                    <p:cond delay="0"/>
                                  </p:stCondLst>
                                  <p:childTnLst>
                                    <p:set>
                                      <p:cBhvr>
                                        <p:cTn id="11" dur="1" fill="hold">
                                          <p:stCondLst>
                                            <p:cond delay="0"/>
                                          </p:stCondLst>
                                        </p:cTn>
                                        <p:tgtEl>
                                          <p:spTgt spid="21506"/>
                                        </p:tgtEl>
                                        <p:attrNameLst>
                                          <p:attrName>style.visibility</p:attrName>
                                        </p:attrNameLst>
                                      </p:cBhvr>
                                      <p:to>
                                        <p:strVal val="visible"/>
                                      </p:to>
                                    </p:set>
                                    <p:animEffect transition="in" filter="wipe(down)">
                                      <p:cBhvr>
                                        <p:cTn id="12" dur="580">
                                          <p:stCondLst>
                                            <p:cond delay="0"/>
                                          </p:stCondLst>
                                        </p:cTn>
                                        <p:tgtEl>
                                          <p:spTgt spid="21506"/>
                                        </p:tgtEl>
                                      </p:cBhvr>
                                    </p:animEffect>
                                    <p:anim calcmode="lin" valueType="num">
                                      <p:cBhvr>
                                        <p:cTn id="13" dur="1822" tmFilter="0,0; 0.14,0.36; 0.43,0.73; 0.71,0.91; 1.0,1.0">
                                          <p:stCondLst>
                                            <p:cond delay="0"/>
                                          </p:stCondLst>
                                        </p:cTn>
                                        <p:tgtEl>
                                          <p:spTgt spid="2150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150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150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150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1506"/>
                                        </p:tgtEl>
                                        <p:attrNameLst>
                                          <p:attrName>ppt_y</p:attrName>
                                        </p:attrNameLst>
                                      </p:cBhvr>
                                      <p:tavLst>
                                        <p:tav tm="0" fmla="#ppt_y-sin(pi*$)/81">
                                          <p:val>
                                            <p:fltVal val="0"/>
                                          </p:val>
                                        </p:tav>
                                        <p:tav tm="100000">
                                          <p:val>
                                            <p:fltVal val="1"/>
                                          </p:val>
                                        </p:tav>
                                      </p:tavLst>
                                    </p:anim>
                                    <p:animScale>
                                      <p:cBhvr>
                                        <p:cTn id="18" dur="26">
                                          <p:stCondLst>
                                            <p:cond delay="650"/>
                                          </p:stCondLst>
                                        </p:cTn>
                                        <p:tgtEl>
                                          <p:spTgt spid="21506"/>
                                        </p:tgtEl>
                                      </p:cBhvr>
                                      <p:to x="100000" y="60000"/>
                                    </p:animScale>
                                    <p:animScale>
                                      <p:cBhvr>
                                        <p:cTn id="19" dur="166" decel="50000">
                                          <p:stCondLst>
                                            <p:cond delay="676"/>
                                          </p:stCondLst>
                                        </p:cTn>
                                        <p:tgtEl>
                                          <p:spTgt spid="21506"/>
                                        </p:tgtEl>
                                      </p:cBhvr>
                                      <p:to x="100000" y="100000"/>
                                    </p:animScale>
                                    <p:animScale>
                                      <p:cBhvr>
                                        <p:cTn id="20" dur="26">
                                          <p:stCondLst>
                                            <p:cond delay="1312"/>
                                          </p:stCondLst>
                                        </p:cTn>
                                        <p:tgtEl>
                                          <p:spTgt spid="21506"/>
                                        </p:tgtEl>
                                      </p:cBhvr>
                                      <p:to x="100000" y="80000"/>
                                    </p:animScale>
                                    <p:animScale>
                                      <p:cBhvr>
                                        <p:cTn id="21" dur="166" decel="50000">
                                          <p:stCondLst>
                                            <p:cond delay="1338"/>
                                          </p:stCondLst>
                                        </p:cTn>
                                        <p:tgtEl>
                                          <p:spTgt spid="21506"/>
                                        </p:tgtEl>
                                      </p:cBhvr>
                                      <p:to x="100000" y="100000"/>
                                    </p:animScale>
                                    <p:animScale>
                                      <p:cBhvr>
                                        <p:cTn id="22" dur="26">
                                          <p:stCondLst>
                                            <p:cond delay="1642"/>
                                          </p:stCondLst>
                                        </p:cTn>
                                        <p:tgtEl>
                                          <p:spTgt spid="21506"/>
                                        </p:tgtEl>
                                      </p:cBhvr>
                                      <p:to x="100000" y="90000"/>
                                    </p:animScale>
                                    <p:animScale>
                                      <p:cBhvr>
                                        <p:cTn id="23" dur="166" decel="50000">
                                          <p:stCondLst>
                                            <p:cond delay="1668"/>
                                          </p:stCondLst>
                                        </p:cTn>
                                        <p:tgtEl>
                                          <p:spTgt spid="21506"/>
                                        </p:tgtEl>
                                      </p:cBhvr>
                                      <p:to x="100000" y="100000"/>
                                    </p:animScale>
                                    <p:animScale>
                                      <p:cBhvr>
                                        <p:cTn id="24" dur="26">
                                          <p:stCondLst>
                                            <p:cond delay="1808"/>
                                          </p:stCondLst>
                                        </p:cTn>
                                        <p:tgtEl>
                                          <p:spTgt spid="21506"/>
                                        </p:tgtEl>
                                      </p:cBhvr>
                                      <p:to x="100000" y="95000"/>
                                    </p:animScale>
                                    <p:animScale>
                                      <p:cBhvr>
                                        <p:cTn id="25" dur="166" decel="50000">
                                          <p:stCondLst>
                                            <p:cond delay="1834"/>
                                          </p:stCondLst>
                                        </p:cTn>
                                        <p:tgtEl>
                                          <p:spTgt spid="21506"/>
                                        </p:tgtEl>
                                      </p:cBhvr>
                                      <p:to x="100000" y="100000"/>
                                    </p:animScale>
                                  </p:childTnLst>
                                </p:cTn>
                              </p:par>
                            </p:childTnLst>
                          </p:cTn>
                        </p:par>
                        <p:par>
                          <p:cTn id="26" fill="hold">
                            <p:stCondLst>
                              <p:cond delay="2500"/>
                            </p:stCondLst>
                            <p:childTnLst>
                              <p:par>
                                <p:cTn id="27" presetID="41" presetClass="entr" presetSubtype="0" fill="hold" nodeType="afterEffect">
                                  <p:stCondLst>
                                    <p:cond delay="0"/>
                                  </p:stCondLst>
                                  <p:iterate type="lt">
                                    <p:tmPct val="10000"/>
                                  </p:iterate>
                                  <p:childTnLst>
                                    <p:set>
                                      <p:cBhvr>
                                        <p:cTn id="28" dur="1" fill="hold">
                                          <p:stCondLst>
                                            <p:cond delay="0"/>
                                          </p:stCondLst>
                                        </p:cTn>
                                        <p:tgtEl>
                                          <p:spTgt spid="3">
                                            <p:txEl>
                                              <p:pRg st="0" end="0"/>
                                            </p:txEl>
                                          </p:spTgt>
                                        </p:tgtEl>
                                        <p:attrNameLst>
                                          <p:attrName>style.visibility</p:attrName>
                                        </p:attrNameLst>
                                      </p:cBhvr>
                                      <p:to>
                                        <p:strVal val="visible"/>
                                      </p:to>
                                    </p:set>
                                    <p:anim calcmode="lin" valueType="num">
                                      <p:cBhvr>
                                        <p:cTn id="29"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31"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3">
                                            <p:txEl>
                                              <p:pRg st="0" end="0"/>
                                            </p:txEl>
                                          </p:spTgt>
                                        </p:tgtEl>
                                      </p:cBhvr>
                                    </p:animEffect>
                                  </p:childTnLst>
                                </p:cTn>
                              </p:par>
                            </p:childTnLst>
                          </p:cTn>
                        </p:par>
                        <p:par>
                          <p:cTn id="34" fill="hold">
                            <p:stCondLst>
                              <p:cond delay="13500"/>
                            </p:stCondLst>
                            <p:childTnLst>
                              <p:par>
                                <p:cTn id="35" presetID="41" presetClass="entr" presetSubtype="0" fill="hold" nodeType="afterEffect">
                                  <p:stCondLst>
                                    <p:cond delay="0"/>
                                  </p:stCondLst>
                                  <p:iterate type="lt">
                                    <p:tmPct val="10000"/>
                                  </p:iterate>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p:cTn id="37"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39"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3">
                                            <p:txEl>
                                              <p:pRg st="1" end="1"/>
                                            </p:txEl>
                                          </p:spTgt>
                                        </p:tgtEl>
                                      </p:cBhvr>
                                    </p:animEffect>
                                  </p:childTnLst>
                                </p:cTn>
                              </p:par>
                            </p:childTnLst>
                          </p:cTn>
                        </p:par>
                        <p:par>
                          <p:cTn id="42" fill="hold">
                            <p:stCondLst>
                              <p:cond delay="18000"/>
                            </p:stCondLst>
                            <p:childTnLst>
                              <p:par>
                                <p:cTn id="43" presetID="41" presetClass="entr" presetSubtype="0" fill="hold" nodeType="afterEffect">
                                  <p:stCondLst>
                                    <p:cond delay="0"/>
                                  </p:stCondLst>
                                  <p:iterate type="lt">
                                    <p:tmPct val="10000"/>
                                  </p:iterate>
                                  <p:childTnLst>
                                    <p:set>
                                      <p:cBhvr>
                                        <p:cTn id="44" dur="1" fill="hold">
                                          <p:stCondLst>
                                            <p:cond delay="0"/>
                                          </p:stCondLst>
                                        </p:cTn>
                                        <p:tgtEl>
                                          <p:spTgt spid="3">
                                            <p:txEl>
                                              <p:pRg st="2" end="2"/>
                                            </p:txEl>
                                          </p:spTgt>
                                        </p:tgtEl>
                                        <p:attrNameLst>
                                          <p:attrName>style.visibility</p:attrName>
                                        </p:attrNameLst>
                                      </p:cBhvr>
                                      <p:to>
                                        <p:strVal val="visible"/>
                                      </p:to>
                                    </p:set>
                                    <p:anim calcmode="lin" valueType="num">
                                      <p:cBhvr>
                                        <p:cTn id="45"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47"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3">
                                            <p:txEl>
                                              <p:pRg st="2" end="2"/>
                                            </p:txEl>
                                          </p:spTgt>
                                        </p:tgtEl>
                                      </p:cBhvr>
                                    </p:animEffect>
                                  </p:childTnLst>
                                </p:cTn>
                              </p:par>
                            </p:childTnLst>
                          </p:cTn>
                        </p:par>
                        <p:par>
                          <p:cTn id="50" fill="hold">
                            <p:stCondLst>
                              <p:cond delay="23000"/>
                            </p:stCondLst>
                            <p:childTnLst>
                              <p:par>
                                <p:cTn id="51" presetID="41" presetClass="entr" presetSubtype="0" fill="hold" nodeType="afterEffect">
                                  <p:stCondLst>
                                    <p:cond delay="0"/>
                                  </p:stCondLst>
                                  <p:iterate type="lt">
                                    <p:tmPct val="10000"/>
                                  </p:iterate>
                                  <p:childTnLst>
                                    <p:set>
                                      <p:cBhvr>
                                        <p:cTn id="52" dur="1" fill="hold">
                                          <p:stCondLst>
                                            <p:cond delay="0"/>
                                          </p:stCondLst>
                                        </p:cTn>
                                        <p:tgtEl>
                                          <p:spTgt spid="3">
                                            <p:txEl>
                                              <p:pRg st="3" end="3"/>
                                            </p:txEl>
                                          </p:spTgt>
                                        </p:tgtEl>
                                        <p:attrNameLst>
                                          <p:attrName>style.visibility</p:attrName>
                                        </p:attrNameLst>
                                      </p:cBhvr>
                                      <p:to>
                                        <p:strVal val="visible"/>
                                      </p:to>
                                    </p:set>
                                    <p:anim calcmode="lin" valueType="num">
                                      <p:cBhvr>
                                        <p:cTn id="53"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55"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3">
                                            <p:txEl>
                                              <p:pRg st="3" end="3"/>
                                            </p:txEl>
                                          </p:spTgt>
                                        </p:tgtEl>
                                      </p:cBhvr>
                                    </p:animEffect>
                                  </p:childTnLst>
                                </p:cTn>
                              </p:par>
                            </p:childTnLst>
                          </p:cTn>
                        </p:par>
                        <p:par>
                          <p:cTn id="58" fill="hold">
                            <p:stCondLst>
                              <p:cond delay="28250"/>
                            </p:stCondLst>
                            <p:childTnLst>
                              <p:par>
                                <p:cTn id="59" presetID="41" presetClass="entr" presetSubtype="0" fill="hold" nodeType="afterEffect">
                                  <p:stCondLst>
                                    <p:cond delay="0"/>
                                  </p:stCondLst>
                                  <p:iterate type="lt">
                                    <p:tmPct val="10000"/>
                                  </p:iterate>
                                  <p:childTnLst>
                                    <p:set>
                                      <p:cBhvr>
                                        <p:cTn id="60" dur="1" fill="hold">
                                          <p:stCondLst>
                                            <p:cond delay="0"/>
                                          </p:stCondLst>
                                        </p:cTn>
                                        <p:tgtEl>
                                          <p:spTgt spid="3">
                                            <p:txEl>
                                              <p:pRg st="4" end="4"/>
                                            </p:txEl>
                                          </p:spTgt>
                                        </p:tgtEl>
                                        <p:attrNameLst>
                                          <p:attrName>style.visibility</p:attrName>
                                        </p:attrNameLst>
                                      </p:cBhvr>
                                      <p:to>
                                        <p:strVal val="visible"/>
                                      </p:to>
                                    </p:set>
                                    <p:anim calcmode="lin" valueType="num">
                                      <p:cBhvr>
                                        <p:cTn id="61"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63"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pPr lvl="0"/>
            <a:r>
              <a:rPr lang="en-AU" sz="2000" dirty="0">
                <a:latin typeface="Aparajita" pitchFamily="34" charset="0"/>
                <a:cs typeface="Aparajita" pitchFamily="34" charset="0"/>
              </a:rPr>
              <a:t>Image display is only possible if the bitmap is read straight from the flash memory of the microcontroller instead of storing is as ‘data’ on the RAM. If stored on the RAM, since each image is 1KB, the microcontroller runs out of RAM space fast, and this leads to loss of the important data values from the RAM (as those values are overwritten)  </a:t>
            </a:r>
            <a:endParaRPr lang="en-US" sz="2000" dirty="0">
              <a:latin typeface="Aparajita" pitchFamily="34" charset="0"/>
              <a:cs typeface="Aparajita" pitchFamily="34" charset="0"/>
            </a:endParaRPr>
          </a:p>
          <a:p>
            <a:pPr lvl="0"/>
            <a:r>
              <a:rPr lang="en-AU" sz="2000" dirty="0">
                <a:latin typeface="Aparajita" pitchFamily="34" charset="0"/>
                <a:cs typeface="Aparajita" pitchFamily="34" charset="0"/>
              </a:rPr>
              <a:t>Each character is of 8 x 8 pixels. This gives 16 characters per line and 8 such lines. </a:t>
            </a:r>
            <a:endParaRPr lang="en-US" sz="2000" dirty="0">
              <a:latin typeface="Aparajita" pitchFamily="34" charset="0"/>
              <a:cs typeface="Aparajita" pitchFamily="34" charset="0"/>
            </a:endParaRPr>
          </a:p>
          <a:p>
            <a:pPr lvl="0"/>
            <a:r>
              <a:rPr lang="en-AU" sz="2000" dirty="0">
                <a:latin typeface="Aparajita" pitchFamily="34" charset="0"/>
                <a:cs typeface="Aparajita" pitchFamily="34" charset="0"/>
              </a:rPr>
              <a:t>The graphic display is divided into two halves of 64 x 64 pixels this giving a combined resolution of 128 x 64 pixels. Each half is controlled by a separate KS0108 chip. Hence we have CS1 and CS2 for selecting each half of the display.</a:t>
            </a:r>
            <a:endParaRPr lang="en-US" sz="2000" dirty="0">
              <a:latin typeface="Aparajita" pitchFamily="34" charset="0"/>
              <a:cs typeface="Aparajita" pitchFamily="34" charset="0"/>
            </a:endParaRPr>
          </a:p>
          <a:p>
            <a:endParaRPr lang="en-US" dirty="0"/>
          </a:p>
        </p:txBody>
      </p:sp>
    </p:spTree>
    <p:extLst>
      <p:ext uri="{BB962C8B-B14F-4D97-AF65-F5344CB8AC3E}">
        <p14:creationId xmlns:p14="http://schemas.microsoft.com/office/powerpoint/2010/main" val="262067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924800" cy="1112838"/>
          </a:xfrm>
          <a:solidFill>
            <a:srgbClr val="0070C0"/>
          </a:solidFill>
        </p:spPr>
        <p:txBody>
          <a:bodyPr/>
          <a:lstStyle/>
          <a:p>
            <a:pPr algn="ctr"/>
            <a:r>
              <a:rPr lang="en-US" b="1" dirty="0" smtClean="0">
                <a:latin typeface="Aparajita" pitchFamily="34" charset="0"/>
                <a:cs typeface="Aparajita" pitchFamily="34" charset="0"/>
              </a:rPr>
              <a:t>Hardware used</a:t>
            </a:r>
            <a:endParaRPr lang="en-US" b="1" dirty="0">
              <a:latin typeface="Aparajita" pitchFamily="34" charset="0"/>
              <a:cs typeface="Aparajita" pitchFamily="34" charset="0"/>
            </a:endParaRPr>
          </a:p>
        </p:txBody>
      </p:sp>
      <p:sp>
        <p:nvSpPr>
          <p:cNvPr id="3" name="Content Placeholder 2"/>
          <p:cNvSpPr>
            <a:spLocks noGrp="1"/>
          </p:cNvSpPr>
          <p:nvPr>
            <p:ph sz="quarter" idx="13"/>
          </p:nvPr>
        </p:nvSpPr>
        <p:spPr/>
        <p:txBody>
          <a:bodyPr>
            <a:normAutofit/>
          </a:bodyPr>
          <a:lstStyle/>
          <a:p>
            <a:pPr marL="0" indent="0">
              <a:buNone/>
            </a:pPr>
            <a:endParaRPr lang="en-US" b="1" dirty="0" smtClean="0"/>
          </a:p>
          <a:p>
            <a:r>
              <a:rPr lang="en-US" sz="2000" b="1" dirty="0" smtClean="0">
                <a:latin typeface="Aparajita" pitchFamily="34" charset="0"/>
                <a:cs typeface="Aparajita" pitchFamily="34" charset="0"/>
              </a:rPr>
              <a:t>Flex </a:t>
            </a:r>
            <a:r>
              <a:rPr lang="en-US" sz="2000" b="1" dirty="0">
                <a:latin typeface="Aparajita" pitchFamily="34" charset="0"/>
                <a:cs typeface="Aparajita" pitchFamily="34" charset="0"/>
              </a:rPr>
              <a:t>sensors: </a:t>
            </a:r>
            <a:r>
              <a:rPr lang="en-US" sz="2000" dirty="0">
                <a:latin typeface="Aparajita" pitchFamily="34" charset="0"/>
                <a:cs typeface="Aparajita" pitchFamily="34" charset="0"/>
              </a:rPr>
              <a:t>6 (five for the fingers and one for the wrist</a:t>
            </a:r>
            <a:r>
              <a:rPr lang="en-US" sz="2000" dirty="0" smtClean="0">
                <a:latin typeface="Aparajita" pitchFamily="34" charset="0"/>
                <a:cs typeface="Aparajita" pitchFamily="34" charset="0"/>
              </a:rPr>
              <a:t>)</a:t>
            </a:r>
            <a:endParaRPr lang="en-US" sz="2000" dirty="0">
              <a:latin typeface="Aparajita" pitchFamily="34" charset="0"/>
              <a:cs typeface="Aparajita" pitchFamily="34" charset="0"/>
            </a:endParaRPr>
          </a:p>
          <a:p>
            <a:r>
              <a:rPr lang="en-US" sz="2000" b="1" dirty="0">
                <a:latin typeface="Aparajita" pitchFamily="34" charset="0"/>
                <a:cs typeface="Aparajita" pitchFamily="34" charset="0"/>
              </a:rPr>
              <a:t>Microcontroller:</a:t>
            </a:r>
            <a:r>
              <a:rPr lang="en-US" sz="2000" dirty="0">
                <a:latin typeface="Aparajita" pitchFamily="34" charset="0"/>
                <a:cs typeface="Aparajita" pitchFamily="34" charset="0"/>
              </a:rPr>
              <a:t> </a:t>
            </a:r>
            <a:r>
              <a:rPr lang="en-US" sz="2000" dirty="0" err="1">
                <a:latin typeface="Aparajita" pitchFamily="34" charset="0"/>
                <a:cs typeface="Aparajita" pitchFamily="34" charset="0"/>
              </a:rPr>
              <a:t>Atmega</a:t>
            </a:r>
            <a:r>
              <a:rPr lang="en-US" sz="2000" dirty="0">
                <a:latin typeface="Aparajita" pitchFamily="34" charset="0"/>
                <a:cs typeface="Aparajita" pitchFamily="34" charset="0"/>
              </a:rPr>
              <a:t> 32 for the receiver (40 pin with 32KB flash EEPROM, 2KB RAM, 4 Ports I/O, 1KB EEPROM). </a:t>
            </a:r>
          </a:p>
          <a:p>
            <a:r>
              <a:rPr lang="en-US" sz="2000" dirty="0" err="1">
                <a:latin typeface="Aparajita" pitchFamily="34" charset="0"/>
                <a:cs typeface="Aparajita" pitchFamily="34" charset="0"/>
              </a:rPr>
              <a:t>Atmega</a:t>
            </a:r>
            <a:r>
              <a:rPr lang="en-US" sz="2000" dirty="0">
                <a:latin typeface="Aparajita" pitchFamily="34" charset="0"/>
                <a:cs typeface="Aparajita" pitchFamily="34" charset="0"/>
              </a:rPr>
              <a:t> 328 for the transmitter (28 pin with 32KB flash EEPROM, 2KB RAM, 3 Ports I/O, 1KB EEPROM, 6 ADC inputs</a:t>
            </a:r>
            <a:r>
              <a:rPr lang="en-US" sz="2000" dirty="0" smtClean="0">
                <a:latin typeface="Aparajita" pitchFamily="34" charset="0"/>
                <a:cs typeface="Aparajita" pitchFamily="34" charset="0"/>
              </a:rPr>
              <a:t>)</a:t>
            </a:r>
            <a:endParaRPr lang="en-US" sz="2000" dirty="0">
              <a:latin typeface="Aparajita" pitchFamily="34" charset="0"/>
              <a:cs typeface="Aparajita" pitchFamily="34" charset="0"/>
            </a:endParaRPr>
          </a:p>
          <a:p>
            <a:r>
              <a:rPr lang="en-US" sz="2000" b="1" dirty="0">
                <a:latin typeface="Aparajita" pitchFamily="34" charset="0"/>
                <a:cs typeface="Aparajita" pitchFamily="34" charset="0"/>
              </a:rPr>
              <a:t>Transmitter &amp; receiver module: </a:t>
            </a:r>
            <a:r>
              <a:rPr lang="en-US" sz="2000" dirty="0" smtClean="0">
                <a:latin typeface="Aparajita" pitchFamily="34" charset="0"/>
                <a:cs typeface="Aparajita" pitchFamily="34" charset="0"/>
              </a:rPr>
              <a:t>CC2500</a:t>
            </a:r>
            <a:endParaRPr lang="en-US" sz="2000" dirty="0">
              <a:latin typeface="Aparajita" pitchFamily="34" charset="0"/>
              <a:cs typeface="Aparajita" pitchFamily="34" charset="0"/>
            </a:endParaRPr>
          </a:p>
          <a:p>
            <a:r>
              <a:rPr lang="en-US" sz="2000" b="1" dirty="0">
                <a:latin typeface="Aparajita" pitchFamily="34" charset="0"/>
                <a:cs typeface="Aparajita" pitchFamily="34" charset="0"/>
              </a:rPr>
              <a:t>Display device</a:t>
            </a:r>
            <a:r>
              <a:rPr lang="en-US" sz="2000" dirty="0">
                <a:latin typeface="Aparajita" pitchFamily="34" charset="0"/>
                <a:cs typeface="Aparajita" pitchFamily="34" charset="0"/>
              </a:rPr>
              <a:t>: 128*64 Graphic </a:t>
            </a:r>
            <a:r>
              <a:rPr lang="en-US" sz="2000" dirty="0" smtClean="0">
                <a:latin typeface="Aparajita" pitchFamily="34" charset="0"/>
                <a:cs typeface="Aparajita" pitchFamily="34" charset="0"/>
              </a:rPr>
              <a:t>LCD</a:t>
            </a:r>
            <a:endParaRPr lang="en-US" sz="2000" dirty="0">
              <a:latin typeface="Aparajita" pitchFamily="34" charset="0"/>
              <a:cs typeface="Aparajita" pitchFamily="34" charset="0"/>
            </a:endParaRPr>
          </a:p>
          <a:p>
            <a:r>
              <a:rPr lang="en-US" sz="2000" b="1" dirty="0">
                <a:latin typeface="Aparajita" pitchFamily="34" charset="0"/>
                <a:cs typeface="Aparajita" pitchFamily="34" charset="0"/>
              </a:rPr>
              <a:t>Batteries:</a:t>
            </a:r>
            <a:r>
              <a:rPr lang="en-US" sz="2000" dirty="0">
                <a:latin typeface="Aparajita" pitchFamily="34" charset="0"/>
                <a:cs typeface="Aparajita" pitchFamily="34" charset="0"/>
              </a:rPr>
              <a:t> Li-Polymer batteries (3*3.7V battery pack</a:t>
            </a:r>
            <a:r>
              <a:rPr lang="en-US" sz="2000" dirty="0" smtClean="0">
                <a:latin typeface="Aparajita" pitchFamily="34" charset="0"/>
                <a:cs typeface="Aparajita" pitchFamily="34" charset="0"/>
              </a:rPr>
              <a:t>)</a:t>
            </a:r>
            <a:endParaRPr lang="en-US" sz="2000" dirty="0">
              <a:latin typeface="Aparajita" pitchFamily="34" charset="0"/>
              <a:cs typeface="Aparajita" pitchFamily="34" charset="0"/>
            </a:endParaRPr>
          </a:p>
        </p:txBody>
      </p:sp>
      <p:pic>
        <p:nvPicPr>
          <p:cNvPr id="3074" name="Picture 2" descr="C:\Users\Administrator\Desktop\as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04800"/>
            <a:ext cx="1905000" cy="192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38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500"/>
                            </p:stCondLst>
                            <p:childTnLst>
                              <p:par>
                                <p:cTn id="20" presetID="2" presetClass="entr" presetSubtype="4" fill="hold" nodeType="afterEffect">
                                  <p:stCondLst>
                                    <p:cond delay="0"/>
                                  </p:stCondLst>
                                  <p:childTnLst>
                                    <p:set>
                                      <p:cBhvr>
                                        <p:cTn id="21" dur="1" fill="hold">
                                          <p:stCondLst>
                                            <p:cond delay="0"/>
                                          </p:stCondLst>
                                        </p:cTn>
                                        <p:tgtEl>
                                          <p:spTgt spid="3074"/>
                                        </p:tgtEl>
                                        <p:attrNameLst>
                                          <p:attrName>style.visibility</p:attrName>
                                        </p:attrNameLst>
                                      </p:cBhvr>
                                      <p:to>
                                        <p:strVal val="visible"/>
                                      </p:to>
                                    </p:set>
                                    <p:anim calcmode="lin" valueType="num">
                                      <p:cBhvr additive="base">
                                        <p:cTn id="22" dur="500" fill="hold"/>
                                        <p:tgtEl>
                                          <p:spTgt spid="3074"/>
                                        </p:tgtEl>
                                        <p:attrNameLst>
                                          <p:attrName>ppt_x</p:attrName>
                                        </p:attrNameLst>
                                      </p:cBhvr>
                                      <p:tavLst>
                                        <p:tav tm="0">
                                          <p:val>
                                            <p:strVal val="#ppt_x"/>
                                          </p:val>
                                        </p:tav>
                                        <p:tav tm="100000">
                                          <p:val>
                                            <p:strVal val="#ppt_x"/>
                                          </p:val>
                                        </p:tav>
                                      </p:tavLst>
                                    </p:anim>
                                    <p:anim calcmode="lin" valueType="num">
                                      <p:cBhvr additive="base">
                                        <p:cTn id="23" dur="500" fill="hold"/>
                                        <p:tgtEl>
                                          <p:spTgt spid="3074"/>
                                        </p:tgtEl>
                                        <p:attrNameLst>
                                          <p:attrName>ppt_y</p:attrName>
                                        </p:attrNameLst>
                                      </p:cBhvr>
                                      <p:tavLst>
                                        <p:tav tm="0">
                                          <p:val>
                                            <p:strVal val="1+#ppt_h/2"/>
                                          </p:val>
                                        </p:tav>
                                        <p:tav tm="100000">
                                          <p:val>
                                            <p:strVal val="#ppt_y"/>
                                          </p:val>
                                        </p:tav>
                                      </p:tavLst>
                                    </p:anim>
                                  </p:childTnLst>
                                </p:cTn>
                              </p:par>
                            </p:childTnLst>
                          </p:cTn>
                        </p:par>
                        <p:par>
                          <p:cTn id="24" fill="hold">
                            <p:stCondLst>
                              <p:cond delay="3000"/>
                            </p:stCondLst>
                            <p:childTnLst>
                              <p:par>
                                <p:cTn id="25" presetID="2" presetClass="entr" presetSubtype="4" fill="hold"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4000"/>
                            </p:stCondLst>
                            <p:childTnLst>
                              <p:par>
                                <p:cTn id="30" presetID="2" presetClass="entr" presetSubtype="4" fill="hold"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4" fill="hold">
                            <p:stCondLst>
                              <p:cond delay="5000"/>
                            </p:stCondLst>
                            <p:childTnLst>
                              <p:par>
                                <p:cTn id="35" presetID="2" presetClass="entr" presetSubtype="4" fill="hold"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9" fill="hold">
                            <p:stCondLst>
                              <p:cond delay="6000"/>
                            </p:stCondLst>
                            <p:childTnLst>
                              <p:par>
                                <p:cTn id="40" presetID="2" presetClass="entr" presetSubtype="4" fill="hold"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C00000"/>
          </a:solidFill>
          <a:effectLst>
            <a:reflection blurRad="6350" stA="50000" endA="300" endPos="38500" dist="50800" dir="5400000" sy="-100000" algn="bl" rotWithShape="0"/>
          </a:effectLst>
        </p:spPr>
        <p:txBody>
          <a:bodyPr/>
          <a:lstStyle/>
          <a:p>
            <a:pPr algn="ctr"/>
            <a:r>
              <a:rPr lang="en-US" b="1" dirty="0" smtClean="0">
                <a:latin typeface="Aparajita" pitchFamily="34" charset="0"/>
                <a:cs typeface="Aparajita" pitchFamily="34" charset="0"/>
              </a:rPr>
              <a:t>Future scope</a:t>
            </a:r>
            <a:endParaRPr lang="en-US" b="1" dirty="0">
              <a:latin typeface="Aparajita" pitchFamily="34" charset="0"/>
              <a:cs typeface="Aparajita" pitchFamily="34" charset="0"/>
            </a:endParaRPr>
          </a:p>
        </p:txBody>
      </p:sp>
      <p:sp>
        <p:nvSpPr>
          <p:cNvPr id="3" name="Content Placeholder 2"/>
          <p:cNvSpPr>
            <a:spLocks noGrp="1"/>
          </p:cNvSpPr>
          <p:nvPr>
            <p:ph sz="quarter" idx="13"/>
          </p:nvPr>
        </p:nvSpPr>
        <p:spPr>
          <a:xfrm>
            <a:off x="609600" y="1600200"/>
            <a:ext cx="7924800" cy="4800600"/>
          </a:xfrm>
        </p:spPr>
        <p:txBody>
          <a:bodyPr>
            <a:normAutofit/>
          </a:bodyPr>
          <a:lstStyle/>
          <a:p>
            <a:pPr marL="0" lvl="0" indent="0">
              <a:buNone/>
            </a:pPr>
            <a:endParaRPr lang="en-IN" sz="2400" dirty="0">
              <a:latin typeface="Aparajita" pitchFamily="34" charset="0"/>
              <a:cs typeface="Aparajita" pitchFamily="34" charset="0"/>
            </a:endParaRPr>
          </a:p>
          <a:p>
            <a:pPr lvl="0"/>
            <a:r>
              <a:rPr lang="en-IN" sz="2400" dirty="0" smtClean="0">
                <a:latin typeface="Aparajita" pitchFamily="34" charset="0"/>
                <a:cs typeface="Aparajita" pitchFamily="34" charset="0"/>
              </a:rPr>
              <a:t>More Interactive </a:t>
            </a:r>
            <a:r>
              <a:rPr lang="en-IN" sz="2400" dirty="0">
                <a:latin typeface="Aparajita" pitchFamily="34" charset="0"/>
                <a:cs typeface="Aparajita" pitchFamily="34" charset="0"/>
              </a:rPr>
              <a:t>display </a:t>
            </a:r>
            <a:r>
              <a:rPr lang="en-IN" sz="2400" dirty="0" smtClean="0">
                <a:latin typeface="Aparajita" pitchFamily="34" charset="0"/>
                <a:cs typeface="Aparajita" pitchFamily="34" charset="0"/>
              </a:rPr>
              <a:t>on the </a:t>
            </a:r>
            <a:r>
              <a:rPr lang="en-IN" sz="2400" dirty="0">
                <a:latin typeface="Aparajita" pitchFamily="34" charset="0"/>
                <a:cs typeface="Aparajita" pitchFamily="34" charset="0"/>
              </a:rPr>
              <a:t>portable </a:t>
            </a:r>
            <a:r>
              <a:rPr lang="en-IN" sz="2400" dirty="0" smtClean="0">
                <a:latin typeface="Aparajita" pitchFamily="34" charset="0"/>
                <a:cs typeface="Aparajita" pitchFamily="34" charset="0"/>
              </a:rPr>
              <a:t>screen</a:t>
            </a:r>
            <a:endParaRPr lang="en-IN" sz="2400" dirty="0">
              <a:latin typeface="Aparajita" pitchFamily="34" charset="0"/>
              <a:cs typeface="Aparajita" pitchFamily="34" charset="0"/>
            </a:endParaRPr>
          </a:p>
          <a:p>
            <a:pPr lvl="0"/>
            <a:r>
              <a:rPr lang="en-IN" sz="2400" dirty="0" smtClean="0">
                <a:latin typeface="Aparajita" pitchFamily="34" charset="0"/>
                <a:cs typeface="Aparajita" pitchFamily="34" charset="0"/>
              </a:rPr>
              <a:t>Robotic </a:t>
            </a:r>
            <a:r>
              <a:rPr lang="en-IN" sz="2400" dirty="0">
                <a:latin typeface="Aparajita" pitchFamily="34" charset="0"/>
                <a:cs typeface="Aparajita" pitchFamily="34" charset="0"/>
              </a:rPr>
              <a:t>arm controlling </a:t>
            </a:r>
            <a:r>
              <a:rPr lang="en-IN" sz="2400" dirty="0" smtClean="0">
                <a:latin typeface="Aparajita" pitchFamily="34" charset="0"/>
                <a:cs typeface="Aparajita" pitchFamily="34" charset="0"/>
              </a:rPr>
              <a:t>(handling </a:t>
            </a:r>
            <a:r>
              <a:rPr lang="en-IN" sz="2400" dirty="0">
                <a:latin typeface="Aparajita" pitchFamily="34" charset="0"/>
                <a:cs typeface="Aparajita" pitchFamily="34" charset="0"/>
              </a:rPr>
              <a:t>dangerous material</a:t>
            </a:r>
            <a:r>
              <a:rPr lang="en-IN" sz="2400" dirty="0" smtClean="0">
                <a:latin typeface="Aparajita" pitchFamily="34" charset="0"/>
                <a:cs typeface="Aparajita" pitchFamily="34" charset="0"/>
              </a:rPr>
              <a:t>)</a:t>
            </a:r>
            <a:endParaRPr lang="en-IN" sz="2400" dirty="0">
              <a:latin typeface="Aparajita" pitchFamily="34" charset="0"/>
              <a:cs typeface="Aparajita" pitchFamily="34" charset="0"/>
            </a:endParaRPr>
          </a:p>
          <a:p>
            <a:pPr lvl="0"/>
            <a:r>
              <a:rPr lang="en-US" sz="2400" dirty="0" smtClean="0">
                <a:latin typeface="Aparajita" pitchFamily="34" charset="0"/>
                <a:cs typeface="Aparajita" pitchFamily="34" charset="0"/>
              </a:rPr>
              <a:t>3D Gaming &amp; learning</a:t>
            </a:r>
          </a:p>
          <a:p>
            <a:pPr lvl="0"/>
            <a:r>
              <a:rPr lang="en-US" sz="2400" dirty="0" smtClean="0">
                <a:latin typeface="Aparajita" pitchFamily="34" charset="0"/>
                <a:cs typeface="Aparajita" pitchFamily="34" charset="0"/>
              </a:rPr>
              <a:t>Artificial prosthesis</a:t>
            </a:r>
          </a:p>
          <a:p>
            <a:pPr lvl="0"/>
            <a:r>
              <a:rPr lang="en-US" sz="2400" dirty="0" smtClean="0">
                <a:latin typeface="Aparajita" pitchFamily="34" charset="0"/>
                <a:cs typeface="Aparajita" pitchFamily="34" charset="0"/>
              </a:rPr>
              <a:t>Military applications</a:t>
            </a:r>
          </a:p>
          <a:p>
            <a:pPr lvl="0"/>
            <a:endParaRPr lang="en-IN" sz="2400" dirty="0">
              <a:latin typeface="Aparajita" pitchFamily="34" charset="0"/>
              <a:cs typeface="Aparajita" pitchFamily="34" charset="0"/>
            </a:endParaRPr>
          </a:p>
          <a:p>
            <a:endParaRPr lang="en-US" dirty="0"/>
          </a:p>
        </p:txBody>
      </p:sp>
      <p:pic>
        <p:nvPicPr>
          <p:cNvPr id="5122" name="Picture 2" descr="C:\Users\Administrator\Desktop\57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0237" y="1518805"/>
            <a:ext cx="1773382" cy="259599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63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2" presetClass="entr" presetSubtype="4"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3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3500"/>
                            </p:stCondLst>
                            <p:childTnLst>
                              <p:par>
                                <p:cTn id="22" presetID="2" presetClass="entr" presetSubtype="4"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3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3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6" fill="hold">
                            <p:stCondLst>
                              <p:cond delay="6500"/>
                            </p:stCondLst>
                            <p:childTnLst>
                              <p:par>
                                <p:cTn id="27" presetID="2" presetClass="entr" presetSubtype="4" fill="hold"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3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3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1" fill="hold">
                            <p:stCondLst>
                              <p:cond delay="9500"/>
                            </p:stCondLst>
                            <p:childTnLst>
                              <p:par>
                                <p:cTn id="32" presetID="2" presetClass="entr" presetSubtype="4" fill="hold"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3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5" dur="3000" fill="hold"/>
                                        <p:tgtEl>
                                          <p:spTgt spid="3">
                                            <p:txEl>
                                              <p:pRg st="5" end="5"/>
                                            </p:txEl>
                                          </p:spTgt>
                                        </p:tgtEl>
                                        <p:attrNameLst>
                                          <p:attrName>ppt_y</p:attrName>
                                        </p:attrNameLst>
                                      </p:cBhvr>
                                      <p:tavLst>
                                        <p:tav tm="0">
                                          <p:val>
                                            <p:strVal val="1+#ppt_h/2"/>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5122"/>
                                        </p:tgtEl>
                                        <p:attrNameLst>
                                          <p:attrName>style.visibility</p:attrName>
                                        </p:attrNameLst>
                                      </p:cBhvr>
                                      <p:to>
                                        <p:strVal val="visible"/>
                                      </p:to>
                                    </p:set>
                                    <p:animEffect transition="in" filter="fade">
                                      <p:cBhvr>
                                        <p:cTn id="38" dur="5000"/>
                                        <p:tgtEl>
                                          <p:spTgt spid="5122"/>
                                        </p:tgtEl>
                                      </p:cBhvr>
                                    </p:animEffect>
                                    <p:anim calcmode="lin" valueType="num">
                                      <p:cBhvr>
                                        <p:cTn id="39" dur="5000" fill="hold"/>
                                        <p:tgtEl>
                                          <p:spTgt spid="5122"/>
                                        </p:tgtEl>
                                        <p:attrNameLst>
                                          <p:attrName>ppt_x</p:attrName>
                                        </p:attrNameLst>
                                      </p:cBhvr>
                                      <p:tavLst>
                                        <p:tav tm="0">
                                          <p:val>
                                            <p:strVal val="#ppt_x"/>
                                          </p:val>
                                        </p:tav>
                                        <p:tav tm="100000">
                                          <p:val>
                                            <p:strVal val="#ppt_x"/>
                                          </p:val>
                                        </p:tav>
                                      </p:tavLst>
                                    </p:anim>
                                    <p:anim calcmode="lin" valueType="num">
                                      <p:cBhvr>
                                        <p:cTn id="40" dur="5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924800" cy="1112838"/>
          </a:xfrm>
          <a:solidFill>
            <a:srgbClr val="00B050"/>
          </a:solidFill>
        </p:spPr>
        <p:txBody>
          <a:bodyPr/>
          <a:lstStyle/>
          <a:p>
            <a:pPr algn="ctr"/>
            <a:r>
              <a:rPr lang="en-US" b="1" dirty="0" smtClean="0">
                <a:latin typeface="Aparajita" pitchFamily="34" charset="0"/>
                <a:cs typeface="Aparajita" pitchFamily="34" charset="0"/>
              </a:rPr>
              <a:t>references</a:t>
            </a:r>
            <a:endParaRPr lang="en-US" b="1" dirty="0">
              <a:latin typeface="Aparajita" pitchFamily="34" charset="0"/>
              <a:cs typeface="Aparajita" pitchFamily="34" charset="0"/>
            </a:endParaRPr>
          </a:p>
        </p:txBody>
      </p:sp>
      <p:sp>
        <p:nvSpPr>
          <p:cNvPr id="3" name="Content Placeholder 2"/>
          <p:cNvSpPr>
            <a:spLocks noGrp="1"/>
          </p:cNvSpPr>
          <p:nvPr>
            <p:ph sz="quarter" idx="13"/>
          </p:nvPr>
        </p:nvSpPr>
        <p:spPr>
          <a:xfrm>
            <a:off x="609600" y="1600200"/>
            <a:ext cx="7924800" cy="4876800"/>
          </a:xfrm>
        </p:spPr>
        <p:txBody>
          <a:bodyPr>
            <a:normAutofit/>
          </a:bodyPr>
          <a:lstStyle/>
          <a:p>
            <a:pPr lvl="0"/>
            <a:r>
              <a:rPr lang="en-US" sz="2000" dirty="0" smtClean="0">
                <a:latin typeface="Aparajita" pitchFamily="34" charset="0"/>
                <a:cs typeface="Aparajita" pitchFamily="34" charset="0"/>
              </a:rPr>
              <a:t>www.arduino.cc</a:t>
            </a:r>
            <a:endParaRPr lang="en-US" sz="2000" dirty="0">
              <a:latin typeface="Aparajita" pitchFamily="34" charset="0"/>
              <a:cs typeface="Aparajita" pitchFamily="34" charset="0"/>
            </a:endParaRPr>
          </a:p>
          <a:p>
            <a:pPr lvl="0"/>
            <a:r>
              <a:rPr lang="en-US" sz="2000" dirty="0">
                <a:latin typeface="Aparajita" pitchFamily="34" charset="0"/>
                <a:cs typeface="Aparajita" pitchFamily="34" charset="0"/>
              </a:rPr>
              <a:t>flex sensor datasheet (</a:t>
            </a:r>
            <a:r>
              <a:rPr lang="en-US" sz="2000" dirty="0" err="1">
                <a:latin typeface="Aparajita" pitchFamily="34" charset="0"/>
                <a:cs typeface="Aparajita" pitchFamily="34" charset="0"/>
              </a:rPr>
              <a:t>pdf</a:t>
            </a:r>
            <a:r>
              <a:rPr lang="en-US" sz="2000" dirty="0">
                <a:latin typeface="Aparajita" pitchFamily="34" charset="0"/>
                <a:cs typeface="Aparajita" pitchFamily="34" charset="0"/>
              </a:rPr>
              <a:t> version)</a:t>
            </a:r>
          </a:p>
          <a:p>
            <a:pPr lvl="0"/>
            <a:r>
              <a:rPr lang="en-US" sz="2000" dirty="0" err="1">
                <a:latin typeface="Aparajita" pitchFamily="34" charset="0"/>
                <a:cs typeface="Aparajita" pitchFamily="34" charset="0"/>
              </a:rPr>
              <a:t>Atmega</a:t>
            </a:r>
            <a:r>
              <a:rPr lang="en-US" sz="2000" dirty="0">
                <a:latin typeface="Aparajita" pitchFamily="34" charset="0"/>
                <a:cs typeface="Aparajita" pitchFamily="34" charset="0"/>
              </a:rPr>
              <a:t> 32 microcontroller datasheet by Atmel Corporations (</a:t>
            </a:r>
            <a:r>
              <a:rPr lang="en-US" sz="2000" dirty="0" err="1">
                <a:latin typeface="Aparajita" pitchFamily="34" charset="0"/>
                <a:cs typeface="Aparajita" pitchFamily="34" charset="0"/>
              </a:rPr>
              <a:t>pdf</a:t>
            </a:r>
            <a:r>
              <a:rPr lang="en-US" sz="2000" dirty="0">
                <a:latin typeface="Aparajita" pitchFamily="34" charset="0"/>
                <a:cs typeface="Aparajita" pitchFamily="34" charset="0"/>
              </a:rPr>
              <a:t> version)</a:t>
            </a:r>
          </a:p>
          <a:p>
            <a:pPr lvl="0"/>
            <a:r>
              <a:rPr lang="en-US" sz="2000" dirty="0" err="1">
                <a:latin typeface="Aparajita" pitchFamily="34" charset="0"/>
                <a:cs typeface="Aparajita" pitchFamily="34" charset="0"/>
              </a:rPr>
              <a:t>Atmega</a:t>
            </a:r>
            <a:r>
              <a:rPr lang="en-US" sz="2000" dirty="0">
                <a:latin typeface="Aparajita" pitchFamily="34" charset="0"/>
                <a:cs typeface="Aparajita" pitchFamily="34" charset="0"/>
              </a:rPr>
              <a:t> 328 microcontroller datasheet by Atmel Corporations (</a:t>
            </a:r>
            <a:r>
              <a:rPr lang="en-US" sz="2000" dirty="0" err="1">
                <a:latin typeface="Aparajita" pitchFamily="34" charset="0"/>
                <a:cs typeface="Aparajita" pitchFamily="34" charset="0"/>
              </a:rPr>
              <a:t>pdf</a:t>
            </a:r>
            <a:r>
              <a:rPr lang="en-US" sz="2000" dirty="0">
                <a:latin typeface="Aparajita" pitchFamily="34" charset="0"/>
                <a:cs typeface="Aparajita" pitchFamily="34" charset="0"/>
              </a:rPr>
              <a:t> version)</a:t>
            </a:r>
          </a:p>
          <a:p>
            <a:pPr lvl="0"/>
            <a:r>
              <a:rPr lang="en-US" sz="2000" dirty="0">
                <a:latin typeface="Aparajita" pitchFamily="34" charset="0"/>
                <a:cs typeface="Aparajita" pitchFamily="34" charset="0"/>
              </a:rPr>
              <a:t>KS0108B Graphic LCD driver datasheet (</a:t>
            </a:r>
            <a:r>
              <a:rPr lang="en-US" sz="2000" dirty="0" err="1">
                <a:latin typeface="Aparajita" pitchFamily="34" charset="0"/>
                <a:cs typeface="Aparajita" pitchFamily="34" charset="0"/>
              </a:rPr>
              <a:t>pdf</a:t>
            </a:r>
            <a:r>
              <a:rPr lang="en-US" sz="2000" dirty="0">
                <a:latin typeface="Aparajita" pitchFamily="34" charset="0"/>
                <a:cs typeface="Aparajita" pitchFamily="34" charset="0"/>
              </a:rPr>
              <a:t> version)</a:t>
            </a:r>
          </a:p>
          <a:p>
            <a:pPr lvl="0"/>
            <a:r>
              <a:rPr lang="en-US" sz="2000" dirty="0">
                <a:latin typeface="Aparajita" pitchFamily="34" charset="0"/>
                <a:cs typeface="Aparajita" pitchFamily="34" charset="0"/>
              </a:rPr>
              <a:t>LCD-128G064E Graphic LCD datasheet (</a:t>
            </a:r>
            <a:r>
              <a:rPr lang="en-US" sz="2000" dirty="0" err="1">
                <a:latin typeface="Aparajita" pitchFamily="34" charset="0"/>
                <a:cs typeface="Aparajita" pitchFamily="34" charset="0"/>
              </a:rPr>
              <a:t>pdf</a:t>
            </a:r>
            <a:r>
              <a:rPr lang="en-US" sz="2000" dirty="0">
                <a:latin typeface="Aparajita" pitchFamily="34" charset="0"/>
                <a:cs typeface="Aparajita" pitchFamily="34" charset="0"/>
              </a:rPr>
              <a:t> version) </a:t>
            </a:r>
          </a:p>
          <a:p>
            <a:pPr lvl="0"/>
            <a:r>
              <a:rPr lang="en-US" sz="2000" dirty="0" err="1">
                <a:latin typeface="Aparajita" pitchFamily="34" charset="0"/>
                <a:cs typeface="Aparajita" pitchFamily="34" charset="0"/>
              </a:rPr>
              <a:t>Avr</a:t>
            </a:r>
            <a:r>
              <a:rPr lang="en-US" sz="2000" dirty="0">
                <a:latin typeface="Aparajita" pitchFamily="34" charset="0"/>
                <a:cs typeface="Aparajita" pitchFamily="34" charset="0"/>
              </a:rPr>
              <a:t> Studio Software Tutorial by </a:t>
            </a:r>
            <a:r>
              <a:rPr lang="en-US" sz="2000" dirty="0" err="1">
                <a:latin typeface="Aparajita" pitchFamily="34" charset="0"/>
                <a:cs typeface="Aparajita" pitchFamily="34" charset="0"/>
              </a:rPr>
              <a:t>Sepehr</a:t>
            </a:r>
            <a:r>
              <a:rPr lang="en-US" sz="2000" dirty="0">
                <a:latin typeface="Aparajita" pitchFamily="34" charset="0"/>
                <a:cs typeface="Aparajita" pitchFamily="34" charset="0"/>
              </a:rPr>
              <a:t> </a:t>
            </a:r>
            <a:r>
              <a:rPr lang="en-US" sz="2000" dirty="0" err="1">
                <a:latin typeface="Aparajita" pitchFamily="34" charset="0"/>
                <a:cs typeface="Aparajita" pitchFamily="34" charset="0"/>
              </a:rPr>
              <a:t>Naimi</a:t>
            </a:r>
            <a:endParaRPr lang="en-US" sz="2000" dirty="0">
              <a:latin typeface="Aparajita" pitchFamily="34" charset="0"/>
              <a:cs typeface="Aparajita" pitchFamily="34" charset="0"/>
            </a:endParaRPr>
          </a:p>
          <a:p>
            <a:pPr lvl="0"/>
            <a:r>
              <a:rPr lang="en-US" sz="2000" dirty="0" err="1">
                <a:latin typeface="Aparajita" pitchFamily="34" charset="0"/>
                <a:cs typeface="Aparajita" pitchFamily="34" charset="0"/>
              </a:rPr>
              <a:t>Tuxgraphics</a:t>
            </a:r>
            <a:r>
              <a:rPr lang="en-US" sz="2000" dirty="0">
                <a:latin typeface="Aparajita" pitchFamily="34" charset="0"/>
                <a:cs typeface="Aparajita" pitchFamily="34" charset="0"/>
              </a:rPr>
              <a:t> AVR C-programming tutorial (</a:t>
            </a:r>
            <a:r>
              <a:rPr lang="en-US" sz="2000" u="sng" dirty="0">
                <a:latin typeface="Aparajita" pitchFamily="34" charset="0"/>
                <a:cs typeface="Aparajita" pitchFamily="34" charset="0"/>
                <a:hlinkClick r:id="rId2"/>
              </a:rPr>
              <a:t>http://tuxgraphics.org/electronics</a:t>
            </a:r>
            <a:r>
              <a:rPr lang="en-US" sz="2000" dirty="0">
                <a:latin typeface="Aparajita" pitchFamily="34" charset="0"/>
                <a:cs typeface="Aparajita" pitchFamily="34" charset="0"/>
              </a:rPr>
              <a:t>)</a:t>
            </a:r>
          </a:p>
          <a:p>
            <a:pPr lvl="0"/>
            <a:r>
              <a:rPr lang="en-US" sz="2000" dirty="0">
                <a:latin typeface="Aparajita" pitchFamily="34" charset="0"/>
                <a:cs typeface="Aparajita" pitchFamily="34" charset="0"/>
              </a:rPr>
              <a:t>C Programming for Microcontrollers- Quick Start Guide: The Next Generation by Joe </a:t>
            </a:r>
            <a:r>
              <a:rPr lang="en-US" sz="2000" dirty="0" err="1">
                <a:latin typeface="Aparajita" pitchFamily="34" charset="0"/>
                <a:cs typeface="Aparajita" pitchFamily="34" charset="0"/>
              </a:rPr>
              <a:t>Pardue</a:t>
            </a:r>
            <a:r>
              <a:rPr lang="en-US" sz="2000" dirty="0">
                <a:latin typeface="Aparajita" pitchFamily="34" charset="0"/>
                <a:cs typeface="Aparajita" pitchFamily="34" charset="0"/>
              </a:rPr>
              <a:t> </a:t>
            </a:r>
          </a:p>
          <a:p>
            <a:pPr lvl="0"/>
            <a:r>
              <a:rPr lang="en-US" sz="2000" dirty="0">
                <a:latin typeface="Aparajita" pitchFamily="34" charset="0"/>
                <a:cs typeface="Aparajita" pitchFamily="34" charset="0"/>
              </a:rPr>
              <a:t>www.en.wikipedia.org</a:t>
            </a:r>
          </a:p>
          <a:p>
            <a:pPr marL="0" indent="0">
              <a:buNone/>
            </a:pPr>
            <a:endParaRPr lang="en-US" dirty="0"/>
          </a:p>
        </p:txBody>
      </p:sp>
      <p:pic>
        <p:nvPicPr>
          <p:cNvPr id="2050" name="Picture 2" descr="C:\Users\Administrator\Desktop\4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04801"/>
            <a:ext cx="21336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19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3" descr="C:\Users\Administrator\Desktop\DSC01830.JP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657600" y="609600"/>
            <a:ext cx="5638800" cy="1323439"/>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000" b="1" cap="none" spc="50" dirty="0" smtClean="0">
                <a:ln w="11430"/>
                <a:solidFill>
                  <a:srgbClr val="0000FF"/>
                </a:solidFill>
                <a:effectLst>
                  <a:outerShdw blurRad="76200" dist="50800" dir="5400000" algn="tl" rotWithShape="0">
                    <a:srgbClr val="000000">
                      <a:alpha val="65000"/>
                    </a:srgbClr>
                  </a:outerShdw>
                </a:effectLst>
                <a:latin typeface="Aparajita" pitchFamily="34" charset="0"/>
                <a:cs typeface="Aparajita" pitchFamily="34" charset="0"/>
              </a:rPr>
              <a:t>THANK YOU</a:t>
            </a:r>
            <a:endParaRPr lang="en-US" sz="8000" b="1" cap="none" spc="50" dirty="0">
              <a:ln w="11430"/>
              <a:solidFill>
                <a:srgbClr val="0000FF"/>
              </a:solidFill>
              <a:effectLst>
                <a:outerShdw blurRad="76200" dist="50800" dir="5400000" algn="tl" rotWithShape="0">
                  <a:srgbClr val="000000">
                    <a:alpha val="65000"/>
                  </a:srgbClr>
                </a:outerShdw>
              </a:effectLst>
              <a:latin typeface="Aparajita" pitchFamily="34" charset="0"/>
              <a:cs typeface="Aparajita" pitchFamily="34" charset="0"/>
            </a:endParaRPr>
          </a:p>
        </p:txBody>
      </p:sp>
    </p:spTree>
    <p:extLst>
      <p:ext uri="{BB962C8B-B14F-4D97-AF65-F5344CB8AC3E}">
        <p14:creationId xmlns:p14="http://schemas.microsoft.com/office/powerpoint/2010/main" val="223317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set>
                                      <p:cBhvr>
                                        <p:cTn id="7" dur="455" fill="hold">
                                          <p:stCondLst>
                                            <p:cond delay="0"/>
                                          </p:stCondLst>
                                        </p:cTn>
                                        <p:tgtEl>
                                          <p:spTgt spid="4"/>
                                        </p:tgtEl>
                                        <p:attrNameLst>
                                          <p:attrName>style.rotation</p:attrName>
                                        </p:attrNameLst>
                                      </p:cBhvr>
                                      <p:to>
                                        <p:strVal val="-45.0"/>
                                      </p:to>
                                    </p:set>
                                    <p:anim calcmode="lin" valueType="num">
                                      <p:cBhvr>
                                        <p:cTn id="8" dur="455" fill="hold">
                                          <p:stCondLst>
                                            <p:cond delay="455"/>
                                          </p:stCondLst>
                                        </p:cTn>
                                        <p:tgtEl>
                                          <p:spTgt spid="4"/>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4"/>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4"/>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4"/>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1027" name="Picture 3" descr="C:\Users\Administrator\Desktop\DSC018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95250"/>
            <a:ext cx="889000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7231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Administrator\Desktop\DSC01829.JP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8280400" cy="628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2680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Administrator\Desktop\DSC01828.JP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5344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983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86934" y="5717370"/>
            <a:ext cx="7999865" cy="707886"/>
          </a:xfrm>
          <a:prstGeom prst="rect">
            <a:avLst/>
          </a:prstGeom>
          <a:noFill/>
        </p:spPr>
        <p:txBody>
          <a:bodyPr wrap="square" rtlCol="0">
            <a:spAutoFit/>
          </a:bodyPr>
          <a:lstStyle/>
          <a:p>
            <a:r>
              <a:rPr lang="en-US" sz="2000" dirty="0" smtClean="0">
                <a:latin typeface="Aparajita" pitchFamily="34" charset="0"/>
                <a:cs typeface="Aparajita" pitchFamily="34" charset="0"/>
              </a:rPr>
              <a:t>Digital value from 5 fingers (x10 = 50 values) ={150,100,100,100,100},{150,151,100,100,99},{…</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02656" y="1549943"/>
            <a:ext cx="4470354" cy="3656465"/>
          </a:xfrm>
          <a:prstGeom prst="rect">
            <a:avLst/>
          </a:prstGeom>
          <a:ln w="88900" cap="sq" cmpd="thickThin">
            <a:solidFill>
              <a:srgbClr val="000000"/>
            </a:solidFill>
            <a:prstDash val="solid"/>
            <a:miter lim="800000"/>
          </a:ln>
          <a:effectLst>
            <a:innerShdw blurRad="76200">
              <a:srgbClr val="000000"/>
            </a:innerShdw>
          </a:effectLst>
        </p:spPr>
      </p:pic>
      <p:sp>
        <p:nvSpPr>
          <p:cNvPr id="2" name="TextBox 1"/>
          <p:cNvSpPr txBox="1"/>
          <p:nvPr/>
        </p:nvSpPr>
        <p:spPr>
          <a:xfrm>
            <a:off x="4876800" y="685800"/>
            <a:ext cx="3810000" cy="5940088"/>
          </a:xfrm>
          <a:prstGeom prst="rect">
            <a:avLst/>
          </a:prstGeom>
          <a:noFill/>
        </p:spPr>
        <p:txBody>
          <a:bodyPr wrap="square" rtlCol="0">
            <a:spAutoFit/>
          </a:bodyPr>
          <a:lstStyle/>
          <a:p>
            <a:pPr marL="285750" indent="-285750">
              <a:buFont typeface="Arial" pitchFamily="34" charset="0"/>
              <a:buChar char="•"/>
            </a:pPr>
            <a:r>
              <a:rPr lang="en-US" sz="2000" dirty="0" smtClean="0">
                <a:latin typeface="Aparajita" pitchFamily="34" charset="0"/>
                <a:cs typeface="Aparajita" pitchFamily="34" charset="0"/>
              </a:rPr>
              <a:t>User wears gloves on which is mounted the flex sensors</a:t>
            </a:r>
          </a:p>
          <a:p>
            <a:endParaRPr lang="en-US" sz="2000" dirty="0" smtClean="0">
              <a:latin typeface="Aparajita" pitchFamily="34" charset="0"/>
              <a:cs typeface="Aparajita" pitchFamily="34" charset="0"/>
            </a:endParaRPr>
          </a:p>
          <a:p>
            <a:pPr marL="285750" indent="-285750">
              <a:buFont typeface="Arial" pitchFamily="34" charset="0"/>
              <a:buChar char="•"/>
            </a:pPr>
            <a:r>
              <a:rPr lang="en-US" sz="2000" dirty="0" smtClean="0">
                <a:latin typeface="Aparajita" pitchFamily="34" charset="0"/>
                <a:cs typeface="Aparajita" pitchFamily="34" charset="0"/>
              </a:rPr>
              <a:t>As the signs are made, the the voltage across the flex sensor is converted to digital values by the ADC of the microcontroller.</a:t>
            </a:r>
          </a:p>
          <a:p>
            <a:pPr marL="285750" indent="-285750">
              <a:buFont typeface="Arial" pitchFamily="34" charset="0"/>
              <a:buChar char="•"/>
            </a:pPr>
            <a:endParaRPr lang="en-US" sz="2000" dirty="0">
              <a:latin typeface="Aparajita" pitchFamily="34" charset="0"/>
              <a:cs typeface="Aparajita" pitchFamily="34" charset="0"/>
            </a:endParaRPr>
          </a:p>
          <a:p>
            <a:pPr marL="285750" indent="-285750">
              <a:buFont typeface="Arial" pitchFamily="34" charset="0"/>
              <a:buChar char="•"/>
            </a:pPr>
            <a:r>
              <a:rPr lang="en-US" sz="2000" dirty="0" smtClean="0">
                <a:latin typeface="Aparajita" pitchFamily="34" charset="0"/>
                <a:cs typeface="Aparajita" pitchFamily="34" charset="0"/>
              </a:rPr>
              <a:t>Multiple samples are taken to improve the probability of a match for a character.</a:t>
            </a:r>
          </a:p>
          <a:p>
            <a:pPr marL="285750" indent="-285750">
              <a:buFont typeface="Arial" pitchFamily="34" charset="0"/>
              <a:buChar char="•"/>
            </a:pPr>
            <a:endParaRPr lang="en-US" sz="2000" dirty="0">
              <a:latin typeface="Aparajita" pitchFamily="34" charset="0"/>
              <a:cs typeface="Aparajita" pitchFamily="34" charset="0"/>
            </a:endParaRPr>
          </a:p>
          <a:p>
            <a:pPr marL="285750" indent="-285750">
              <a:buFont typeface="Arial" pitchFamily="34" charset="0"/>
              <a:buChar char="•"/>
            </a:pPr>
            <a:r>
              <a:rPr lang="en-US" sz="2000" dirty="0" smtClean="0">
                <a:latin typeface="Aparajita" pitchFamily="34" charset="0"/>
                <a:cs typeface="Aparajita" pitchFamily="34" charset="0"/>
              </a:rPr>
              <a:t>The sampled values are then pattern matched against reference values taking into account the error factor</a:t>
            </a:r>
            <a:r>
              <a:rPr lang="en-US" sz="2000" dirty="0">
                <a:latin typeface="Aparajita" pitchFamily="34" charset="0"/>
                <a:cs typeface="Aparajita" pitchFamily="34" charset="0"/>
              </a:rPr>
              <a:t> </a:t>
            </a:r>
            <a:r>
              <a:rPr lang="en-US" sz="2000" dirty="0" smtClean="0">
                <a:latin typeface="Aparajita" pitchFamily="34" charset="0"/>
                <a:cs typeface="Aparajita" pitchFamily="34" charset="0"/>
              </a:rPr>
              <a:t>and the probability of matches.</a:t>
            </a:r>
          </a:p>
          <a:p>
            <a:endParaRPr lang="en-US" sz="2000" dirty="0" smtClean="0">
              <a:latin typeface="Aparajita" pitchFamily="34" charset="0"/>
              <a:cs typeface="Aparajita" pitchFamily="34" charset="0"/>
            </a:endParaRPr>
          </a:p>
          <a:p>
            <a:pPr marL="285750" indent="-285750">
              <a:buFont typeface="Arial" pitchFamily="34" charset="0"/>
              <a:buChar char="•"/>
            </a:pPr>
            <a:r>
              <a:rPr lang="en-US" sz="2000" dirty="0" smtClean="0">
                <a:latin typeface="Aparajita" pitchFamily="34" charset="0"/>
                <a:cs typeface="Aparajita" pitchFamily="34" charset="0"/>
              </a:rPr>
              <a:t>We use the ‘Cornering’ algorithm to center down the values</a:t>
            </a:r>
          </a:p>
        </p:txBody>
      </p:sp>
      <p:sp>
        <p:nvSpPr>
          <p:cNvPr id="3" name="TextBox 2"/>
          <p:cNvSpPr txBox="1"/>
          <p:nvPr/>
        </p:nvSpPr>
        <p:spPr>
          <a:xfrm>
            <a:off x="5334000" y="-83641"/>
            <a:ext cx="2629466" cy="769441"/>
          </a:xfrm>
          <a:prstGeom prst="rect">
            <a:avLst/>
          </a:prstGeom>
          <a:noFill/>
        </p:spPr>
        <p:txBody>
          <a:bodyPr wrap="square" rtlCol="0">
            <a:spAutoFit/>
          </a:bodyPr>
          <a:lstStyle/>
          <a:p>
            <a:r>
              <a:rPr lang="en-US" sz="4400" b="1" dirty="0" smtClean="0">
                <a:solidFill>
                  <a:srgbClr val="00B0F0"/>
                </a:solidFill>
                <a:latin typeface="Aparajita" pitchFamily="34" charset="0"/>
                <a:cs typeface="Aparajita" pitchFamily="34" charset="0"/>
              </a:rPr>
              <a:t>Prototype</a:t>
            </a:r>
            <a:endParaRPr lang="en-US" sz="4400" b="1" dirty="0">
              <a:solidFill>
                <a:srgbClr val="00B0F0"/>
              </a:solidFill>
              <a:latin typeface="Aparajita" pitchFamily="34" charset="0"/>
              <a:cs typeface="Aparajita" pitchFamily="34" charset="0"/>
            </a:endParaRPr>
          </a:p>
        </p:txBody>
      </p:sp>
    </p:spTree>
    <p:extLst>
      <p:ext uri="{BB962C8B-B14F-4D97-AF65-F5344CB8AC3E}">
        <p14:creationId xmlns:p14="http://schemas.microsoft.com/office/powerpoint/2010/main" val="636972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0" y="-83641"/>
            <a:ext cx="2629466" cy="769441"/>
          </a:xfrm>
          <a:prstGeom prst="rect">
            <a:avLst/>
          </a:prstGeom>
          <a:noFill/>
        </p:spPr>
        <p:txBody>
          <a:bodyPr wrap="square" rtlCol="0">
            <a:spAutoFit/>
          </a:bodyPr>
          <a:lstStyle/>
          <a:p>
            <a:r>
              <a:rPr lang="en-US" sz="4400" b="1" dirty="0" smtClean="0">
                <a:solidFill>
                  <a:srgbClr val="00B0F0"/>
                </a:solidFill>
                <a:latin typeface="Aparajita" pitchFamily="34" charset="0"/>
                <a:cs typeface="Aparajita" pitchFamily="34" charset="0"/>
              </a:rPr>
              <a:t>Prototype</a:t>
            </a:r>
            <a:endParaRPr lang="en-US" sz="4400" b="1" dirty="0">
              <a:solidFill>
                <a:srgbClr val="00B0F0"/>
              </a:solidFill>
              <a:latin typeface="Aparajita" pitchFamily="34" charset="0"/>
              <a:cs typeface="Aparajita" pitchFamily="34" charset="0"/>
            </a:endParaRPr>
          </a:p>
        </p:txBody>
      </p:sp>
      <p:pic>
        <p:nvPicPr>
          <p:cNvPr id="1029" name="Picture 5" descr="C:\Users\Administrator\Desktop\Photos\DSC0185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29132" y="1433013"/>
            <a:ext cx="4351936" cy="342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0" name="Picture 6" descr="C:\Users\Administrator\Desktop\Photos\DSC0186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472763" y="1423346"/>
            <a:ext cx="4351938" cy="3448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32132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wipe(down)">
                                      <p:cBhvr>
                                        <p:cTn id="7" dur="580">
                                          <p:stCondLst>
                                            <p:cond delay="0"/>
                                          </p:stCondLst>
                                        </p:cTn>
                                        <p:tgtEl>
                                          <p:spTgt spid="1029"/>
                                        </p:tgtEl>
                                      </p:cBhvr>
                                    </p:animEffect>
                                    <p:anim calcmode="lin" valueType="num">
                                      <p:cBhvr>
                                        <p:cTn id="8" dur="1822" tmFilter="0,0; 0.14,0.36; 0.43,0.73; 0.71,0.91; 1.0,1.0">
                                          <p:stCondLst>
                                            <p:cond delay="0"/>
                                          </p:stCondLst>
                                        </p:cTn>
                                        <p:tgtEl>
                                          <p:spTgt spid="102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9"/>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9"/>
                                        </p:tgtEl>
                                      </p:cBhvr>
                                      <p:to x="100000" y="60000"/>
                                    </p:animScale>
                                    <p:animScale>
                                      <p:cBhvr>
                                        <p:cTn id="14" dur="166" decel="50000">
                                          <p:stCondLst>
                                            <p:cond delay="676"/>
                                          </p:stCondLst>
                                        </p:cTn>
                                        <p:tgtEl>
                                          <p:spTgt spid="1029"/>
                                        </p:tgtEl>
                                      </p:cBhvr>
                                      <p:to x="100000" y="100000"/>
                                    </p:animScale>
                                    <p:animScale>
                                      <p:cBhvr>
                                        <p:cTn id="15" dur="26">
                                          <p:stCondLst>
                                            <p:cond delay="1312"/>
                                          </p:stCondLst>
                                        </p:cTn>
                                        <p:tgtEl>
                                          <p:spTgt spid="1029"/>
                                        </p:tgtEl>
                                      </p:cBhvr>
                                      <p:to x="100000" y="80000"/>
                                    </p:animScale>
                                    <p:animScale>
                                      <p:cBhvr>
                                        <p:cTn id="16" dur="166" decel="50000">
                                          <p:stCondLst>
                                            <p:cond delay="1338"/>
                                          </p:stCondLst>
                                        </p:cTn>
                                        <p:tgtEl>
                                          <p:spTgt spid="1029"/>
                                        </p:tgtEl>
                                      </p:cBhvr>
                                      <p:to x="100000" y="100000"/>
                                    </p:animScale>
                                    <p:animScale>
                                      <p:cBhvr>
                                        <p:cTn id="17" dur="26">
                                          <p:stCondLst>
                                            <p:cond delay="1642"/>
                                          </p:stCondLst>
                                        </p:cTn>
                                        <p:tgtEl>
                                          <p:spTgt spid="1029"/>
                                        </p:tgtEl>
                                      </p:cBhvr>
                                      <p:to x="100000" y="90000"/>
                                    </p:animScale>
                                    <p:animScale>
                                      <p:cBhvr>
                                        <p:cTn id="18" dur="166" decel="50000">
                                          <p:stCondLst>
                                            <p:cond delay="1668"/>
                                          </p:stCondLst>
                                        </p:cTn>
                                        <p:tgtEl>
                                          <p:spTgt spid="1029"/>
                                        </p:tgtEl>
                                      </p:cBhvr>
                                      <p:to x="100000" y="100000"/>
                                    </p:animScale>
                                    <p:animScale>
                                      <p:cBhvr>
                                        <p:cTn id="19" dur="26">
                                          <p:stCondLst>
                                            <p:cond delay="1808"/>
                                          </p:stCondLst>
                                        </p:cTn>
                                        <p:tgtEl>
                                          <p:spTgt spid="1029"/>
                                        </p:tgtEl>
                                      </p:cBhvr>
                                      <p:to x="100000" y="95000"/>
                                    </p:animScale>
                                    <p:animScale>
                                      <p:cBhvr>
                                        <p:cTn id="20" dur="166" decel="50000">
                                          <p:stCondLst>
                                            <p:cond delay="1834"/>
                                          </p:stCondLst>
                                        </p:cTn>
                                        <p:tgtEl>
                                          <p:spTgt spid="102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030"/>
                                        </p:tgtEl>
                                        <p:attrNameLst>
                                          <p:attrName>style.visibility</p:attrName>
                                        </p:attrNameLst>
                                      </p:cBhvr>
                                      <p:to>
                                        <p:strVal val="visible"/>
                                      </p:to>
                                    </p:set>
                                    <p:animEffect transition="in" filter="wipe(down)">
                                      <p:cBhvr>
                                        <p:cTn id="25" dur="580">
                                          <p:stCondLst>
                                            <p:cond delay="0"/>
                                          </p:stCondLst>
                                        </p:cTn>
                                        <p:tgtEl>
                                          <p:spTgt spid="1030"/>
                                        </p:tgtEl>
                                      </p:cBhvr>
                                    </p:animEffect>
                                    <p:anim calcmode="lin" valueType="num">
                                      <p:cBhvr>
                                        <p:cTn id="26" dur="1822" tmFilter="0,0; 0.14,0.36; 0.43,0.73; 0.71,0.91; 1.0,1.0">
                                          <p:stCondLst>
                                            <p:cond delay="0"/>
                                          </p:stCondLst>
                                        </p:cTn>
                                        <p:tgtEl>
                                          <p:spTgt spid="103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3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3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3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30"/>
                                        </p:tgtEl>
                                        <p:attrNameLst>
                                          <p:attrName>ppt_y</p:attrName>
                                        </p:attrNameLst>
                                      </p:cBhvr>
                                      <p:tavLst>
                                        <p:tav tm="0" fmla="#ppt_y-sin(pi*$)/81">
                                          <p:val>
                                            <p:fltVal val="0"/>
                                          </p:val>
                                        </p:tav>
                                        <p:tav tm="100000">
                                          <p:val>
                                            <p:fltVal val="1"/>
                                          </p:val>
                                        </p:tav>
                                      </p:tavLst>
                                    </p:anim>
                                    <p:animScale>
                                      <p:cBhvr>
                                        <p:cTn id="31" dur="26">
                                          <p:stCondLst>
                                            <p:cond delay="650"/>
                                          </p:stCondLst>
                                        </p:cTn>
                                        <p:tgtEl>
                                          <p:spTgt spid="1030"/>
                                        </p:tgtEl>
                                      </p:cBhvr>
                                      <p:to x="100000" y="60000"/>
                                    </p:animScale>
                                    <p:animScale>
                                      <p:cBhvr>
                                        <p:cTn id="32" dur="166" decel="50000">
                                          <p:stCondLst>
                                            <p:cond delay="676"/>
                                          </p:stCondLst>
                                        </p:cTn>
                                        <p:tgtEl>
                                          <p:spTgt spid="1030"/>
                                        </p:tgtEl>
                                      </p:cBhvr>
                                      <p:to x="100000" y="100000"/>
                                    </p:animScale>
                                    <p:animScale>
                                      <p:cBhvr>
                                        <p:cTn id="33" dur="26">
                                          <p:stCondLst>
                                            <p:cond delay="1312"/>
                                          </p:stCondLst>
                                        </p:cTn>
                                        <p:tgtEl>
                                          <p:spTgt spid="1030"/>
                                        </p:tgtEl>
                                      </p:cBhvr>
                                      <p:to x="100000" y="80000"/>
                                    </p:animScale>
                                    <p:animScale>
                                      <p:cBhvr>
                                        <p:cTn id="34" dur="166" decel="50000">
                                          <p:stCondLst>
                                            <p:cond delay="1338"/>
                                          </p:stCondLst>
                                        </p:cTn>
                                        <p:tgtEl>
                                          <p:spTgt spid="1030"/>
                                        </p:tgtEl>
                                      </p:cBhvr>
                                      <p:to x="100000" y="100000"/>
                                    </p:animScale>
                                    <p:animScale>
                                      <p:cBhvr>
                                        <p:cTn id="35" dur="26">
                                          <p:stCondLst>
                                            <p:cond delay="1642"/>
                                          </p:stCondLst>
                                        </p:cTn>
                                        <p:tgtEl>
                                          <p:spTgt spid="1030"/>
                                        </p:tgtEl>
                                      </p:cBhvr>
                                      <p:to x="100000" y="90000"/>
                                    </p:animScale>
                                    <p:animScale>
                                      <p:cBhvr>
                                        <p:cTn id="36" dur="166" decel="50000">
                                          <p:stCondLst>
                                            <p:cond delay="1668"/>
                                          </p:stCondLst>
                                        </p:cTn>
                                        <p:tgtEl>
                                          <p:spTgt spid="1030"/>
                                        </p:tgtEl>
                                      </p:cBhvr>
                                      <p:to x="100000" y="100000"/>
                                    </p:animScale>
                                    <p:animScale>
                                      <p:cBhvr>
                                        <p:cTn id="37" dur="26">
                                          <p:stCondLst>
                                            <p:cond delay="1808"/>
                                          </p:stCondLst>
                                        </p:cTn>
                                        <p:tgtEl>
                                          <p:spTgt spid="1030"/>
                                        </p:tgtEl>
                                      </p:cBhvr>
                                      <p:to x="100000" y="95000"/>
                                    </p:animScale>
                                    <p:animScale>
                                      <p:cBhvr>
                                        <p:cTn id="38" dur="166" decel="50000">
                                          <p:stCondLst>
                                            <p:cond delay="1834"/>
                                          </p:stCondLst>
                                        </p:cTn>
                                        <p:tgtEl>
                                          <p:spTgt spid="103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Photos\DSC01863.JP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4495800" cy="3886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2051" name="Picture 3" descr="C:\Users\Administrator\Desktop\Photos\DSC0186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24000"/>
            <a:ext cx="4140200" cy="3886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65895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051"/>
                                        </p:tgtEl>
                                        <p:attrNameLst>
                                          <p:attrName>style.visibility</p:attrName>
                                        </p:attrNameLst>
                                      </p:cBhvr>
                                      <p:to>
                                        <p:strVal val="visible"/>
                                      </p:to>
                                    </p:set>
                                    <p:animEffect transition="in" filter="wipe(down)">
                                      <p:cBhvr>
                                        <p:cTn id="25" dur="580">
                                          <p:stCondLst>
                                            <p:cond delay="0"/>
                                          </p:stCondLst>
                                        </p:cTn>
                                        <p:tgtEl>
                                          <p:spTgt spid="2051"/>
                                        </p:tgtEl>
                                      </p:cBhvr>
                                    </p:animEffect>
                                    <p:anim calcmode="lin" valueType="num">
                                      <p:cBhvr>
                                        <p:cTn id="26" dur="1822" tmFilter="0,0; 0.14,0.36; 0.43,0.73; 0.71,0.91; 1.0,1.0">
                                          <p:stCondLst>
                                            <p:cond delay="0"/>
                                          </p:stCondLst>
                                        </p:cTn>
                                        <p:tgtEl>
                                          <p:spTgt spid="2051"/>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051"/>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051"/>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051"/>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051"/>
                                        </p:tgtEl>
                                        <p:attrNameLst>
                                          <p:attrName>ppt_y</p:attrName>
                                        </p:attrNameLst>
                                      </p:cBhvr>
                                      <p:tavLst>
                                        <p:tav tm="0" fmla="#ppt_y-sin(pi*$)/81">
                                          <p:val>
                                            <p:fltVal val="0"/>
                                          </p:val>
                                        </p:tav>
                                        <p:tav tm="100000">
                                          <p:val>
                                            <p:fltVal val="1"/>
                                          </p:val>
                                        </p:tav>
                                      </p:tavLst>
                                    </p:anim>
                                    <p:animScale>
                                      <p:cBhvr>
                                        <p:cTn id="31" dur="26">
                                          <p:stCondLst>
                                            <p:cond delay="650"/>
                                          </p:stCondLst>
                                        </p:cTn>
                                        <p:tgtEl>
                                          <p:spTgt spid="2051"/>
                                        </p:tgtEl>
                                      </p:cBhvr>
                                      <p:to x="100000" y="60000"/>
                                    </p:animScale>
                                    <p:animScale>
                                      <p:cBhvr>
                                        <p:cTn id="32" dur="166" decel="50000">
                                          <p:stCondLst>
                                            <p:cond delay="676"/>
                                          </p:stCondLst>
                                        </p:cTn>
                                        <p:tgtEl>
                                          <p:spTgt spid="2051"/>
                                        </p:tgtEl>
                                      </p:cBhvr>
                                      <p:to x="100000" y="100000"/>
                                    </p:animScale>
                                    <p:animScale>
                                      <p:cBhvr>
                                        <p:cTn id="33" dur="26">
                                          <p:stCondLst>
                                            <p:cond delay="1312"/>
                                          </p:stCondLst>
                                        </p:cTn>
                                        <p:tgtEl>
                                          <p:spTgt spid="2051"/>
                                        </p:tgtEl>
                                      </p:cBhvr>
                                      <p:to x="100000" y="80000"/>
                                    </p:animScale>
                                    <p:animScale>
                                      <p:cBhvr>
                                        <p:cTn id="34" dur="166" decel="50000">
                                          <p:stCondLst>
                                            <p:cond delay="1338"/>
                                          </p:stCondLst>
                                        </p:cTn>
                                        <p:tgtEl>
                                          <p:spTgt spid="2051"/>
                                        </p:tgtEl>
                                      </p:cBhvr>
                                      <p:to x="100000" y="100000"/>
                                    </p:animScale>
                                    <p:animScale>
                                      <p:cBhvr>
                                        <p:cTn id="35" dur="26">
                                          <p:stCondLst>
                                            <p:cond delay="1642"/>
                                          </p:stCondLst>
                                        </p:cTn>
                                        <p:tgtEl>
                                          <p:spTgt spid="2051"/>
                                        </p:tgtEl>
                                      </p:cBhvr>
                                      <p:to x="100000" y="90000"/>
                                    </p:animScale>
                                    <p:animScale>
                                      <p:cBhvr>
                                        <p:cTn id="36" dur="166" decel="50000">
                                          <p:stCondLst>
                                            <p:cond delay="1668"/>
                                          </p:stCondLst>
                                        </p:cTn>
                                        <p:tgtEl>
                                          <p:spTgt spid="2051"/>
                                        </p:tgtEl>
                                      </p:cBhvr>
                                      <p:to x="100000" y="100000"/>
                                    </p:animScale>
                                    <p:animScale>
                                      <p:cBhvr>
                                        <p:cTn id="37" dur="26">
                                          <p:stCondLst>
                                            <p:cond delay="1808"/>
                                          </p:stCondLst>
                                        </p:cTn>
                                        <p:tgtEl>
                                          <p:spTgt spid="2051"/>
                                        </p:tgtEl>
                                      </p:cBhvr>
                                      <p:to x="100000" y="95000"/>
                                    </p:animScale>
                                    <p:animScale>
                                      <p:cBhvr>
                                        <p:cTn id="38" dur="166" decel="50000">
                                          <p:stCondLst>
                                            <p:cond delay="1834"/>
                                          </p:stCondLst>
                                        </p:cTn>
                                        <p:tgtEl>
                                          <p:spTgt spid="205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115300" cy="868362"/>
          </a:xfrm>
          <a:solidFill>
            <a:srgbClr val="FFFF00"/>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txBody>
          <a:bodyPr/>
          <a:lstStyle/>
          <a:p>
            <a:pPr algn="ctr"/>
            <a:r>
              <a:rPr lang="en-US" b="1" dirty="0" smtClean="0">
                <a:solidFill>
                  <a:schemeClr val="bg2"/>
                </a:solidFill>
                <a:effectLst>
                  <a:outerShdw blurRad="38100" dist="38100" dir="2700000" algn="tl">
                    <a:srgbClr val="000000">
                      <a:alpha val="43137"/>
                    </a:srgbClr>
                  </a:outerShdw>
                </a:effectLst>
                <a:latin typeface="Aparajita" pitchFamily="34" charset="0"/>
                <a:cs typeface="Aparajita" pitchFamily="34" charset="0"/>
              </a:rPr>
              <a:t>Language standards to follow</a:t>
            </a:r>
            <a:endParaRPr lang="en-US" b="1" dirty="0">
              <a:solidFill>
                <a:schemeClr val="bg2"/>
              </a:solidFill>
              <a:effectLst>
                <a:outerShdw blurRad="38100" dist="38100" dir="2700000" algn="tl">
                  <a:srgbClr val="000000">
                    <a:alpha val="43137"/>
                  </a:srgbClr>
                </a:outerShdw>
              </a:effectLst>
              <a:latin typeface="Aparajita" pitchFamily="34" charset="0"/>
              <a:cs typeface="Aparajita" pitchFamily="34" charset="0"/>
            </a:endParaRPr>
          </a:p>
        </p:txBody>
      </p:sp>
      <p:sp>
        <p:nvSpPr>
          <p:cNvPr id="3" name="Content Placeholder 2"/>
          <p:cNvSpPr>
            <a:spLocks noGrp="1"/>
          </p:cNvSpPr>
          <p:nvPr>
            <p:ph sz="quarter" idx="13"/>
          </p:nvPr>
        </p:nvSpPr>
        <p:spPr/>
        <p:txBody>
          <a:bodyPr>
            <a:normAutofit/>
          </a:bodyPr>
          <a:lstStyle/>
          <a:p>
            <a:endParaRPr lang="en-US" sz="2400" dirty="0" smtClean="0"/>
          </a:p>
          <a:p>
            <a:r>
              <a:rPr lang="en-US" sz="2800" dirty="0" smtClean="0">
                <a:latin typeface="Aparajita" pitchFamily="34" charset="0"/>
                <a:cs typeface="Aparajita" pitchFamily="34" charset="0"/>
                <a:hlinkClick r:id="rId2" action="ppaction://hlinkfile"/>
              </a:rPr>
              <a:t>ASL  ( Character based )</a:t>
            </a:r>
            <a:endParaRPr lang="en-US" sz="2800" dirty="0" smtClean="0">
              <a:latin typeface="Aparajita" pitchFamily="34" charset="0"/>
              <a:cs typeface="Aparajita" pitchFamily="34" charset="0"/>
            </a:endParaRPr>
          </a:p>
          <a:p>
            <a:pPr marL="0" indent="0">
              <a:buNone/>
            </a:pPr>
            <a:endParaRPr lang="en-US" sz="2800" dirty="0" smtClean="0">
              <a:latin typeface="Aparajita" pitchFamily="34" charset="0"/>
              <a:cs typeface="Aparajita" pitchFamily="34" charset="0"/>
            </a:endParaRPr>
          </a:p>
          <a:p>
            <a:r>
              <a:rPr lang="en-US" sz="2800" dirty="0" smtClean="0">
                <a:latin typeface="Aparajita" pitchFamily="34" charset="0"/>
                <a:cs typeface="Aparajita" pitchFamily="34" charset="0"/>
              </a:rPr>
              <a:t>BSL  ( Word based )</a:t>
            </a:r>
          </a:p>
          <a:p>
            <a:pPr marL="0" indent="0">
              <a:buNone/>
            </a:pPr>
            <a:endParaRPr lang="en-US" sz="2800" dirty="0" smtClean="0">
              <a:latin typeface="Aparajita" pitchFamily="34" charset="0"/>
              <a:cs typeface="Aparajita" pitchFamily="34" charset="0"/>
            </a:endParaRPr>
          </a:p>
        </p:txBody>
      </p:sp>
      <p:pic>
        <p:nvPicPr>
          <p:cNvPr id="2051" name="Picture 3" descr="C:\Users\Administrator\Desktop\Conference\BITS- Qark 2012\im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057399"/>
            <a:ext cx="1802679" cy="1876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05915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750"/>
                                        <p:tgtEl>
                                          <p:spTgt spid="2"/>
                                        </p:tgtEl>
                                      </p:cBhvr>
                                    </p:animEffect>
                                  </p:childTnLst>
                                </p:cTn>
                              </p:par>
                            </p:childTnLst>
                          </p:cTn>
                        </p:par>
                        <p:par>
                          <p:cTn id="8" fill="hold">
                            <p:stCondLst>
                              <p:cond delay="750"/>
                            </p:stCondLst>
                            <p:childTnLst>
                              <p:par>
                                <p:cTn id="9" presetID="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1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3" fill="hold">
                            <p:stCondLst>
                              <p:cond delay="2250"/>
                            </p:stCondLst>
                            <p:childTnLst>
                              <p:par>
                                <p:cTn id="14" presetID="2" presetClass="entr" presetSubtype="4"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1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8" fill="hold">
                            <p:stCondLst>
                              <p:cond delay="3750"/>
                            </p:stCondLst>
                            <p:childTnLst>
                              <p:par>
                                <p:cTn id="19" presetID="42" presetClass="entr" presetSubtype="0" fill="hold" nodeType="afterEffect">
                                  <p:stCondLst>
                                    <p:cond delay="0"/>
                                  </p:stCondLst>
                                  <p:childTnLst>
                                    <p:set>
                                      <p:cBhvr>
                                        <p:cTn id="20" dur="1" fill="hold">
                                          <p:stCondLst>
                                            <p:cond delay="0"/>
                                          </p:stCondLst>
                                        </p:cTn>
                                        <p:tgtEl>
                                          <p:spTgt spid="2051"/>
                                        </p:tgtEl>
                                        <p:attrNameLst>
                                          <p:attrName>style.visibility</p:attrName>
                                        </p:attrNameLst>
                                      </p:cBhvr>
                                      <p:to>
                                        <p:strVal val="visible"/>
                                      </p:to>
                                    </p:set>
                                    <p:animEffect transition="in" filter="fade">
                                      <p:cBhvr>
                                        <p:cTn id="21" dur="1750"/>
                                        <p:tgtEl>
                                          <p:spTgt spid="2051"/>
                                        </p:tgtEl>
                                      </p:cBhvr>
                                    </p:animEffect>
                                    <p:anim calcmode="lin" valueType="num">
                                      <p:cBhvr>
                                        <p:cTn id="22" dur="1750" fill="hold"/>
                                        <p:tgtEl>
                                          <p:spTgt spid="2051"/>
                                        </p:tgtEl>
                                        <p:attrNameLst>
                                          <p:attrName>ppt_x</p:attrName>
                                        </p:attrNameLst>
                                      </p:cBhvr>
                                      <p:tavLst>
                                        <p:tav tm="0">
                                          <p:val>
                                            <p:strVal val="#ppt_x"/>
                                          </p:val>
                                        </p:tav>
                                        <p:tav tm="100000">
                                          <p:val>
                                            <p:strVal val="#ppt_x"/>
                                          </p:val>
                                        </p:tav>
                                      </p:tavLst>
                                    </p:anim>
                                    <p:anim calcmode="lin" valueType="num">
                                      <p:cBhvr>
                                        <p:cTn id="23" dur="175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21472" cy="792162"/>
          </a:xfrm>
          <a:solidFill>
            <a:srgbClr val="7030A0"/>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txBody>
          <a:bodyPr/>
          <a:lstStyle/>
          <a:p>
            <a:pPr algn="ctr"/>
            <a:r>
              <a:rPr lang="en-US" b="1" dirty="0" smtClean="0">
                <a:latin typeface="Aparajita" pitchFamily="34" charset="0"/>
                <a:cs typeface="Aparajita" pitchFamily="34" charset="0"/>
              </a:rPr>
              <a:t>mechanism</a:t>
            </a:r>
            <a:endParaRPr lang="en-US" b="1" dirty="0">
              <a:latin typeface="Aparajita" pitchFamily="34" charset="0"/>
              <a:cs typeface="Aparajita" pitchFamily="34" charset="0"/>
            </a:endParaRPr>
          </a:p>
        </p:txBody>
      </p:sp>
      <p:pic>
        <p:nvPicPr>
          <p:cNvPr id="4" name="Content Placeholder 3"/>
          <p:cNvPicPr>
            <a:picLocks noGrp="1" noChangeAspect="1" noChangeArrowheads="1"/>
          </p:cNvPicPr>
          <p:nvPr>
            <p:ph sz="quarter" idx="13"/>
          </p:nvPr>
        </p:nvPicPr>
        <p:blipFill>
          <a:blip r:embed="rId2"/>
          <a:srcRect/>
          <a:stretch>
            <a:fillRect/>
          </a:stretch>
        </p:blipFill>
        <p:spPr bwMode="auto">
          <a:xfrm>
            <a:off x="630072" y="1514474"/>
            <a:ext cx="8001000" cy="24479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6" name="Straight Connector 5"/>
          <p:cNvCxnSpPr/>
          <p:nvPr/>
        </p:nvCxnSpPr>
        <p:spPr>
          <a:xfrm>
            <a:off x="7696200" y="3962400"/>
            <a:ext cx="304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382000" y="2514600"/>
            <a:ext cx="0" cy="533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Isosceles Triangle 8"/>
          <p:cNvSpPr/>
          <p:nvPr/>
        </p:nvSpPr>
        <p:spPr>
          <a:xfrm flipV="1">
            <a:off x="8229600" y="2209800"/>
            <a:ext cx="304800" cy="304800"/>
          </a:xfrm>
          <a:prstGeom prst="triangl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3"/>
          <p:cNvPicPr>
            <a:picLocks noChangeAspect="1" noChangeArrowheads="1"/>
          </p:cNvPicPr>
          <p:nvPr/>
        </p:nvPicPr>
        <p:blipFill>
          <a:blip r:embed="rId3"/>
          <a:stretch>
            <a:fillRect/>
          </a:stretch>
        </p:blipFill>
        <p:spPr bwMode="auto">
          <a:xfrm>
            <a:off x="706272" y="4191000"/>
            <a:ext cx="7924800" cy="22277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7" name="Straight Connector 6"/>
          <p:cNvCxnSpPr/>
          <p:nvPr/>
        </p:nvCxnSpPr>
        <p:spPr>
          <a:xfrm flipH="1">
            <a:off x="8001000" y="3048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066800" y="5080379"/>
            <a:ext cx="0" cy="533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Isosceles Triangle 19"/>
          <p:cNvSpPr/>
          <p:nvPr/>
        </p:nvSpPr>
        <p:spPr>
          <a:xfrm flipV="1">
            <a:off x="914400" y="4775579"/>
            <a:ext cx="304800" cy="304800"/>
          </a:xfrm>
          <a:prstGeom prst="triangl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H="1">
            <a:off x="1066800" y="5613779"/>
            <a:ext cx="38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18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7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0" bIns="0" numCol="1" anchor="ctr" anchorCtr="0" compatLnSpc="1">
            <a:prstTxWarp prst="textNoShape">
              <a:avLst/>
            </a:prstTxWarp>
            <a:spAutoFit/>
          </a:bodyPr>
          <a:lstStyle/>
          <a:p>
            <a:endParaRPr lang="en-US"/>
          </a:p>
        </p:txBody>
      </p:sp>
      <p:sp>
        <p:nvSpPr>
          <p:cNvPr id="70" name="Rectangle 86"/>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2" name="Rectangle 88"/>
          <p:cNvSpPr>
            <a:spLocks noChangeArrowheads="1"/>
          </p:cNvSpPr>
          <p:nvPr/>
        </p:nvSpPr>
        <p:spPr bwMode="auto">
          <a:xfrm>
            <a:off x="0" y="1371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3" name="Rectangle 89"/>
          <p:cNvSpPr>
            <a:spLocks noChangeArrowheads="1"/>
          </p:cNvSpPr>
          <p:nvPr/>
        </p:nvSpPr>
        <p:spPr bwMode="auto">
          <a:xfrm>
            <a:off x="0" y="1828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4" name="Rectangle 97"/>
          <p:cNvSpPr>
            <a:spLocks noChangeArrowheads="1"/>
          </p:cNvSpPr>
          <p:nvPr/>
        </p:nvSpPr>
        <p:spPr bwMode="auto">
          <a:xfrm>
            <a:off x="0" y="2286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5" name="Rectangle 98"/>
          <p:cNvSpPr>
            <a:spLocks noChangeArrowheads="1"/>
          </p:cNvSpPr>
          <p:nvPr/>
        </p:nvSpPr>
        <p:spPr bwMode="auto">
          <a:xfrm>
            <a:off x="0" y="2743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220105" y="-988094"/>
            <a:ext cx="6857999" cy="88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TextBox 164"/>
          <p:cNvSpPr txBox="1"/>
          <p:nvPr/>
        </p:nvSpPr>
        <p:spPr>
          <a:xfrm>
            <a:off x="762000" y="477672"/>
            <a:ext cx="3276600" cy="369332"/>
          </a:xfrm>
          <a:prstGeom prst="rect">
            <a:avLst/>
          </a:prstGeom>
          <a:noFill/>
        </p:spPr>
        <p:txBody>
          <a:bodyPr wrap="square" rtlCol="0">
            <a:spAutoFit/>
          </a:bodyPr>
          <a:lstStyle/>
          <a:p>
            <a:r>
              <a:rPr lang="en-US" dirty="0" smtClean="0"/>
              <a:t>Block Diagram Of Transmitter</a:t>
            </a:r>
            <a:endParaRPr lang="en-US" dirty="0"/>
          </a:p>
        </p:txBody>
      </p:sp>
    </p:spTree>
    <p:extLst>
      <p:ext uri="{BB962C8B-B14F-4D97-AF65-F5344CB8AC3E}">
        <p14:creationId xmlns:p14="http://schemas.microsoft.com/office/powerpoint/2010/main" val="4213143409"/>
      </p:ext>
    </p:extLst>
  </p:cSld>
  <p:clrMapOvr>
    <a:masterClrMapping/>
  </p:clrMapOvr>
  <p:timing>
    <p:tnLst>
      <p:par>
        <p:cTn id="1" dur="indefinite" restart="never" nodeType="tmRoot"/>
      </p:par>
    </p:tnLst>
  </p:timing>
</p:sld>
</file>

<file path=ppt/theme/_rels/theme6.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Autumn">
  <a:themeElements>
    <a:clrScheme name="Autumn">
      <a:dk1>
        <a:sysClr val="windowText" lastClr="000000"/>
      </a:dk1>
      <a:lt1>
        <a:sysClr val="window" lastClr="FFFFFF"/>
      </a:lt1>
      <a:dk2>
        <a:srgbClr val="B01F0F"/>
      </a:dk2>
      <a:lt2>
        <a:srgbClr val="FF9000"/>
      </a:lt2>
      <a:accent1>
        <a:srgbClr val="ED4600"/>
      </a:accent1>
      <a:accent2>
        <a:srgbClr val="C4D73F"/>
      </a:accent2>
      <a:accent3>
        <a:srgbClr val="FFCE2D"/>
      </a:accent3>
      <a:accent4>
        <a:srgbClr val="FFA600"/>
      </a:accent4>
      <a:accent5>
        <a:srgbClr val="ED5E00"/>
      </a:accent5>
      <a:accent6>
        <a:srgbClr val="C62D03"/>
      </a:accent6>
      <a:hlink>
        <a:srgbClr val="408080"/>
      </a:hlink>
      <a:folHlink>
        <a:srgbClr val="5EAEAE"/>
      </a:folHlink>
    </a:clrScheme>
    <a:fontScheme name="Autumn">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tumn">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8000"/>
                <a:shade val="100000"/>
                <a:hueMod val="108000"/>
                <a:satMod val="130000"/>
                <a:lumMod val="108000"/>
              </a:schemeClr>
            </a:gs>
            <a:gs pos="92000">
              <a:schemeClr val="phClr">
                <a:shade val="88000"/>
                <a:hueMod val="96000"/>
                <a:satMod val="120000"/>
                <a:lumMod val="74000"/>
              </a:schemeClr>
            </a:gs>
          </a:gsLst>
          <a:lin ang="5400000" scaled="1"/>
        </a:gradFill>
        <a:gradFill rotWithShape="1">
          <a:gsLst>
            <a:gs pos="0">
              <a:schemeClr val="phClr">
                <a:tint val="98000"/>
                <a:shade val="100000"/>
                <a:hueMod val="100000"/>
                <a:satMod val="130000"/>
                <a:lumMod val="112000"/>
              </a:schemeClr>
            </a:gs>
            <a:gs pos="100000">
              <a:schemeClr val="phClr">
                <a:shade val="84000"/>
                <a:hueMod val="96000"/>
                <a:satMod val="120000"/>
                <a:lumMod val="80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4.xml><?xml version="1.0" encoding="utf-8"?>
<a:theme xmlns:a="http://schemas.openxmlformats.org/drawingml/2006/main" name="1_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5.xml><?xml version="1.0" encoding="utf-8"?>
<a:theme xmlns:a="http://schemas.openxmlformats.org/drawingml/2006/main" name="2_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6.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7.xml><?xml version="1.0" encoding="utf-8"?>
<a:theme xmlns:a="http://schemas.openxmlformats.org/drawingml/2006/main" name="3_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Autumn</Template>
  <TotalTime>1073</TotalTime>
  <Words>1452</Words>
  <Application>Microsoft Office PowerPoint</Application>
  <PresentationFormat>On-screen Show (4:3)</PresentationFormat>
  <Paragraphs>513</Paragraphs>
  <Slides>39</Slides>
  <Notes>14</Notes>
  <HiddenSlides>0</HiddenSlides>
  <MMClips>0</MMClips>
  <ScaleCrop>false</ScaleCrop>
  <HeadingPairs>
    <vt:vector size="4" baseType="variant">
      <vt:variant>
        <vt:lpstr>Theme</vt:lpstr>
      </vt:variant>
      <vt:variant>
        <vt:i4>7</vt:i4>
      </vt:variant>
      <vt:variant>
        <vt:lpstr>Slide Titles</vt:lpstr>
      </vt:variant>
      <vt:variant>
        <vt:i4>39</vt:i4>
      </vt:variant>
    </vt:vector>
  </HeadingPairs>
  <TitlesOfParts>
    <vt:vector size="46" baseType="lpstr">
      <vt:lpstr>Autumn</vt:lpstr>
      <vt:lpstr>Office Theme</vt:lpstr>
      <vt:lpstr>Horizon</vt:lpstr>
      <vt:lpstr>1_Horizon</vt:lpstr>
      <vt:lpstr>2_Horizon</vt:lpstr>
      <vt:lpstr>Austin</vt:lpstr>
      <vt:lpstr>3_Horizon</vt:lpstr>
      <vt:lpstr>  SMART GLOVE </vt:lpstr>
      <vt:lpstr>PowerPoint Presentation</vt:lpstr>
      <vt:lpstr>MAIN COMPONENTS</vt:lpstr>
      <vt:lpstr>PowerPoint Presentation</vt:lpstr>
      <vt:lpstr>PowerPoint Presentation</vt:lpstr>
      <vt:lpstr>PowerPoint Presentation</vt:lpstr>
      <vt:lpstr>Language standards to follow</vt:lpstr>
      <vt:lpstr>mechanism</vt:lpstr>
      <vt:lpstr>PowerPoint Presentation</vt:lpstr>
      <vt:lpstr>Knuth-Morris-Pratt</vt:lpstr>
      <vt:lpstr>Knuth-Morris-Pratt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Cornering ALGORITHM</vt:lpstr>
      <vt:lpstr>PowerPoint Presentation</vt:lpstr>
      <vt:lpstr>PowerPoint Presentation</vt:lpstr>
      <vt:lpstr>PowerPoint Presentation</vt:lpstr>
      <vt:lpstr>PowerPoint Presentation</vt:lpstr>
      <vt:lpstr>modes of operation</vt:lpstr>
      <vt:lpstr>Keyboard and mouse mode</vt:lpstr>
      <vt:lpstr>Wireless remote control</vt:lpstr>
      <vt:lpstr>Robot control mode</vt:lpstr>
      <vt:lpstr>SYSTEM ANALYSIS</vt:lpstr>
      <vt:lpstr>PowerPoint Presentation</vt:lpstr>
      <vt:lpstr>Hardware used</vt:lpstr>
      <vt:lpstr>Future scope</vt:lpstr>
      <vt:lpstr>references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GLOVE</dc:title>
  <dc:creator>Administrator</dc:creator>
  <cp:lastModifiedBy>Administrator</cp:lastModifiedBy>
  <cp:revision>150</cp:revision>
  <dcterms:created xsi:type="dcterms:W3CDTF">2011-09-08T07:00:58Z</dcterms:created>
  <dcterms:modified xsi:type="dcterms:W3CDTF">2012-02-03T10:32:29Z</dcterms:modified>
</cp:coreProperties>
</file>