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810" r:id="rId2"/>
    <p:sldId id="1811" r:id="rId3"/>
    <p:sldId id="337" r:id="rId4"/>
    <p:sldId id="338" r:id="rId5"/>
    <p:sldId id="1812" r:id="rId6"/>
    <p:sldId id="1813" r:id="rId7"/>
    <p:sldId id="1809" r:id="rId8"/>
    <p:sldId id="1808" r:id="rId9"/>
    <p:sldId id="1814" r:id="rId10"/>
    <p:sldId id="341" r:id="rId11"/>
    <p:sldId id="181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7" autoAdjust="0"/>
    <p:restoredTop sz="74899" autoAdjust="0"/>
  </p:normalViewPr>
  <p:slideViewPr>
    <p:cSldViewPr showGuides="1">
      <p:cViewPr varScale="1">
        <p:scale>
          <a:sx n="70" d="100"/>
          <a:sy n="70" d="100"/>
        </p:scale>
        <p:origin x="222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03C2C6-D68B-F412-B246-C51CD47FF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B7A35-21D7-08EC-CE2D-D96B654A3C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633A6CE-7B17-4460-9819-93C680FC4F07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FD3FF1-BE47-10FC-A058-126DB2BC71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5CC354-4AAC-38EB-CD5F-87B7A335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BB81-C84B-07E1-2954-839926200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0AAF-54EF-D527-2A27-334167B47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9BA5DF-A5D9-4625-926E-B0523E53DB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FD3B6E2-F6D9-B066-2225-44E6049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FDEDDD9-4E97-4E75-88F8-2FD514F08BA4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570B73D-9B3B-50AD-C196-32573BED6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A4B3CC5-C20C-09F1-85A1-EDC9DC1A7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150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737084E-DFEC-5D8F-27B3-ECF2AA030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EDF9E87-A20F-46DA-9965-92337545A052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6C5ECF87-095B-64ED-7BBC-39200E776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6306666D-7EE3-C3F0-88B0-DF0DA1E2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292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>
            <a:extLst>
              <a:ext uri="{FF2B5EF4-FFF2-40B4-BE49-F238E27FC236}">
                <a16:creationId xmlns:a16="http://schemas.microsoft.com/office/drawing/2014/main" id="{1B314F09-720F-7438-08A9-0F0D5A054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EA54688-A022-4D5C-BD70-971153AA880D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6D49DF0E-26DD-40FD-5DA9-52AE9F27B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2" name="Rectangle 3">
            <a:extLst>
              <a:ext uri="{FF2B5EF4-FFF2-40B4-BE49-F238E27FC236}">
                <a16:creationId xmlns:a16="http://schemas.microsoft.com/office/drawing/2014/main" id="{B29DCC51-241A-E6EF-E67D-C8A940758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6519754E-D834-FEE7-E7AC-A5AFFC0D0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BD9F99F-6C48-412F-BFE4-0D1EFC9003B7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6EC7AA37-AF3B-D9AC-F165-271170BD2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D1EDD6AF-E74F-5B16-1A08-4F1BDDF2B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FE550087-AE65-EB49-AFDE-66F57E4EB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E17824-454D-4F4C-82C8-38108D69F57A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9D12C631-C0F8-E7DD-910C-CD8D2600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5E87101-83AD-1ABD-5378-FA8B247A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659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FE550087-AE65-EB49-AFDE-66F57E4EB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E17824-454D-4F4C-82C8-38108D69F57A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9D12C631-C0F8-E7DD-910C-CD8D2600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5E87101-83AD-1ABD-5378-FA8B247A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674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FE550087-AE65-EB49-AFDE-66F57E4EB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E17824-454D-4F4C-82C8-38108D69F57A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9D12C631-C0F8-E7DD-910C-CD8D2600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5E87101-83AD-1ABD-5378-FA8B247A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7149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FE550087-AE65-EB49-AFDE-66F57E4EB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E17824-454D-4F4C-82C8-38108D69F57A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9D12C631-C0F8-E7DD-910C-CD8D2600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5E87101-83AD-1ABD-5378-FA8B247A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8621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FE550087-AE65-EB49-AFDE-66F57E4EB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E17824-454D-4F4C-82C8-38108D69F57A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9D12C631-C0F8-E7DD-910C-CD8D26000F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5E87101-83AD-1ABD-5378-FA8B247A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240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737084E-DFEC-5D8F-27B3-ECF2AA030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EDF9E87-A20F-46DA-9965-92337545A052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6C5ECF87-095B-64ED-7BBC-39200E776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6306666D-7EE3-C3F0-88B0-DF0DA1E2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%12white_backgrnd.jpg%20%20%20%20%20%20%20%20%20%20%20%20%20%20%20%20%20%20%20%20%20%20%20%20%20%20%20%20%20%20%20%20%20%20%20%20%20%20%20%20%20%20%20%20%200002EB97%0bKelli's%20Mac%20%20%20%20%20%20%20%20%20%20%20%20%20%20%20%20%20%20%20%20ABA78158: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2E12-2076-2B26-B99B-40FC3DEB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6EE52-CA13-4ADC-8EC0-C4787A0F4CEA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5DAC-62F7-FD66-C845-7ED2EF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F213-F767-183A-01BC-72867A59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6D3A9-DCC2-46A7-A73E-2FA1CCDB6D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2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7949-277F-D66C-5E10-A58804D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88E0-7760-4AD8-9695-A93FBF88E218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7771-F86A-7A84-02CE-A794FD2F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B167-A083-48F2-05DB-EF5841AE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E51EE-8CF4-4BB5-90A3-AAA1289ECE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07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E7B1-EEC3-AC14-6634-6880A6B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ABED1-CA78-4815-B92B-793D080D104D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CE6E-475F-ECF1-A969-246DBAD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93D9-730C-19D2-2B0B-7590FCD9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B37DA-8C61-4E70-81CF-D7A3E23F5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53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ite_backgrnd.jpg                                             0002EB97Kelli's Mac                    ABA78158:">
            <a:extLst>
              <a:ext uri="{FF2B5EF4-FFF2-40B4-BE49-F238E27FC236}">
                <a16:creationId xmlns:a16="http://schemas.microsoft.com/office/drawing/2014/main" id="{1314EFE5-D20F-4D26-8589-448205D0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3">
            <a:extLst>
              <a:ext uri="{FF2B5EF4-FFF2-40B4-BE49-F238E27FC236}">
                <a16:creationId xmlns:a16="http://schemas.microsoft.com/office/drawing/2014/main" id="{EA474CB0-6EE4-4AD0-B3B8-4C315DE2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8" y="104779"/>
            <a:ext cx="8934449" cy="6648449"/>
          </a:xfrm>
          <a:prstGeom prst="roundRect">
            <a:avLst>
              <a:gd name="adj" fmla="val 12495"/>
            </a:avLst>
          </a:prstGeom>
          <a:noFill/>
          <a:ln w="19050" cmpd="thickThin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1007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601685"/>
      </p:ext>
    </p:extLst>
  </p:cSld>
  <p:clrMapOvr>
    <a:masterClrMapping/>
  </p:clrMapOvr>
  <p:transition spd="slow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45E9-062F-0DBB-4308-D8556C6E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652DC-2C19-49A7-B84B-725FCC023B74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BBF6-A395-EAA3-82BD-7143C055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318C-000C-14F6-A489-D8FCD51F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DBC6-780A-4646-ABF7-5C899B3895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BFE1-B191-A0B4-4131-8421869A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07719-D5D0-426D-BE86-E4C6AF9ECE84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A11C-7A34-74E8-99B3-33A4976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31E5-4154-654C-DA74-9322CEC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CA048-B741-41A4-BF2F-0E8D045E7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76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384C1F-B60C-B48A-91B0-49CB5F1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11AF-2C4C-4656-8A73-0A77FDA5C666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9F9824-BAA6-B3CA-1990-AA14EEFE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DB8F84-82FD-658E-CC4E-DC11BB91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6996A-0821-47D3-9B56-4A5F4A9D8F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851FE31-560D-6947-F1F7-97FD39C7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4FE2-8D8D-4B73-8D05-55519C46C8A4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90B10D-C1E7-0766-A0CA-41AB03DE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617D2F-0049-5017-EB19-686C72A7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CAD0-6028-4518-AAE4-CD717591CB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5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DD740C-D9AE-B6D2-313E-34AC704C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1BD2-7BE0-4D77-9664-52DFAB63741C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D6DEF2-A089-BFBE-55DB-9D24CEA2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9E4872-0023-E5F6-AE2A-B9544D4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941FA-0FD0-4272-BB31-383C6DF772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475B54-D70D-D129-2E9E-2748BE40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DDB6E-79BE-4B82-ABEB-623FE025B9D3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B9859E-547F-0634-3701-683646A7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7CC358-4E09-8DEF-0131-3B9C064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1E42B-7905-4B2C-824C-890C0955A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52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DEAAFE-1DB5-F06E-4758-025181C4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24E9-22EA-466D-96A2-130B79CA4971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4ED31D-025E-F43F-BDD0-268CD234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A68843-B7BB-0CCA-B185-E06973B0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B1377-3FB0-4572-A823-D590A95C5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2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E263AB-7EA0-7C5B-8CFE-BE0E01EB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33A8B-9412-4757-A7B9-7005121D2385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A4967C-D9F0-E10C-704D-4049936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926BD6-DFC8-7063-8DF5-483FB9E4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D7A3E-D53F-471E-9277-9B95A50CC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7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%12white_backgrnd.jpg%20%20%20%20%20%20%20%20%20%20%20%20%20%20%20%20%20%20%20%20%20%20%20%20%20%20%20%20%20%20%20%20%20%20%20%20%20%20%20%20%20%20%20%20%200002EB97%0bKelli's%20Mac%20%20%20%20%20%20%20%20%20%20%20%20%20%20%20%20%20%20%20%20ABA78158: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>
            <a:extLst>
              <a:ext uri="{FF2B5EF4-FFF2-40B4-BE49-F238E27FC236}">
                <a16:creationId xmlns:a16="http://schemas.microsoft.com/office/drawing/2014/main" id="{7F0A481C-ECE4-B0CF-D83B-77EE2430A9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77C4EE4D-69BD-DCE5-EBA3-0B6C03F489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07C0-4BA1-86BE-BC91-915B96174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9BC921-F315-4C51-B85D-A2442BA1ADC7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E88F-0DEC-C3CB-2521-7EF5D566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3BCA-81D6-B3B0-EF94-DCBE1B54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75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C086ECB-D9C3-42B0-9D5E-C2973F9AF89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 descr="white_backgrnd.jpg                                             0002EB97Kelli's Mac                    ABA78158:">
            <a:extLst>
              <a:ext uri="{FF2B5EF4-FFF2-40B4-BE49-F238E27FC236}">
                <a16:creationId xmlns:a16="http://schemas.microsoft.com/office/drawing/2014/main" id="{49500F2E-B9C1-4676-92DF-5F3FBDAF9E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">
            <a:extLst>
              <a:ext uri="{FF2B5EF4-FFF2-40B4-BE49-F238E27FC236}">
                <a16:creationId xmlns:a16="http://schemas.microsoft.com/office/drawing/2014/main" id="{EA474CB0-6EE4-4AD0-B3B8-4C315DE29C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777" y="104778"/>
            <a:ext cx="8934449" cy="6648449"/>
          </a:xfrm>
          <a:prstGeom prst="roundRect">
            <a:avLst>
              <a:gd name="adj" fmla="val 12495"/>
            </a:avLst>
          </a:prstGeom>
          <a:noFill/>
          <a:ln w="19050" cmpd="thickThin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zh-CN" altLang="en-US" sz="1007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95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2881" indent="-192881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hyperlink" Target="mailto:xqwu@hit.edu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418B5-424C-41D4-9EAF-B46DEB20A0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871" y="2496467"/>
            <a:ext cx="7314552" cy="659149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计算机视觉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6D63-5B8D-420B-9774-92E9173BC722}"/>
              </a:ext>
            </a:extLst>
          </p:cNvPr>
          <p:cNvSpPr txBox="1">
            <a:spLocks/>
          </p:cNvSpPr>
          <p:nvPr/>
        </p:nvSpPr>
        <p:spPr>
          <a:xfrm>
            <a:off x="1460886" y="3429000"/>
            <a:ext cx="6040122" cy="3496997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>
              <a:spcBef>
                <a:spcPts val="1836"/>
              </a:spcBef>
              <a:buNone/>
            </a:pPr>
            <a:r>
              <a:rPr lang="zh-CN" altLang="en-US" sz="2236" b="1" dirty="0"/>
              <a:t>邬向前</a:t>
            </a:r>
            <a:endParaRPr lang="en-US" altLang="zh-CN" sz="2236" b="1" dirty="0"/>
          </a:p>
          <a:p>
            <a:pPr marL="0" indent="0" algn="ctr">
              <a:spcBef>
                <a:spcPts val="1836"/>
              </a:spcBef>
              <a:buNone/>
            </a:pPr>
            <a:r>
              <a:rPr lang="zh-CN" altLang="en-US" sz="2236" dirty="0"/>
              <a:t>计算学部</a:t>
            </a:r>
            <a:endParaRPr lang="en-US" altLang="zh-CN" sz="2236" dirty="0"/>
          </a:p>
          <a:p>
            <a:pPr marL="0" indent="0" algn="ctr">
              <a:spcBef>
                <a:spcPts val="1836"/>
              </a:spcBef>
              <a:buNone/>
            </a:pPr>
            <a:r>
              <a:rPr lang="zh-CN" altLang="en-US" sz="2236" dirty="0"/>
              <a:t>多模态智能及应用研究中心</a:t>
            </a:r>
            <a:br>
              <a:rPr lang="en-US" altLang="zh-CN" sz="2236" dirty="0"/>
            </a:br>
            <a:endParaRPr lang="en-US" altLang="zh-CN" sz="2236" dirty="0"/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sz="2236" i="1" dirty="0"/>
              <a:t>电子邮箱</a:t>
            </a:r>
            <a:r>
              <a:rPr lang="en-US" altLang="zh-CN" sz="2236" i="1" dirty="0"/>
              <a:t>: </a:t>
            </a:r>
            <a:r>
              <a:rPr lang="en-US" altLang="zh-CN" sz="2236" i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xqwu@hit.edu.cn</a:t>
            </a:r>
            <a:r>
              <a:rPr lang="en-US" altLang="zh-CN" sz="2236" i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altLang="zh-CN" sz="3075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951024A-9790-4A8F-BF55-B663BC27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03" b="4403"/>
          <a:stretch>
            <a:fillRect/>
          </a:stretch>
        </p:blipFill>
        <p:spPr>
          <a:xfrm>
            <a:off x="2940068" y="375504"/>
            <a:ext cx="3081757" cy="18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923"/>
      </p:ext>
    </p:extLst>
  </p:cSld>
  <p:clrMapOvr>
    <a:masterClrMapping/>
  </p:clrMapOvr>
  <p:transition spd="slow" advTm="5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8" name="Picture 23" descr="homography">
            <a:extLst>
              <a:ext uri="{FF2B5EF4-FFF2-40B4-BE49-F238E27FC236}">
                <a16:creationId xmlns:a16="http://schemas.microsoft.com/office/drawing/2014/main" id="{25BD96BB-97C3-B689-7D90-F35BE1A2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963613"/>
            <a:ext cx="5691187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B3C6967-45BC-4286-ABD3-FB83EF97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图像拼接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B3C6967-45BC-4286-ABD3-FB83EF97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评分标准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A2AEE-F421-4678-800E-0259CEE9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441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算法提取特征点        </a:t>
            </a:r>
            <a:r>
              <a:rPr lang="en-US" altLang="zh-CN" sz="2400" dirty="0">
                <a:ea typeface="宋体" panose="02010600030101010101" pitchFamily="2" charset="-122"/>
              </a:rPr>
              <a:t>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、计算特征点匹配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RANSAC</a:t>
            </a:r>
            <a:r>
              <a:rPr lang="zh-CN" altLang="en-US" sz="2400" dirty="0">
                <a:ea typeface="宋体" panose="02010600030101010101" pitchFamily="2" charset="-122"/>
              </a:rPr>
              <a:t>算法消除误匹配点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、估计单应性矩阵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、根据变换矩阵拼接图像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83CBAD-1927-4CE2-A8BB-0AFA5C634A24}"/>
              </a:ext>
            </a:extLst>
          </p:cNvPr>
          <p:cNvSpPr txBox="1"/>
          <p:nvPr/>
        </p:nvSpPr>
        <p:spPr>
          <a:xfrm>
            <a:off x="5105400" y="1322832"/>
            <a:ext cx="274320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20%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10%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34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E1AC49B-8678-FF2E-EA6C-EE6DDA878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实验一 图像全景拼接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pic>
        <p:nvPicPr>
          <p:cNvPr id="169987" name="Picture 4" descr="image1">
            <a:extLst>
              <a:ext uri="{FF2B5EF4-FFF2-40B4-BE49-F238E27FC236}">
                <a16:creationId xmlns:a16="http://schemas.microsoft.com/office/drawing/2014/main" id="{1D59D780-0D78-6B3A-F29E-D57EA384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695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88" name="Picture 5" descr="image2">
            <a:extLst>
              <a:ext uri="{FF2B5EF4-FFF2-40B4-BE49-F238E27FC236}">
                <a16:creationId xmlns:a16="http://schemas.microsoft.com/office/drawing/2014/main" id="{38F3CE9C-5EA1-ED6B-948E-D410EC95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6950"/>
            <a:ext cx="3676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2FB593-2D24-4ABB-9A21-8C32F609BC91}"/>
              </a:ext>
            </a:extLst>
          </p:cNvPr>
          <p:cNvSpPr txBox="1"/>
          <p:nvPr/>
        </p:nvSpPr>
        <p:spPr>
          <a:xfrm>
            <a:off x="619125" y="3962400"/>
            <a:ext cx="7905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实验内容：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选择多张图片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手机自摄或者群内实验图片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，利用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算法检测关键点并匹配，</a:t>
            </a:r>
            <a:r>
              <a:rPr lang="en-US" altLang="zh-CN" sz="2400" dirty="0">
                <a:ea typeface="宋体" panose="02010600030101010101" pitchFamily="2" charset="-122"/>
              </a:rPr>
              <a:t>RANSAC</a:t>
            </a:r>
            <a:r>
              <a:rPr lang="zh-CN" altLang="en-US" sz="2400" dirty="0">
                <a:ea typeface="宋体" panose="02010600030101010101" pitchFamily="2" charset="-122"/>
              </a:rPr>
              <a:t>算法消除误匹配点，估计单应性矩阵，完成图像间的拼接配准。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3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6" descr="SIFT2">
            <a:extLst>
              <a:ext uri="{FF2B5EF4-FFF2-40B4-BE49-F238E27FC236}">
                <a16:creationId xmlns:a16="http://schemas.microsoft.com/office/drawing/2014/main" id="{2415A214-F2B2-39FF-A1EF-6D4E5F2ABEC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1" name="Picture 7" descr="SIFT1">
            <a:extLst>
              <a:ext uri="{FF2B5EF4-FFF2-40B4-BE49-F238E27FC236}">
                <a16:creationId xmlns:a16="http://schemas.microsoft.com/office/drawing/2014/main" id="{6A7DF742-5D1E-82F8-C1F8-48AC3CE7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Rectangle 3">
            <a:extLst>
              <a:ext uri="{FF2B5EF4-FFF2-40B4-BE49-F238E27FC236}">
                <a16:creationId xmlns:a16="http://schemas.microsoft.com/office/drawing/2014/main" id="{97211655-BAA8-9A49-E198-DA3A24D44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3124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算法提取特征点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21E8B0-AA95-4BF0-B396-C1833E65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717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51435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771525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028700" algn="ctr" rtl="0" fontAlgn="base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ea typeface="宋体" panose="02010600030101010101" pitchFamily="2" charset="-122"/>
              </a:rPr>
              <a:t>实验一 图像全景拼接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6" descr="SIFT2">
            <a:extLst>
              <a:ext uri="{FF2B5EF4-FFF2-40B4-BE49-F238E27FC236}">
                <a16:creationId xmlns:a16="http://schemas.microsoft.com/office/drawing/2014/main" id="{023FF422-C433-5501-6382-78031E12E8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5" name="Picture 7" descr="SIFT1">
            <a:extLst>
              <a:ext uri="{FF2B5EF4-FFF2-40B4-BE49-F238E27FC236}">
                <a16:creationId xmlns:a16="http://schemas.microsoft.com/office/drawing/2014/main" id="{19A612FC-2049-EA1D-8C3B-CF8145E4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8" name="Line 11">
            <a:extLst>
              <a:ext uri="{FF2B5EF4-FFF2-40B4-BE49-F238E27FC236}">
                <a16:creationId xmlns:a16="http://schemas.microsoft.com/office/drawing/2014/main" id="{BBCBAC73-BD74-77AD-791F-B8C7BE0E5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1828800"/>
            <a:ext cx="1905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9" name="Freeform 12">
            <a:extLst>
              <a:ext uri="{FF2B5EF4-FFF2-40B4-BE49-F238E27FC236}">
                <a16:creationId xmlns:a16="http://schemas.microsoft.com/office/drawing/2014/main" id="{2C1A31AD-0763-85BA-260A-6178ED5933EC}"/>
              </a:ext>
            </a:extLst>
          </p:cNvPr>
          <p:cNvSpPr>
            <a:spLocks/>
          </p:cNvSpPr>
          <p:nvPr/>
        </p:nvSpPr>
        <p:spPr bwMode="auto">
          <a:xfrm>
            <a:off x="4232275" y="2046288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13">
            <a:extLst>
              <a:ext uri="{FF2B5EF4-FFF2-40B4-BE49-F238E27FC236}">
                <a16:creationId xmlns:a16="http://schemas.microsoft.com/office/drawing/2014/main" id="{97803B01-DBF3-E050-C09F-72D44DF7C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200400"/>
            <a:ext cx="169862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Freeform 14">
            <a:extLst>
              <a:ext uri="{FF2B5EF4-FFF2-40B4-BE49-F238E27FC236}">
                <a16:creationId xmlns:a16="http://schemas.microsoft.com/office/drawing/2014/main" id="{150FA03C-9B36-182D-007D-96B2892D4764}"/>
              </a:ext>
            </a:extLst>
          </p:cNvPr>
          <p:cNvSpPr>
            <a:spLocks/>
          </p:cNvSpPr>
          <p:nvPr/>
        </p:nvSpPr>
        <p:spPr bwMode="auto">
          <a:xfrm>
            <a:off x="4154488" y="2608263"/>
            <a:ext cx="1733550" cy="47625"/>
          </a:xfrm>
          <a:custGeom>
            <a:avLst/>
            <a:gdLst>
              <a:gd name="T0" fmla="*/ 0 w 1092"/>
              <a:gd name="T1" fmla="*/ 2147483647 h 30"/>
              <a:gd name="T2" fmla="*/ 2147483647 w 1092"/>
              <a:gd name="T3" fmla="*/ 0 h 30"/>
              <a:gd name="T4" fmla="*/ 0 60000 65536"/>
              <a:gd name="T5" fmla="*/ 0 60000 65536"/>
              <a:gd name="T6" fmla="*/ 0 w 1092"/>
              <a:gd name="T7" fmla="*/ 0 h 30"/>
              <a:gd name="T8" fmla="*/ 1092 w 1092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30">
                <a:moveTo>
                  <a:pt x="0" y="30"/>
                </a:moveTo>
                <a:lnTo>
                  <a:pt x="10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2" name="Line 15">
            <a:extLst>
              <a:ext uri="{FF2B5EF4-FFF2-40B4-BE49-F238E27FC236}">
                <a16:creationId xmlns:a16="http://schemas.microsoft.com/office/drawing/2014/main" id="{C2AC74F9-6EB7-15DD-25B8-80B71A130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23241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3" name="Freeform 16">
            <a:extLst>
              <a:ext uri="{FF2B5EF4-FFF2-40B4-BE49-F238E27FC236}">
                <a16:creationId xmlns:a16="http://schemas.microsoft.com/office/drawing/2014/main" id="{DDF2D7D1-268A-2408-B1C1-74E70E41E747}"/>
              </a:ext>
            </a:extLst>
          </p:cNvPr>
          <p:cNvSpPr>
            <a:spLocks/>
          </p:cNvSpPr>
          <p:nvPr/>
        </p:nvSpPr>
        <p:spPr bwMode="auto">
          <a:xfrm>
            <a:off x="4016375" y="29289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4" name="Freeform 17">
            <a:extLst>
              <a:ext uri="{FF2B5EF4-FFF2-40B4-BE49-F238E27FC236}">
                <a16:creationId xmlns:a16="http://schemas.microsoft.com/office/drawing/2014/main" id="{BE441454-A91F-C565-6CEA-AF34BF9B24F2}"/>
              </a:ext>
            </a:extLst>
          </p:cNvPr>
          <p:cNvSpPr>
            <a:spLocks/>
          </p:cNvSpPr>
          <p:nvPr/>
        </p:nvSpPr>
        <p:spPr bwMode="auto">
          <a:xfrm>
            <a:off x="30480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5" name="Freeform 18">
            <a:extLst>
              <a:ext uri="{FF2B5EF4-FFF2-40B4-BE49-F238E27FC236}">
                <a16:creationId xmlns:a16="http://schemas.microsoft.com/office/drawing/2014/main" id="{3DE8122E-8E4D-7341-2097-2785A0FD7271}"/>
              </a:ext>
            </a:extLst>
          </p:cNvPr>
          <p:cNvSpPr>
            <a:spLocks/>
          </p:cNvSpPr>
          <p:nvPr/>
        </p:nvSpPr>
        <p:spPr bwMode="auto">
          <a:xfrm>
            <a:off x="4168775" y="2714625"/>
            <a:ext cx="1709738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6" name="Freeform 19">
            <a:extLst>
              <a:ext uri="{FF2B5EF4-FFF2-40B4-BE49-F238E27FC236}">
                <a16:creationId xmlns:a16="http://schemas.microsoft.com/office/drawing/2014/main" id="{CC734096-FEEE-617E-DFB6-4442162F641D}"/>
              </a:ext>
            </a:extLst>
          </p:cNvPr>
          <p:cNvSpPr>
            <a:spLocks/>
          </p:cNvSpPr>
          <p:nvPr/>
        </p:nvSpPr>
        <p:spPr bwMode="auto">
          <a:xfrm>
            <a:off x="4419600" y="21574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7" name="Line 20">
            <a:extLst>
              <a:ext uri="{FF2B5EF4-FFF2-40B4-BE49-F238E27FC236}">
                <a16:creationId xmlns:a16="http://schemas.microsoft.com/office/drawing/2014/main" id="{CE14D9F4-AF4C-9979-C7C6-1BC71C199D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24384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8" name="Freeform 21">
            <a:extLst>
              <a:ext uri="{FF2B5EF4-FFF2-40B4-BE49-F238E27FC236}">
                <a16:creationId xmlns:a16="http://schemas.microsoft.com/office/drawing/2014/main" id="{95B8C38F-84A1-2189-908B-60B53A883582}"/>
              </a:ext>
            </a:extLst>
          </p:cNvPr>
          <p:cNvSpPr>
            <a:spLocks/>
          </p:cNvSpPr>
          <p:nvPr/>
        </p:nvSpPr>
        <p:spPr bwMode="auto">
          <a:xfrm>
            <a:off x="4267200" y="23860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9" name="Freeform 22">
            <a:extLst>
              <a:ext uri="{FF2B5EF4-FFF2-40B4-BE49-F238E27FC236}">
                <a16:creationId xmlns:a16="http://schemas.microsoft.com/office/drawing/2014/main" id="{74A10F29-8A70-332A-348F-F691D29E658A}"/>
              </a:ext>
            </a:extLst>
          </p:cNvPr>
          <p:cNvSpPr>
            <a:spLocks/>
          </p:cNvSpPr>
          <p:nvPr/>
        </p:nvSpPr>
        <p:spPr bwMode="auto">
          <a:xfrm>
            <a:off x="3886200" y="3402013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0" name="Freeform 23">
            <a:extLst>
              <a:ext uri="{FF2B5EF4-FFF2-40B4-BE49-F238E27FC236}">
                <a16:creationId xmlns:a16="http://schemas.microsoft.com/office/drawing/2014/main" id="{F543ACDA-8698-7A9E-E5B7-615D7AB612FB}"/>
              </a:ext>
            </a:extLst>
          </p:cNvPr>
          <p:cNvSpPr>
            <a:spLocks/>
          </p:cNvSpPr>
          <p:nvPr/>
        </p:nvSpPr>
        <p:spPr bwMode="auto">
          <a:xfrm>
            <a:off x="3657600" y="30813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1" name="Freeform 24">
            <a:extLst>
              <a:ext uri="{FF2B5EF4-FFF2-40B4-BE49-F238E27FC236}">
                <a16:creationId xmlns:a16="http://schemas.microsoft.com/office/drawing/2014/main" id="{064948FC-A5B0-CE0B-C7C4-2DFA09FD23A3}"/>
              </a:ext>
            </a:extLst>
          </p:cNvPr>
          <p:cNvSpPr>
            <a:spLocks/>
          </p:cNvSpPr>
          <p:nvPr/>
        </p:nvSpPr>
        <p:spPr bwMode="auto">
          <a:xfrm>
            <a:off x="3776663" y="2819400"/>
            <a:ext cx="1709737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2" name="Freeform 25">
            <a:extLst>
              <a:ext uri="{FF2B5EF4-FFF2-40B4-BE49-F238E27FC236}">
                <a16:creationId xmlns:a16="http://schemas.microsoft.com/office/drawing/2014/main" id="{99F9445C-C521-DD7B-A61C-B131D07BB2E4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3" name="Freeform 26">
            <a:extLst>
              <a:ext uri="{FF2B5EF4-FFF2-40B4-BE49-F238E27FC236}">
                <a16:creationId xmlns:a16="http://schemas.microsoft.com/office/drawing/2014/main" id="{CC9AD747-BE0B-F016-6E5A-CEAC1743F9F9}"/>
              </a:ext>
            </a:extLst>
          </p:cNvPr>
          <p:cNvSpPr>
            <a:spLocks/>
          </p:cNvSpPr>
          <p:nvPr/>
        </p:nvSpPr>
        <p:spPr bwMode="auto">
          <a:xfrm>
            <a:off x="3429000" y="21336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4" name="Freeform 27">
            <a:extLst>
              <a:ext uri="{FF2B5EF4-FFF2-40B4-BE49-F238E27FC236}">
                <a16:creationId xmlns:a16="http://schemas.microsoft.com/office/drawing/2014/main" id="{3FF681AD-E1A2-3912-F5A8-2020B8A615B1}"/>
              </a:ext>
            </a:extLst>
          </p:cNvPr>
          <p:cNvSpPr>
            <a:spLocks/>
          </p:cNvSpPr>
          <p:nvPr/>
        </p:nvSpPr>
        <p:spPr bwMode="auto">
          <a:xfrm>
            <a:off x="37338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5" name="Freeform 28">
            <a:extLst>
              <a:ext uri="{FF2B5EF4-FFF2-40B4-BE49-F238E27FC236}">
                <a16:creationId xmlns:a16="http://schemas.microsoft.com/office/drawing/2014/main" id="{A08F63C8-0E0E-3CFF-CBA5-ABFA434AEB81}"/>
              </a:ext>
            </a:extLst>
          </p:cNvPr>
          <p:cNvSpPr>
            <a:spLocks/>
          </p:cNvSpPr>
          <p:nvPr/>
        </p:nvSpPr>
        <p:spPr bwMode="auto">
          <a:xfrm>
            <a:off x="2362200" y="2438400"/>
            <a:ext cx="3878263" cy="609600"/>
          </a:xfrm>
          <a:custGeom>
            <a:avLst/>
            <a:gdLst>
              <a:gd name="T0" fmla="*/ 0 w 2443"/>
              <a:gd name="T1" fmla="*/ 0 h 384"/>
              <a:gd name="T2" fmla="*/ 2147483647 w 2443"/>
              <a:gd name="T3" fmla="*/ 2147483647 h 384"/>
              <a:gd name="T4" fmla="*/ 0 60000 65536"/>
              <a:gd name="T5" fmla="*/ 0 60000 65536"/>
              <a:gd name="T6" fmla="*/ 0 w 2443"/>
              <a:gd name="T7" fmla="*/ 0 h 384"/>
              <a:gd name="T8" fmla="*/ 2443 w 2443"/>
              <a:gd name="T9" fmla="*/ 384 h 3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43" h="384">
                <a:moveTo>
                  <a:pt x="0" y="0"/>
                </a:moveTo>
                <a:lnTo>
                  <a:pt x="2443" y="38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6" name="Freeform 29">
            <a:extLst>
              <a:ext uri="{FF2B5EF4-FFF2-40B4-BE49-F238E27FC236}">
                <a16:creationId xmlns:a16="http://schemas.microsoft.com/office/drawing/2014/main" id="{76E193F3-F8FA-BF2C-57D9-92B28763D5F9}"/>
              </a:ext>
            </a:extLst>
          </p:cNvPr>
          <p:cNvSpPr>
            <a:spLocks/>
          </p:cNvSpPr>
          <p:nvPr/>
        </p:nvSpPr>
        <p:spPr bwMode="auto">
          <a:xfrm>
            <a:off x="2286000" y="2786063"/>
            <a:ext cx="5392738" cy="414337"/>
          </a:xfrm>
          <a:custGeom>
            <a:avLst/>
            <a:gdLst>
              <a:gd name="T0" fmla="*/ 0 w 3397"/>
              <a:gd name="T1" fmla="*/ 2147483647 h 261"/>
              <a:gd name="T2" fmla="*/ 2147483647 w 3397"/>
              <a:gd name="T3" fmla="*/ 0 h 261"/>
              <a:gd name="T4" fmla="*/ 0 60000 65536"/>
              <a:gd name="T5" fmla="*/ 0 60000 65536"/>
              <a:gd name="T6" fmla="*/ 0 w 3397"/>
              <a:gd name="T7" fmla="*/ 0 h 261"/>
              <a:gd name="T8" fmla="*/ 3397 w 3397"/>
              <a:gd name="T9" fmla="*/ 261 h 2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97" h="261">
                <a:moveTo>
                  <a:pt x="0" y="261"/>
                </a:moveTo>
                <a:lnTo>
                  <a:pt x="339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7" name="Freeform 30">
            <a:extLst>
              <a:ext uri="{FF2B5EF4-FFF2-40B4-BE49-F238E27FC236}">
                <a16:creationId xmlns:a16="http://schemas.microsoft.com/office/drawing/2014/main" id="{9F3BD276-628C-EEDD-9698-D2DE4145CF63}"/>
              </a:ext>
            </a:extLst>
          </p:cNvPr>
          <p:cNvSpPr>
            <a:spLocks/>
          </p:cNvSpPr>
          <p:nvPr/>
        </p:nvSpPr>
        <p:spPr bwMode="auto">
          <a:xfrm>
            <a:off x="1335088" y="3149600"/>
            <a:ext cx="6124575" cy="246063"/>
          </a:xfrm>
          <a:custGeom>
            <a:avLst/>
            <a:gdLst>
              <a:gd name="T0" fmla="*/ 0 w 3858"/>
              <a:gd name="T1" fmla="*/ 0 h 155"/>
              <a:gd name="T2" fmla="*/ 2147483647 w 3858"/>
              <a:gd name="T3" fmla="*/ 2147483647 h 155"/>
              <a:gd name="T4" fmla="*/ 0 60000 65536"/>
              <a:gd name="T5" fmla="*/ 0 60000 65536"/>
              <a:gd name="T6" fmla="*/ 0 w 3858"/>
              <a:gd name="T7" fmla="*/ 0 h 155"/>
              <a:gd name="T8" fmla="*/ 3858 w 3858"/>
              <a:gd name="T9" fmla="*/ 155 h 1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58" h="155">
                <a:moveTo>
                  <a:pt x="0" y="0"/>
                </a:moveTo>
                <a:lnTo>
                  <a:pt x="3858" y="15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8" name="Freeform 31">
            <a:extLst>
              <a:ext uri="{FF2B5EF4-FFF2-40B4-BE49-F238E27FC236}">
                <a16:creationId xmlns:a16="http://schemas.microsoft.com/office/drawing/2014/main" id="{019D8747-5EAD-D637-62B8-AF4DA9AB1983}"/>
              </a:ext>
            </a:extLst>
          </p:cNvPr>
          <p:cNvSpPr>
            <a:spLocks/>
          </p:cNvSpPr>
          <p:nvPr/>
        </p:nvSpPr>
        <p:spPr bwMode="auto">
          <a:xfrm>
            <a:off x="1114425" y="2819400"/>
            <a:ext cx="5243513" cy="795338"/>
          </a:xfrm>
          <a:custGeom>
            <a:avLst/>
            <a:gdLst>
              <a:gd name="T0" fmla="*/ 0 w 3303"/>
              <a:gd name="T1" fmla="*/ 0 h 501"/>
              <a:gd name="T2" fmla="*/ 2147483647 w 3303"/>
              <a:gd name="T3" fmla="*/ 2147483647 h 501"/>
              <a:gd name="T4" fmla="*/ 0 60000 65536"/>
              <a:gd name="T5" fmla="*/ 0 60000 65536"/>
              <a:gd name="T6" fmla="*/ 0 w 3303"/>
              <a:gd name="T7" fmla="*/ 0 h 501"/>
              <a:gd name="T8" fmla="*/ 3303 w 3303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03" h="501">
                <a:moveTo>
                  <a:pt x="0" y="0"/>
                </a:moveTo>
                <a:lnTo>
                  <a:pt x="3303" y="501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9" name="Freeform 32">
            <a:extLst>
              <a:ext uri="{FF2B5EF4-FFF2-40B4-BE49-F238E27FC236}">
                <a16:creationId xmlns:a16="http://schemas.microsoft.com/office/drawing/2014/main" id="{8CA68317-0CC9-BC91-C175-8F284E8A77C1}"/>
              </a:ext>
            </a:extLst>
          </p:cNvPr>
          <p:cNvSpPr>
            <a:spLocks/>
          </p:cNvSpPr>
          <p:nvPr/>
        </p:nvSpPr>
        <p:spPr bwMode="auto">
          <a:xfrm>
            <a:off x="1770063" y="2627313"/>
            <a:ext cx="4949825" cy="203200"/>
          </a:xfrm>
          <a:custGeom>
            <a:avLst/>
            <a:gdLst>
              <a:gd name="T0" fmla="*/ 0 w 3118"/>
              <a:gd name="T1" fmla="*/ 2147483647 h 128"/>
              <a:gd name="T2" fmla="*/ 2147483647 w 3118"/>
              <a:gd name="T3" fmla="*/ 0 h 128"/>
              <a:gd name="T4" fmla="*/ 0 60000 65536"/>
              <a:gd name="T5" fmla="*/ 0 60000 65536"/>
              <a:gd name="T6" fmla="*/ 0 w 3118"/>
              <a:gd name="T7" fmla="*/ 0 h 128"/>
              <a:gd name="T8" fmla="*/ 3118 w 3118"/>
              <a:gd name="T9" fmla="*/ 128 h 1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8" h="128">
                <a:moveTo>
                  <a:pt x="0" y="128"/>
                </a:moveTo>
                <a:lnTo>
                  <a:pt x="311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0" name="Freeform 33">
            <a:extLst>
              <a:ext uri="{FF2B5EF4-FFF2-40B4-BE49-F238E27FC236}">
                <a16:creationId xmlns:a16="http://schemas.microsoft.com/office/drawing/2014/main" id="{D76C8123-6973-8098-B1A2-C10C5EB384B4}"/>
              </a:ext>
            </a:extLst>
          </p:cNvPr>
          <p:cNvSpPr>
            <a:spLocks/>
          </p:cNvSpPr>
          <p:nvPr/>
        </p:nvSpPr>
        <p:spPr bwMode="auto">
          <a:xfrm>
            <a:off x="1447800" y="2278063"/>
            <a:ext cx="4154488" cy="1285875"/>
          </a:xfrm>
          <a:custGeom>
            <a:avLst/>
            <a:gdLst>
              <a:gd name="T0" fmla="*/ 0 w 2617"/>
              <a:gd name="T1" fmla="*/ 2147483647 h 810"/>
              <a:gd name="T2" fmla="*/ 2147483647 w 2617"/>
              <a:gd name="T3" fmla="*/ 0 h 810"/>
              <a:gd name="T4" fmla="*/ 0 60000 65536"/>
              <a:gd name="T5" fmla="*/ 0 60000 65536"/>
              <a:gd name="T6" fmla="*/ 0 w 2617"/>
              <a:gd name="T7" fmla="*/ 0 h 810"/>
              <a:gd name="T8" fmla="*/ 2617 w 2617"/>
              <a:gd name="T9" fmla="*/ 810 h 8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17" h="810">
                <a:moveTo>
                  <a:pt x="0" y="810"/>
                </a:moveTo>
                <a:lnTo>
                  <a:pt x="26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1" name="Freeform 34">
            <a:extLst>
              <a:ext uri="{FF2B5EF4-FFF2-40B4-BE49-F238E27FC236}">
                <a16:creationId xmlns:a16="http://schemas.microsoft.com/office/drawing/2014/main" id="{FECF8D03-272C-3AC2-4502-67DBBF4FDF5E}"/>
              </a:ext>
            </a:extLst>
          </p:cNvPr>
          <p:cNvSpPr>
            <a:spLocks/>
          </p:cNvSpPr>
          <p:nvPr/>
        </p:nvSpPr>
        <p:spPr bwMode="auto">
          <a:xfrm>
            <a:off x="3787775" y="1944688"/>
            <a:ext cx="1436688" cy="1568450"/>
          </a:xfrm>
          <a:custGeom>
            <a:avLst/>
            <a:gdLst>
              <a:gd name="T0" fmla="*/ 0 w 905"/>
              <a:gd name="T1" fmla="*/ 2147483647 h 988"/>
              <a:gd name="T2" fmla="*/ 2147483647 w 905"/>
              <a:gd name="T3" fmla="*/ 0 h 988"/>
              <a:gd name="T4" fmla="*/ 0 60000 65536"/>
              <a:gd name="T5" fmla="*/ 0 60000 65536"/>
              <a:gd name="T6" fmla="*/ 0 w 905"/>
              <a:gd name="T7" fmla="*/ 0 h 988"/>
              <a:gd name="T8" fmla="*/ 905 w 905"/>
              <a:gd name="T9" fmla="*/ 988 h 9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5" h="988">
                <a:moveTo>
                  <a:pt x="0" y="988"/>
                </a:moveTo>
                <a:lnTo>
                  <a:pt x="90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2" name="Freeform 35">
            <a:extLst>
              <a:ext uri="{FF2B5EF4-FFF2-40B4-BE49-F238E27FC236}">
                <a16:creationId xmlns:a16="http://schemas.microsoft.com/office/drawing/2014/main" id="{5DFEDDE7-7A7E-C44A-B12F-C5918A92F18A}"/>
              </a:ext>
            </a:extLst>
          </p:cNvPr>
          <p:cNvSpPr>
            <a:spLocks/>
          </p:cNvSpPr>
          <p:nvPr/>
        </p:nvSpPr>
        <p:spPr bwMode="auto">
          <a:xfrm>
            <a:off x="990600" y="2481263"/>
            <a:ext cx="6688138" cy="795337"/>
          </a:xfrm>
          <a:custGeom>
            <a:avLst/>
            <a:gdLst>
              <a:gd name="T0" fmla="*/ 0 w 4213"/>
              <a:gd name="T1" fmla="*/ 2147483647 h 501"/>
              <a:gd name="T2" fmla="*/ 2147483647 w 4213"/>
              <a:gd name="T3" fmla="*/ 0 h 501"/>
              <a:gd name="T4" fmla="*/ 0 60000 65536"/>
              <a:gd name="T5" fmla="*/ 0 60000 65536"/>
              <a:gd name="T6" fmla="*/ 0 w 4213"/>
              <a:gd name="T7" fmla="*/ 0 h 501"/>
              <a:gd name="T8" fmla="*/ 4213 w 4213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13" h="501">
                <a:moveTo>
                  <a:pt x="0" y="501"/>
                </a:moveTo>
                <a:lnTo>
                  <a:pt x="4213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3" name="Freeform 36">
            <a:extLst>
              <a:ext uri="{FF2B5EF4-FFF2-40B4-BE49-F238E27FC236}">
                <a16:creationId xmlns:a16="http://schemas.microsoft.com/office/drawing/2014/main" id="{E06F2453-DE83-19AE-A9A5-DB3885DCBE9D}"/>
              </a:ext>
            </a:extLst>
          </p:cNvPr>
          <p:cNvSpPr>
            <a:spLocks/>
          </p:cNvSpPr>
          <p:nvPr/>
        </p:nvSpPr>
        <p:spPr bwMode="auto">
          <a:xfrm>
            <a:off x="1495425" y="3106738"/>
            <a:ext cx="6081713" cy="474662"/>
          </a:xfrm>
          <a:custGeom>
            <a:avLst/>
            <a:gdLst>
              <a:gd name="T0" fmla="*/ 0 w 3831"/>
              <a:gd name="T1" fmla="*/ 2147483647 h 299"/>
              <a:gd name="T2" fmla="*/ 2147483647 w 3831"/>
              <a:gd name="T3" fmla="*/ 0 h 299"/>
              <a:gd name="T4" fmla="*/ 0 60000 65536"/>
              <a:gd name="T5" fmla="*/ 0 60000 65536"/>
              <a:gd name="T6" fmla="*/ 0 w 3831"/>
              <a:gd name="T7" fmla="*/ 0 h 299"/>
              <a:gd name="T8" fmla="*/ 3831 w 3831"/>
              <a:gd name="T9" fmla="*/ 299 h 2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31" h="299">
                <a:moveTo>
                  <a:pt x="0" y="299"/>
                </a:moveTo>
                <a:lnTo>
                  <a:pt x="3831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4" name="Freeform 37">
            <a:extLst>
              <a:ext uri="{FF2B5EF4-FFF2-40B4-BE49-F238E27FC236}">
                <a16:creationId xmlns:a16="http://schemas.microsoft.com/office/drawing/2014/main" id="{A258C794-038B-4D49-F30A-97932E349DA1}"/>
              </a:ext>
            </a:extLst>
          </p:cNvPr>
          <p:cNvSpPr>
            <a:spLocks/>
          </p:cNvSpPr>
          <p:nvPr/>
        </p:nvSpPr>
        <p:spPr bwMode="auto">
          <a:xfrm>
            <a:off x="4354513" y="2903538"/>
            <a:ext cx="3556000" cy="623887"/>
          </a:xfrm>
          <a:custGeom>
            <a:avLst/>
            <a:gdLst>
              <a:gd name="T0" fmla="*/ 0 w 2240"/>
              <a:gd name="T1" fmla="*/ 2147483647 h 393"/>
              <a:gd name="T2" fmla="*/ 2147483647 w 2240"/>
              <a:gd name="T3" fmla="*/ 0 h 393"/>
              <a:gd name="T4" fmla="*/ 0 60000 65536"/>
              <a:gd name="T5" fmla="*/ 0 60000 65536"/>
              <a:gd name="T6" fmla="*/ 0 w 2240"/>
              <a:gd name="T7" fmla="*/ 0 h 393"/>
              <a:gd name="T8" fmla="*/ 2240 w 2240"/>
              <a:gd name="T9" fmla="*/ 393 h 3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40" h="393">
                <a:moveTo>
                  <a:pt x="0" y="393"/>
                </a:moveTo>
                <a:lnTo>
                  <a:pt x="224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5" name="Freeform 38">
            <a:extLst>
              <a:ext uri="{FF2B5EF4-FFF2-40B4-BE49-F238E27FC236}">
                <a16:creationId xmlns:a16="http://schemas.microsoft.com/office/drawing/2014/main" id="{D5153BAF-4C1E-DD38-A769-14A3E8A31138}"/>
              </a:ext>
            </a:extLst>
          </p:cNvPr>
          <p:cNvSpPr>
            <a:spLocks/>
          </p:cNvSpPr>
          <p:nvPr/>
        </p:nvSpPr>
        <p:spPr bwMode="auto">
          <a:xfrm>
            <a:off x="4224338" y="2540000"/>
            <a:ext cx="3454400" cy="668338"/>
          </a:xfrm>
          <a:custGeom>
            <a:avLst/>
            <a:gdLst>
              <a:gd name="T0" fmla="*/ 0 w 2176"/>
              <a:gd name="T1" fmla="*/ 2147483647 h 421"/>
              <a:gd name="T2" fmla="*/ 2147483647 w 2176"/>
              <a:gd name="T3" fmla="*/ 0 h 421"/>
              <a:gd name="T4" fmla="*/ 0 60000 65536"/>
              <a:gd name="T5" fmla="*/ 0 60000 65536"/>
              <a:gd name="T6" fmla="*/ 0 w 2176"/>
              <a:gd name="T7" fmla="*/ 0 h 421"/>
              <a:gd name="T8" fmla="*/ 2176 w 2176"/>
              <a:gd name="T9" fmla="*/ 421 h 4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76" h="421">
                <a:moveTo>
                  <a:pt x="0" y="421"/>
                </a:moveTo>
                <a:lnTo>
                  <a:pt x="2176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6" name="Freeform 39">
            <a:extLst>
              <a:ext uri="{FF2B5EF4-FFF2-40B4-BE49-F238E27FC236}">
                <a16:creationId xmlns:a16="http://schemas.microsoft.com/office/drawing/2014/main" id="{10A5A1C8-7171-1035-8778-DD36E176A7E8}"/>
              </a:ext>
            </a:extLst>
          </p:cNvPr>
          <p:cNvSpPr>
            <a:spLocks/>
          </p:cNvSpPr>
          <p:nvPr/>
        </p:nvSpPr>
        <p:spPr bwMode="auto">
          <a:xfrm>
            <a:off x="2590800" y="2362200"/>
            <a:ext cx="3694113" cy="33338"/>
          </a:xfrm>
          <a:custGeom>
            <a:avLst/>
            <a:gdLst>
              <a:gd name="T0" fmla="*/ 0 w 2327"/>
              <a:gd name="T1" fmla="*/ 0 h 21"/>
              <a:gd name="T2" fmla="*/ 2147483647 w 2327"/>
              <a:gd name="T3" fmla="*/ 2147483647 h 21"/>
              <a:gd name="T4" fmla="*/ 0 60000 65536"/>
              <a:gd name="T5" fmla="*/ 0 60000 65536"/>
              <a:gd name="T6" fmla="*/ 0 w 2327"/>
              <a:gd name="T7" fmla="*/ 0 h 21"/>
              <a:gd name="T8" fmla="*/ 2327 w 2327"/>
              <a:gd name="T9" fmla="*/ 21 h 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27" h="21">
                <a:moveTo>
                  <a:pt x="0" y="0"/>
                </a:moveTo>
                <a:lnTo>
                  <a:pt x="2327" y="21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7" name="Freeform 40">
            <a:extLst>
              <a:ext uri="{FF2B5EF4-FFF2-40B4-BE49-F238E27FC236}">
                <a16:creationId xmlns:a16="http://schemas.microsoft.com/office/drawing/2014/main" id="{696B5DFC-7DAD-7B68-8D59-35B633D3E0AA}"/>
              </a:ext>
            </a:extLst>
          </p:cNvPr>
          <p:cNvSpPr>
            <a:spLocks/>
          </p:cNvSpPr>
          <p:nvPr/>
        </p:nvSpPr>
        <p:spPr bwMode="auto">
          <a:xfrm>
            <a:off x="914400" y="2286000"/>
            <a:ext cx="6908800" cy="1095375"/>
          </a:xfrm>
          <a:custGeom>
            <a:avLst/>
            <a:gdLst>
              <a:gd name="T0" fmla="*/ 0 w 4352"/>
              <a:gd name="T1" fmla="*/ 0 h 690"/>
              <a:gd name="T2" fmla="*/ 2147483647 w 4352"/>
              <a:gd name="T3" fmla="*/ 2147483647 h 690"/>
              <a:gd name="T4" fmla="*/ 0 60000 65536"/>
              <a:gd name="T5" fmla="*/ 0 60000 65536"/>
              <a:gd name="T6" fmla="*/ 0 w 4352"/>
              <a:gd name="T7" fmla="*/ 0 h 690"/>
              <a:gd name="T8" fmla="*/ 4352 w 4352"/>
              <a:gd name="T9" fmla="*/ 690 h 6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52" h="690">
                <a:moveTo>
                  <a:pt x="0" y="0"/>
                </a:moveTo>
                <a:lnTo>
                  <a:pt x="4352" y="69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68" name="Freeform 41">
            <a:extLst>
              <a:ext uri="{FF2B5EF4-FFF2-40B4-BE49-F238E27FC236}">
                <a16:creationId xmlns:a16="http://schemas.microsoft.com/office/drawing/2014/main" id="{0DF378A0-B764-83AD-96C8-1249B5B74D74}"/>
              </a:ext>
            </a:extLst>
          </p:cNvPr>
          <p:cNvSpPr>
            <a:spLocks/>
          </p:cNvSpPr>
          <p:nvPr/>
        </p:nvSpPr>
        <p:spPr bwMode="auto">
          <a:xfrm>
            <a:off x="2257425" y="2878138"/>
            <a:ext cx="5884863" cy="198437"/>
          </a:xfrm>
          <a:custGeom>
            <a:avLst/>
            <a:gdLst>
              <a:gd name="T0" fmla="*/ 0 w 3707"/>
              <a:gd name="T1" fmla="*/ 0 h 125"/>
              <a:gd name="T2" fmla="*/ 2147483647 w 3707"/>
              <a:gd name="T3" fmla="*/ 2147483647 h 125"/>
              <a:gd name="T4" fmla="*/ 0 60000 65536"/>
              <a:gd name="T5" fmla="*/ 0 60000 65536"/>
              <a:gd name="T6" fmla="*/ 0 w 3707"/>
              <a:gd name="T7" fmla="*/ 0 h 125"/>
              <a:gd name="T8" fmla="*/ 3707 w 3707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7" h="125">
                <a:moveTo>
                  <a:pt x="0" y="0"/>
                </a:moveTo>
                <a:lnTo>
                  <a:pt x="3707" y="12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E2E3DD1-D9AD-4B4C-BCB3-01272AF6D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算法提取特征点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、计算特征点匹配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DA97968-6358-4A9B-B6B3-0BF89CB5D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实验一 图像全景拼接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SIFT2">
            <a:extLst>
              <a:ext uri="{FF2B5EF4-FFF2-40B4-BE49-F238E27FC236}">
                <a16:creationId xmlns:a16="http://schemas.microsoft.com/office/drawing/2014/main" id="{9A3F6757-968A-E321-58BD-9B5648517E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 descr="SIFT1">
            <a:extLst>
              <a:ext uri="{FF2B5EF4-FFF2-40B4-BE49-F238E27FC236}">
                <a16:creationId xmlns:a16="http://schemas.microsoft.com/office/drawing/2014/main" id="{0CF20F10-FB22-0401-702D-F3776DA3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6" name="Line 6">
            <a:extLst>
              <a:ext uri="{FF2B5EF4-FFF2-40B4-BE49-F238E27FC236}">
                <a16:creationId xmlns:a16="http://schemas.microsoft.com/office/drawing/2014/main" id="{F0503232-8303-E29B-21C3-A3F577FD2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1828800"/>
            <a:ext cx="1905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Freeform 7">
            <a:extLst>
              <a:ext uri="{FF2B5EF4-FFF2-40B4-BE49-F238E27FC236}">
                <a16:creationId xmlns:a16="http://schemas.microsoft.com/office/drawing/2014/main" id="{D439422F-77F7-B0D5-B351-C00FAF250CD6}"/>
              </a:ext>
            </a:extLst>
          </p:cNvPr>
          <p:cNvSpPr>
            <a:spLocks/>
          </p:cNvSpPr>
          <p:nvPr/>
        </p:nvSpPr>
        <p:spPr bwMode="auto">
          <a:xfrm>
            <a:off x="4232275" y="2046288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Line 8">
            <a:extLst>
              <a:ext uri="{FF2B5EF4-FFF2-40B4-BE49-F238E27FC236}">
                <a16:creationId xmlns:a16="http://schemas.microsoft.com/office/drawing/2014/main" id="{0565B791-770F-C1BB-CBAB-1681F66F8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200400"/>
            <a:ext cx="169862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9" name="Freeform 9">
            <a:extLst>
              <a:ext uri="{FF2B5EF4-FFF2-40B4-BE49-F238E27FC236}">
                <a16:creationId xmlns:a16="http://schemas.microsoft.com/office/drawing/2014/main" id="{53F8959B-1A89-CEB1-B795-E0FE8F065AC9}"/>
              </a:ext>
            </a:extLst>
          </p:cNvPr>
          <p:cNvSpPr>
            <a:spLocks/>
          </p:cNvSpPr>
          <p:nvPr/>
        </p:nvSpPr>
        <p:spPr bwMode="auto">
          <a:xfrm>
            <a:off x="4154488" y="2608263"/>
            <a:ext cx="1733550" cy="47625"/>
          </a:xfrm>
          <a:custGeom>
            <a:avLst/>
            <a:gdLst>
              <a:gd name="T0" fmla="*/ 0 w 1092"/>
              <a:gd name="T1" fmla="*/ 2147483647 h 30"/>
              <a:gd name="T2" fmla="*/ 2147483647 w 1092"/>
              <a:gd name="T3" fmla="*/ 0 h 30"/>
              <a:gd name="T4" fmla="*/ 0 60000 65536"/>
              <a:gd name="T5" fmla="*/ 0 60000 65536"/>
              <a:gd name="T6" fmla="*/ 0 w 1092"/>
              <a:gd name="T7" fmla="*/ 0 h 30"/>
              <a:gd name="T8" fmla="*/ 1092 w 1092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30">
                <a:moveTo>
                  <a:pt x="0" y="30"/>
                </a:moveTo>
                <a:lnTo>
                  <a:pt x="10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0" name="Line 10">
            <a:extLst>
              <a:ext uri="{FF2B5EF4-FFF2-40B4-BE49-F238E27FC236}">
                <a16:creationId xmlns:a16="http://schemas.microsoft.com/office/drawing/2014/main" id="{56E92720-5F00-D3A5-694B-24D1684C5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23241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1" name="Freeform 11">
            <a:extLst>
              <a:ext uri="{FF2B5EF4-FFF2-40B4-BE49-F238E27FC236}">
                <a16:creationId xmlns:a16="http://schemas.microsoft.com/office/drawing/2014/main" id="{BAA56519-5B2C-4162-DDC1-7FB505A7138F}"/>
              </a:ext>
            </a:extLst>
          </p:cNvPr>
          <p:cNvSpPr>
            <a:spLocks/>
          </p:cNvSpPr>
          <p:nvPr/>
        </p:nvSpPr>
        <p:spPr bwMode="auto">
          <a:xfrm>
            <a:off x="4016375" y="29289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2" name="Freeform 12">
            <a:extLst>
              <a:ext uri="{FF2B5EF4-FFF2-40B4-BE49-F238E27FC236}">
                <a16:creationId xmlns:a16="http://schemas.microsoft.com/office/drawing/2014/main" id="{AE8503EE-3FC9-4C63-4AC9-7774AE6CDD28}"/>
              </a:ext>
            </a:extLst>
          </p:cNvPr>
          <p:cNvSpPr>
            <a:spLocks/>
          </p:cNvSpPr>
          <p:nvPr/>
        </p:nvSpPr>
        <p:spPr bwMode="auto">
          <a:xfrm>
            <a:off x="30480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3" name="Freeform 13">
            <a:extLst>
              <a:ext uri="{FF2B5EF4-FFF2-40B4-BE49-F238E27FC236}">
                <a16:creationId xmlns:a16="http://schemas.microsoft.com/office/drawing/2014/main" id="{D15B085F-ED97-2445-625D-B90D0286473D}"/>
              </a:ext>
            </a:extLst>
          </p:cNvPr>
          <p:cNvSpPr>
            <a:spLocks/>
          </p:cNvSpPr>
          <p:nvPr/>
        </p:nvSpPr>
        <p:spPr bwMode="auto">
          <a:xfrm>
            <a:off x="4168775" y="2714625"/>
            <a:ext cx="1709738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4" name="Freeform 14">
            <a:extLst>
              <a:ext uri="{FF2B5EF4-FFF2-40B4-BE49-F238E27FC236}">
                <a16:creationId xmlns:a16="http://schemas.microsoft.com/office/drawing/2014/main" id="{F702CABE-7C97-E263-A44C-49CF7EC9F342}"/>
              </a:ext>
            </a:extLst>
          </p:cNvPr>
          <p:cNvSpPr>
            <a:spLocks/>
          </p:cNvSpPr>
          <p:nvPr/>
        </p:nvSpPr>
        <p:spPr bwMode="auto">
          <a:xfrm>
            <a:off x="4419600" y="21574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5" name="Line 15">
            <a:extLst>
              <a:ext uri="{FF2B5EF4-FFF2-40B4-BE49-F238E27FC236}">
                <a16:creationId xmlns:a16="http://schemas.microsoft.com/office/drawing/2014/main" id="{59EE5355-4EE1-E8E3-E3F0-5B47AC2BE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24384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Freeform 16">
            <a:extLst>
              <a:ext uri="{FF2B5EF4-FFF2-40B4-BE49-F238E27FC236}">
                <a16:creationId xmlns:a16="http://schemas.microsoft.com/office/drawing/2014/main" id="{C9C89F60-9F83-F58A-A4EA-53D09E9375B1}"/>
              </a:ext>
            </a:extLst>
          </p:cNvPr>
          <p:cNvSpPr>
            <a:spLocks/>
          </p:cNvSpPr>
          <p:nvPr/>
        </p:nvSpPr>
        <p:spPr bwMode="auto">
          <a:xfrm>
            <a:off x="4267200" y="23860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7" name="Freeform 17">
            <a:extLst>
              <a:ext uri="{FF2B5EF4-FFF2-40B4-BE49-F238E27FC236}">
                <a16:creationId xmlns:a16="http://schemas.microsoft.com/office/drawing/2014/main" id="{C5F73B9A-C892-0F8C-EE97-C3CDD34234F3}"/>
              </a:ext>
            </a:extLst>
          </p:cNvPr>
          <p:cNvSpPr>
            <a:spLocks/>
          </p:cNvSpPr>
          <p:nvPr/>
        </p:nvSpPr>
        <p:spPr bwMode="auto">
          <a:xfrm>
            <a:off x="3886200" y="3402013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8" name="Freeform 18">
            <a:extLst>
              <a:ext uri="{FF2B5EF4-FFF2-40B4-BE49-F238E27FC236}">
                <a16:creationId xmlns:a16="http://schemas.microsoft.com/office/drawing/2014/main" id="{0BEFAD16-A584-EA8F-5274-6BC6D46FFD72}"/>
              </a:ext>
            </a:extLst>
          </p:cNvPr>
          <p:cNvSpPr>
            <a:spLocks/>
          </p:cNvSpPr>
          <p:nvPr/>
        </p:nvSpPr>
        <p:spPr bwMode="auto">
          <a:xfrm>
            <a:off x="3657600" y="30813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9" name="Freeform 19">
            <a:extLst>
              <a:ext uri="{FF2B5EF4-FFF2-40B4-BE49-F238E27FC236}">
                <a16:creationId xmlns:a16="http://schemas.microsoft.com/office/drawing/2014/main" id="{B456F78F-CC10-D81D-54EB-F35D2EB1C571}"/>
              </a:ext>
            </a:extLst>
          </p:cNvPr>
          <p:cNvSpPr>
            <a:spLocks/>
          </p:cNvSpPr>
          <p:nvPr/>
        </p:nvSpPr>
        <p:spPr bwMode="auto">
          <a:xfrm>
            <a:off x="3776663" y="2819400"/>
            <a:ext cx="1709737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0" name="Freeform 20">
            <a:extLst>
              <a:ext uri="{FF2B5EF4-FFF2-40B4-BE49-F238E27FC236}">
                <a16:creationId xmlns:a16="http://schemas.microsoft.com/office/drawing/2014/main" id="{DA3BFBD4-79DC-9A26-3E73-145EF6B45D1A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1" name="Freeform 21">
            <a:extLst>
              <a:ext uri="{FF2B5EF4-FFF2-40B4-BE49-F238E27FC236}">
                <a16:creationId xmlns:a16="http://schemas.microsoft.com/office/drawing/2014/main" id="{D565FEEF-1720-0665-DEF2-CEE79347C7F8}"/>
              </a:ext>
            </a:extLst>
          </p:cNvPr>
          <p:cNvSpPr>
            <a:spLocks/>
          </p:cNvSpPr>
          <p:nvPr/>
        </p:nvSpPr>
        <p:spPr bwMode="auto">
          <a:xfrm>
            <a:off x="3429000" y="21336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2" name="Freeform 22">
            <a:extLst>
              <a:ext uri="{FF2B5EF4-FFF2-40B4-BE49-F238E27FC236}">
                <a16:creationId xmlns:a16="http://schemas.microsoft.com/office/drawing/2014/main" id="{94961A4A-B836-583F-6C69-C833CC0D152C}"/>
              </a:ext>
            </a:extLst>
          </p:cNvPr>
          <p:cNvSpPr>
            <a:spLocks/>
          </p:cNvSpPr>
          <p:nvPr/>
        </p:nvSpPr>
        <p:spPr bwMode="auto">
          <a:xfrm>
            <a:off x="37338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01E1BE5-C18F-4BA1-AC95-F371C038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算法提取特征点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、计算特征点匹配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RANSAC</a:t>
            </a:r>
            <a:r>
              <a:rPr lang="zh-CN" altLang="en-US" sz="2400" dirty="0">
                <a:ea typeface="宋体" panose="02010600030101010101" pitchFamily="2" charset="-122"/>
              </a:rPr>
              <a:t>算法消除误匹配点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97E2FD74-F64E-4970-A094-A7F43AAF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实验一 图像全景拼接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14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SIFT2">
            <a:extLst>
              <a:ext uri="{FF2B5EF4-FFF2-40B4-BE49-F238E27FC236}">
                <a16:creationId xmlns:a16="http://schemas.microsoft.com/office/drawing/2014/main" id="{9A3F6757-968A-E321-58BD-9B5648517E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 descr="SIFT1">
            <a:extLst>
              <a:ext uri="{FF2B5EF4-FFF2-40B4-BE49-F238E27FC236}">
                <a16:creationId xmlns:a16="http://schemas.microsoft.com/office/drawing/2014/main" id="{0CF20F10-FB22-0401-702D-F3776DA3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6" name="Line 6">
            <a:extLst>
              <a:ext uri="{FF2B5EF4-FFF2-40B4-BE49-F238E27FC236}">
                <a16:creationId xmlns:a16="http://schemas.microsoft.com/office/drawing/2014/main" id="{F0503232-8303-E29B-21C3-A3F577FD2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1828800"/>
            <a:ext cx="1905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Freeform 7">
            <a:extLst>
              <a:ext uri="{FF2B5EF4-FFF2-40B4-BE49-F238E27FC236}">
                <a16:creationId xmlns:a16="http://schemas.microsoft.com/office/drawing/2014/main" id="{D439422F-77F7-B0D5-B351-C00FAF250CD6}"/>
              </a:ext>
            </a:extLst>
          </p:cNvPr>
          <p:cNvSpPr>
            <a:spLocks/>
          </p:cNvSpPr>
          <p:nvPr/>
        </p:nvSpPr>
        <p:spPr bwMode="auto">
          <a:xfrm>
            <a:off x="4232275" y="2046288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Line 8">
            <a:extLst>
              <a:ext uri="{FF2B5EF4-FFF2-40B4-BE49-F238E27FC236}">
                <a16:creationId xmlns:a16="http://schemas.microsoft.com/office/drawing/2014/main" id="{0565B791-770F-C1BB-CBAB-1681F66F8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200400"/>
            <a:ext cx="169862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9" name="Freeform 9">
            <a:extLst>
              <a:ext uri="{FF2B5EF4-FFF2-40B4-BE49-F238E27FC236}">
                <a16:creationId xmlns:a16="http://schemas.microsoft.com/office/drawing/2014/main" id="{53F8959B-1A89-CEB1-B795-E0FE8F065AC9}"/>
              </a:ext>
            </a:extLst>
          </p:cNvPr>
          <p:cNvSpPr>
            <a:spLocks/>
          </p:cNvSpPr>
          <p:nvPr/>
        </p:nvSpPr>
        <p:spPr bwMode="auto">
          <a:xfrm>
            <a:off x="4154488" y="2608263"/>
            <a:ext cx="1733550" cy="47625"/>
          </a:xfrm>
          <a:custGeom>
            <a:avLst/>
            <a:gdLst>
              <a:gd name="T0" fmla="*/ 0 w 1092"/>
              <a:gd name="T1" fmla="*/ 2147483647 h 30"/>
              <a:gd name="T2" fmla="*/ 2147483647 w 1092"/>
              <a:gd name="T3" fmla="*/ 0 h 30"/>
              <a:gd name="T4" fmla="*/ 0 60000 65536"/>
              <a:gd name="T5" fmla="*/ 0 60000 65536"/>
              <a:gd name="T6" fmla="*/ 0 w 1092"/>
              <a:gd name="T7" fmla="*/ 0 h 30"/>
              <a:gd name="T8" fmla="*/ 1092 w 1092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30">
                <a:moveTo>
                  <a:pt x="0" y="30"/>
                </a:moveTo>
                <a:lnTo>
                  <a:pt x="10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0" name="Line 10">
            <a:extLst>
              <a:ext uri="{FF2B5EF4-FFF2-40B4-BE49-F238E27FC236}">
                <a16:creationId xmlns:a16="http://schemas.microsoft.com/office/drawing/2014/main" id="{56E92720-5F00-D3A5-694B-24D1684C5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23241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1" name="Freeform 11">
            <a:extLst>
              <a:ext uri="{FF2B5EF4-FFF2-40B4-BE49-F238E27FC236}">
                <a16:creationId xmlns:a16="http://schemas.microsoft.com/office/drawing/2014/main" id="{BAA56519-5B2C-4162-DDC1-7FB505A7138F}"/>
              </a:ext>
            </a:extLst>
          </p:cNvPr>
          <p:cNvSpPr>
            <a:spLocks/>
          </p:cNvSpPr>
          <p:nvPr/>
        </p:nvSpPr>
        <p:spPr bwMode="auto">
          <a:xfrm>
            <a:off x="4016375" y="29289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2" name="Freeform 12">
            <a:extLst>
              <a:ext uri="{FF2B5EF4-FFF2-40B4-BE49-F238E27FC236}">
                <a16:creationId xmlns:a16="http://schemas.microsoft.com/office/drawing/2014/main" id="{AE8503EE-3FC9-4C63-4AC9-7774AE6CDD28}"/>
              </a:ext>
            </a:extLst>
          </p:cNvPr>
          <p:cNvSpPr>
            <a:spLocks/>
          </p:cNvSpPr>
          <p:nvPr/>
        </p:nvSpPr>
        <p:spPr bwMode="auto">
          <a:xfrm>
            <a:off x="30480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3" name="Freeform 13">
            <a:extLst>
              <a:ext uri="{FF2B5EF4-FFF2-40B4-BE49-F238E27FC236}">
                <a16:creationId xmlns:a16="http://schemas.microsoft.com/office/drawing/2014/main" id="{D15B085F-ED97-2445-625D-B90D0286473D}"/>
              </a:ext>
            </a:extLst>
          </p:cNvPr>
          <p:cNvSpPr>
            <a:spLocks/>
          </p:cNvSpPr>
          <p:nvPr/>
        </p:nvSpPr>
        <p:spPr bwMode="auto">
          <a:xfrm>
            <a:off x="4168775" y="2714625"/>
            <a:ext cx="1709738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4" name="Freeform 14">
            <a:extLst>
              <a:ext uri="{FF2B5EF4-FFF2-40B4-BE49-F238E27FC236}">
                <a16:creationId xmlns:a16="http://schemas.microsoft.com/office/drawing/2014/main" id="{F702CABE-7C97-E263-A44C-49CF7EC9F342}"/>
              </a:ext>
            </a:extLst>
          </p:cNvPr>
          <p:cNvSpPr>
            <a:spLocks/>
          </p:cNvSpPr>
          <p:nvPr/>
        </p:nvSpPr>
        <p:spPr bwMode="auto">
          <a:xfrm>
            <a:off x="4419600" y="21574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5" name="Line 15">
            <a:extLst>
              <a:ext uri="{FF2B5EF4-FFF2-40B4-BE49-F238E27FC236}">
                <a16:creationId xmlns:a16="http://schemas.microsoft.com/office/drawing/2014/main" id="{59EE5355-4EE1-E8E3-E3F0-5B47AC2BE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24384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Freeform 16">
            <a:extLst>
              <a:ext uri="{FF2B5EF4-FFF2-40B4-BE49-F238E27FC236}">
                <a16:creationId xmlns:a16="http://schemas.microsoft.com/office/drawing/2014/main" id="{C9C89F60-9F83-F58A-A4EA-53D09E9375B1}"/>
              </a:ext>
            </a:extLst>
          </p:cNvPr>
          <p:cNvSpPr>
            <a:spLocks/>
          </p:cNvSpPr>
          <p:nvPr/>
        </p:nvSpPr>
        <p:spPr bwMode="auto">
          <a:xfrm>
            <a:off x="4267200" y="23860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7" name="Freeform 17">
            <a:extLst>
              <a:ext uri="{FF2B5EF4-FFF2-40B4-BE49-F238E27FC236}">
                <a16:creationId xmlns:a16="http://schemas.microsoft.com/office/drawing/2014/main" id="{C5F73B9A-C892-0F8C-EE97-C3CDD34234F3}"/>
              </a:ext>
            </a:extLst>
          </p:cNvPr>
          <p:cNvSpPr>
            <a:spLocks/>
          </p:cNvSpPr>
          <p:nvPr/>
        </p:nvSpPr>
        <p:spPr bwMode="auto">
          <a:xfrm>
            <a:off x="3886200" y="3402013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8" name="Freeform 18">
            <a:extLst>
              <a:ext uri="{FF2B5EF4-FFF2-40B4-BE49-F238E27FC236}">
                <a16:creationId xmlns:a16="http://schemas.microsoft.com/office/drawing/2014/main" id="{0BEFAD16-A584-EA8F-5274-6BC6D46FFD72}"/>
              </a:ext>
            </a:extLst>
          </p:cNvPr>
          <p:cNvSpPr>
            <a:spLocks/>
          </p:cNvSpPr>
          <p:nvPr/>
        </p:nvSpPr>
        <p:spPr bwMode="auto">
          <a:xfrm>
            <a:off x="3657600" y="30813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9" name="Freeform 19">
            <a:extLst>
              <a:ext uri="{FF2B5EF4-FFF2-40B4-BE49-F238E27FC236}">
                <a16:creationId xmlns:a16="http://schemas.microsoft.com/office/drawing/2014/main" id="{B456F78F-CC10-D81D-54EB-F35D2EB1C571}"/>
              </a:ext>
            </a:extLst>
          </p:cNvPr>
          <p:cNvSpPr>
            <a:spLocks/>
          </p:cNvSpPr>
          <p:nvPr/>
        </p:nvSpPr>
        <p:spPr bwMode="auto">
          <a:xfrm>
            <a:off x="3776663" y="2819400"/>
            <a:ext cx="1709737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0" name="Freeform 20">
            <a:extLst>
              <a:ext uri="{FF2B5EF4-FFF2-40B4-BE49-F238E27FC236}">
                <a16:creationId xmlns:a16="http://schemas.microsoft.com/office/drawing/2014/main" id="{DA3BFBD4-79DC-9A26-3E73-145EF6B45D1A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1" name="Freeform 21">
            <a:extLst>
              <a:ext uri="{FF2B5EF4-FFF2-40B4-BE49-F238E27FC236}">
                <a16:creationId xmlns:a16="http://schemas.microsoft.com/office/drawing/2014/main" id="{D565FEEF-1720-0665-DEF2-CEE79347C7F8}"/>
              </a:ext>
            </a:extLst>
          </p:cNvPr>
          <p:cNvSpPr>
            <a:spLocks/>
          </p:cNvSpPr>
          <p:nvPr/>
        </p:nvSpPr>
        <p:spPr bwMode="auto">
          <a:xfrm>
            <a:off x="3429000" y="21336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2" name="Freeform 22">
            <a:extLst>
              <a:ext uri="{FF2B5EF4-FFF2-40B4-BE49-F238E27FC236}">
                <a16:creationId xmlns:a16="http://schemas.microsoft.com/office/drawing/2014/main" id="{94961A4A-B836-583F-6C69-C833CC0D152C}"/>
              </a:ext>
            </a:extLst>
          </p:cNvPr>
          <p:cNvSpPr>
            <a:spLocks/>
          </p:cNvSpPr>
          <p:nvPr/>
        </p:nvSpPr>
        <p:spPr bwMode="auto">
          <a:xfrm>
            <a:off x="37338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01E1BE5-C18F-4BA1-AC95-F371C038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算法提取特征点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、计算特征点匹配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RANSAC</a:t>
            </a:r>
            <a:r>
              <a:rPr lang="zh-CN" altLang="en-US" sz="2400" dirty="0">
                <a:ea typeface="宋体" panose="02010600030101010101" pitchFamily="2" charset="-122"/>
              </a:rPr>
              <a:t>算法消除误匹配点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、估计单应性矩阵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97E2FD74-F64E-4970-A094-A7F43AAF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实验一 图像全景拼接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60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SIFT2">
            <a:extLst>
              <a:ext uri="{FF2B5EF4-FFF2-40B4-BE49-F238E27FC236}">
                <a16:creationId xmlns:a16="http://schemas.microsoft.com/office/drawing/2014/main" id="{9A3F6757-968A-E321-58BD-9B5648517E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 descr="SIFT1">
            <a:extLst>
              <a:ext uri="{FF2B5EF4-FFF2-40B4-BE49-F238E27FC236}">
                <a16:creationId xmlns:a16="http://schemas.microsoft.com/office/drawing/2014/main" id="{0CF20F10-FB22-0401-702D-F3776DA3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Rectangle 4">
            <a:extLst>
              <a:ext uri="{FF2B5EF4-FFF2-40B4-BE49-F238E27FC236}">
                <a16:creationId xmlns:a16="http://schemas.microsoft.com/office/drawing/2014/main" id="{49F2824E-75EB-DB38-DBCE-41C21A04C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估计单应性矩阵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618A0B58-2226-B33C-843B-FB7DB8204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312420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在特征匹配中，我们最终要得到一个</a:t>
            </a:r>
            <a:r>
              <a:rPr lang="en-US" altLang="zh-CN" dirty="0">
                <a:ea typeface="宋体" panose="02010600030101010101" pitchFamily="2" charset="-122"/>
              </a:rPr>
              <a:t>3*3</a:t>
            </a:r>
            <a:r>
              <a:rPr lang="zh-CN" altLang="en-US" dirty="0">
                <a:ea typeface="宋体" panose="02010600030101010101" pitchFamily="2" charset="-122"/>
              </a:rPr>
              <a:t>的单应性矩阵。通常令</a:t>
            </a:r>
            <a:r>
              <a:rPr lang="en-US" altLang="zh-CN" dirty="0">
                <a:ea typeface="宋体" panose="02010600030101010101" pitchFamily="2" charset="-122"/>
              </a:rPr>
              <a:t>h33=1</a:t>
            </a:r>
            <a:r>
              <a:rPr lang="zh-CN" altLang="en-US" dirty="0">
                <a:ea typeface="宋体" panose="02010600030101010101" pitchFamily="2" charset="-122"/>
              </a:rPr>
              <a:t>来归一化矩阵，因此单应性矩阵有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个自由度</a:t>
            </a:r>
            <a:r>
              <a:rPr lang="en-US" altLang="zh-CN" dirty="0">
                <a:ea typeface="宋体" panose="02010600030101010101" pitchFamily="2" charset="-122"/>
              </a:rPr>
              <a:t>h11-h32</a:t>
            </a:r>
            <a:r>
              <a:rPr lang="zh-CN" altLang="en-US" dirty="0">
                <a:ea typeface="宋体" panose="02010600030101010101" pitchFamily="2" charset="-122"/>
              </a:rPr>
              <a:t>，求这八个未知数，至少要包含四个匹配点对。</a:t>
            </a: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F0503232-8303-E29B-21C3-A3F577FD2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1828800"/>
            <a:ext cx="1905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Freeform 7">
            <a:extLst>
              <a:ext uri="{FF2B5EF4-FFF2-40B4-BE49-F238E27FC236}">
                <a16:creationId xmlns:a16="http://schemas.microsoft.com/office/drawing/2014/main" id="{D439422F-77F7-B0D5-B351-C00FAF250CD6}"/>
              </a:ext>
            </a:extLst>
          </p:cNvPr>
          <p:cNvSpPr>
            <a:spLocks/>
          </p:cNvSpPr>
          <p:nvPr/>
        </p:nvSpPr>
        <p:spPr bwMode="auto">
          <a:xfrm>
            <a:off x="4232275" y="2046288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Line 8">
            <a:extLst>
              <a:ext uri="{FF2B5EF4-FFF2-40B4-BE49-F238E27FC236}">
                <a16:creationId xmlns:a16="http://schemas.microsoft.com/office/drawing/2014/main" id="{0565B791-770F-C1BB-CBAB-1681F66F8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200400"/>
            <a:ext cx="169862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9" name="Freeform 9">
            <a:extLst>
              <a:ext uri="{FF2B5EF4-FFF2-40B4-BE49-F238E27FC236}">
                <a16:creationId xmlns:a16="http://schemas.microsoft.com/office/drawing/2014/main" id="{53F8959B-1A89-CEB1-B795-E0FE8F065AC9}"/>
              </a:ext>
            </a:extLst>
          </p:cNvPr>
          <p:cNvSpPr>
            <a:spLocks/>
          </p:cNvSpPr>
          <p:nvPr/>
        </p:nvSpPr>
        <p:spPr bwMode="auto">
          <a:xfrm>
            <a:off x="4154488" y="2608263"/>
            <a:ext cx="1733550" cy="47625"/>
          </a:xfrm>
          <a:custGeom>
            <a:avLst/>
            <a:gdLst>
              <a:gd name="T0" fmla="*/ 0 w 1092"/>
              <a:gd name="T1" fmla="*/ 2147483647 h 30"/>
              <a:gd name="T2" fmla="*/ 2147483647 w 1092"/>
              <a:gd name="T3" fmla="*/ 0 h 30"/>
              <a:gd name="T4" fmla="*/ 0 60000 65536"/>
              <a:gd name="T5" fmla="*/ 0 60000 65536"/>
              <a:gd name="T6" fmla="*/ 0 w 1092"/>
              <a:gd name="T7" fmla="*/ 0 h 30"/>
              <a:gd name="T8" fmla="*/ 1092 w 1092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30">
                <a:moveTo>
                  <a:pt x="0" y="30"/>
                </a:moveTo>
                <a:lnTo>
                  <a:pt x="10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0" name="Line 10">
            <a:extLst>
              <a:ext uri="{FF2B5EF4-FFF2-40B4-BE49-F238E27FC236}">
                <a16:creationId xmlns:a16="http://schemas.microsoft.com/office/drawing/2014/main" id="{56E92720-5F00-D3A5-694B-24D1684C5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23241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1" name="Freeform 11">
            <a:extLst>
              <a:ext uri="{FF2B5EF4-FFF2-40B4-BE49-F238E27FC236}">
                <a16:creationId xmlns:a16="http://schemas.microsoft.com/office/drawing/2014/main" id="{BAA56519-5B2C-4162-DDC1-7FB505A7138F}"/>
              </a:ext>
            </a:extLst>
          </p:cNvPr>
          <p:cNvSpPr>
            <a:spLocks/>
          </p:cNvSpPr>
          <p:nvPr/>
        </p:nvSpPr>
        <p:spPr bwMode="auto">
          <a:xfrm>
            <a:off x="4016375" y="29289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2" name="Freeform 12">
            <a:extLst>
              <a:ext uri="{FF2B5EF4-FFF2-40B4-BE49-F238E27FC236}">
                <a16:creationId xmlns:a16="http://schemas.microsoft.com/office/drawing/2014/main" id="{AE8503EE-3FC9-4C63-4AC9-7774AE6CDD28}"/>
              </a:ext>
            </a:extLst>
          </p:cNvPr>
          <p:cNvSpPr>
            <a:spLocks/>
          </p:cNvSpPr>
          <p:nvPr/>
        </p:nvSpPr>
        <p:spPr bwMode="auto">
          <a:xfrm>
            <a:off x="30480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3" name="Freeform 13">
            <a:extLst>
              <a:ext uri="{FF2B5EF4-FFF2-40B4-BE49-F238E27FC236}">
                <a16:creationId xmlns:a16="http://schemas.microsoft.com/office/drawing/2014/main" id="{D15B085F-ED97-2445-625D-B90D0286473D}"/>
              </a:ext>
            </a:extLst>
          </p:cNvPr>
          <p:cNvSpPr>
            <a:spLocks/>
          </p:cNvSpPr>
          <p:nvPr/>
        </p:nvSpPr>
        <p:spPr bwMode="auto">
          <a:xfrm>
            <a:off x="4168775" y="2714625"/>
            <a:ext cx="1709738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4" name="Freeform 14">
            <a:extLst>
              <a:ext uri="{FF2B5EF4-FFF2-40B4-BE49-F238E27FC236}">
                <a16:creationId xmlns:a16="http://schemas.microsoft.com/office/drawing/2014/main" id="{F702CABE-7C97-E263-A44C-49CF7EC9F342}"/>
              </a:ext>
            </a:extLst>
          </p:cNvPr>
          <p:cNvSpPr>
            <a:spLocks/>
          </p:cNvSpPr>
          <p:nvPr/>
        </p:nvSpPr>
        <p:spPr bwMode="auto">
          <a:xfrm>
            <a:off x="4419600" y="21574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5" name="Line 15">
            <a:extLst>
              <a:ext uri="{FF2B5EF4-FFF2-40B4-BE49-F238E27FC236}">
                <a16:creationId xmlns:a16="http://schemas.microsoft.com/office/drawing/2014/main" id="{59EE5355-4EE1-E8E3-E3F0-5B47AC2BE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24384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Freeform 16">
            <a:extLst>
              <a:ext uri="{FF2B5EF4-FFF2-40B4-BE49-F238E27FC236}">
                <a16:creationId xmlns:a16="http://schemas.microsoft.com/office/drawing/2014/main" id="{C9C89F60-9F83-F58A-A4EA-53D09E9375B1}"/>
              </a:ext>
            </a:extLst>
          </p:cNvPr>
          <p:cNvSpPr>
            <a:spLocks/>
          </p:cNvSpPr>
          <p:nvPr/>
        </p:nvSpPr>
        <p:spPr bwMode="auto">
          <a:xfrm>
            <a:off x="4267200" y="23860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7" name="Freeform 17">
            <a:extLst>
              <a:ext uri="{FF2B5EF4-FFF2-40B4-BE49-F238E27FC236}">
                <a16:creationId xmlns:a16="http://schemas.microsoft.com/office/drawing/2014/main" id="{C5F73B9A-C892-0F8C-EE97-C3CDD34234F3}"/>
              </a:ext>
            </a:extLst>
          </p:cNvPr>
          <p:cNvSpPr>
            <a:spLocks/>
          </p:cNvSpPr>
          <p:nvPr/>
        </p:nvSpPr>
        <p:spPr bwMode="auto">
          <a:xfrm>
            <a:off x="3886200" y="3402013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8" name="Freeform 18">
            <a:extLst>
              <a:ext uri="{FF2B5EF4-FFF2-40B4-BE49-F238E27FC236}">
                <a16:creationId xmlns:a16="http://schemas.microsoft.com/office/drawing/2014/main" id="{0BEFAD16-A584-EA8F-5274-6BC6D46FFD72}"/>
              </a:ext>
            </a:extLst>
          </p:cNvPr>
          <p:cNvSpPr>
            <a:spLocks/>
          </p:cNvSpPr>
          <p:nvPr/>
        </p:nvSpPr>
        <p:spPr bwMode="auto">
          <a:xfrm>
            <a:off x="3657600" y="30813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9" name="Freeform 19">
            <a:extLst>
              <a:ext uri="{FF2B5EF4-FFF2-40B4-BE49-F238E27FC236}">
                <a16:creationId xmlns:a16="http://schemas.microsoft.com/office/drawing/2014/main" id="{B456F78F-CC10-D81D-54EB-F35D2EB1C571}"/>
              </a:ext>
            </a:extLst>
          </p:cNvPr>
          <p:cNvSpPr>
            <a:spLocks/>
          </p:cNvSpPr>
          <p:nvPr/>
        </p:nvSpPr>
        <p:spPr bwMode="auto">
          <a:xfrm>
            <a:off x="3776663" y="2819400"/>
            <a:ext cx="1709737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0" name="Freeform 20">
            <a:extLst>
              <a:ext uri="{FF2B5EF4-FFF2-40B4-BE49-F238E27FC236}">
                <a16:creationId xmlns:a16="http://schemas.microsoft.com/office/drawing/2014/main" id="{DA3BFBD4-79DC-9A26-3E73-145EF6B45D1A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1" name="Freeform 21">
            <a:extLst>
              <a:ext uri="{FF2B5EF4-FFF2-40B4-BE49-F238E27FC236}">
                <a16:creationId xmlns:a16="http://schemas.microsoft.com/office/drawing/2014/main" id="{D565FEEF-1720-0665-DEF2-CEE79347C7F8}"/>
              </a:ext>
            </a:extLst>
          </p:cNvPr>
          <p:cNvSpPr>
            <a:spLocks/>
          </p:cNvSpPr>
          <p:nvPr/>
        </p:nvSpPr>
        <p:spPr bwMode="auto">
          <a:xfrm>
            <a:off x="3429000" y="21336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2" name="Freeform 22">
            <a:extLst>
              <a:ext uri="{FF2B5EF4-FFF2-40B4-BE49-F238E27FC236}">
                <a16:creationId xmlns:a16="http://schemas.microsoft.com/office/drawing/2014/main" id="{94961A4A-B836-583F-6C69-C833CC0D152C}"/>
              </a:ext>
            </a:extLst>
          </p:cNvPr>
          <p:cNvSpPr>
            <a:spLocks/>
          </p:cNvSpPr>
          <p:nvPr/>
        </p:nvSpPr>
        <p:spPr bwMode="auto">
          <a:xfrm>
            <a:off x="37338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E9DCD406-9996-49C3-9992-80CD4C28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4654550"/>
            <a:ext cx="50577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17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SIFT2">
            <a:extLst>
              <a:ext uri="{FF2B5EF4-FFF2-40B4-BE49-F238E27FC236}">
                <a16:creationId xmlns:a16="http://schemas.microsoft.com/office/drawing/2014/main" id="{9A3F6757-968A-E321-58BD-9B5648517E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 descr="SIFT1">
            <a:extLst>
              <a:ext uri="{FF2B5EF4-FFF2-40B4-BE49-F238E27FC236}">
                <a16:creationId xmlns:a16="http://schemas.microsoft.com/office/drawing/2014/main" id="{0CF20F10-FB22-0401-702D-F3776DA3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Rectangle 4">
            <a:extLst>
              <a:ext uri="{FF2B5EF4-FFF2-40B4-BE49-F238E27FC236}">
                <a16:creationId xmlns:a16="http://schemas.microsoft.com/office/drawing/2014/main" id="{49F2824E-75EB-DB38-DBCE-41C21A04C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43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估计单应性矩阵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618A0B58-2226-B33C-843B-FB7DB8204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312420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、首先在得到的匹配点中，随机选择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个匹配点对（不共线），其他匹配点为外点。</a:t>
            </a:r>
          </a:p>
          <a:p>
            <a:pPr marL="457200" indent="-45720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、根据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对内点计算单应性矩阵。</a:t>
            </a:r>
          </a:p>
          <a:p>
            <a:pPr marL="457200" indent="-45720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、根据此矩阵来测试其他匹配点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计算的是其他匹配点与该模型的投影误差），并设置阈值，若小于为新内点，若大于则为外点，也就是误匹配对，因此通过计算出的单应性矩阵，就能实现一次误匹配点的剔除。</a:t>
            </a:r>
          </a:p>
          <a:p>
            <a:pPr marL="457200" indent="-45720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、将所有的内点统计进行内点更新，在此基础上再次进行步骤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，迭代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ea typeface="宋体" panose="02010600030101010101" pitchFamily="2" charset="-122"/>
              </a:rPr>
              <a:t>次，最终得到含有内点最多的模型，此时模型为最优模型，也就是我们最终所需要的单应性矩阵。</a:t>
            </a: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F0503232-8303-E29B-21C3-A3F577FD2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1828800"/>
            <a:ext cx="1905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Freeform 7">
            <a:extLst>
              <a:ext uri="{FF2B5EF4-FFF2-40B4-BE49-F238E27FC236}">
                <a16:creationId xmlns:a16="http://schemas.microsoft.com/office/drawing/2014/main" id="{D439422F-77F7-B0D5-B351-C00FAF250CD6}"/>
              </a:ext>
            </a:extLst>
          </p:cNvPr>
          <p:cNvSpPr>
            <a:spLocks/>
          </p:cNvSpPr>
          <p:nvPr/>
        </p:nvSpPr>
        <p:spPr bwMode="auto">
          <a:xfrm>
            <a:off x="4232275" y="2046288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Line 8">
            <a:extLst>
              <a:ext uri="{FF2B5EF4-FFF2-40B4-BE49-F238E27FC236}">
                <a16:creationId xmlns:a16="http://schemas.microsoft.com/office/drawing/2014/main" id="{0565B791-770F-C1BB-CBAB-1681F66F8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200400"/>
            <a:ext cx="169862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9" name="Freeform 9">
            <a:extLst>
              <a:ext uri="{FF2B5EF4-FFF2-40B4-BE49-F238E27FC236}">
                <a16:creationId xmlns:a16="http://schemas.microsoft.com/office/drawing/2014/main" id="{53F8959B-1A89-CEB1-B795-E0FE8F065AC9}"/>
              </a:ext>
            </a:extLst>
          </p:cNvPr>
          <p:cNvSpPr>
            <a:spLocks/>
          </p:cNvSpPr>
          <p:nvPr/>
        </p:nvSpPr>
        <p:spPr bwMode="auto">
          <a:xfrm>
            <a:off x="4154488" y="2608263"/>
            <a:ext cx="1733550" cy="47625"/>
          </a:xfrm>
          <a:custGeom>
            <a:avLst/>
            <a:gdLst>
              <a:gd name="T0" fmla="*/ 0 w 1092"/>
              <a:gd name="T1" fmla="*/ 2147483647 h 30"/>
              <a:gd name="T2" fmla="*/ 2147483647 w 1092"/>
              <a:gd name="T3" fmla="*/ 0 h 30"/>
              <a:gd name="T4" fmla="*/ 0 60000 65536"/>
              <a:gd name="T5" fmla="*/ 0 60000 65536"/>
              <a:gd name="T6" fmla="*/ 0 w 1092"/>
              <a:gd name="T7" fmla="*/ 0 h 30"/>
              <a:gd name="T8" fmla="*/ 1092 w 1092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30">
                <a:moveTo>
                  <a:pt x="0" y="30"/>
                </a:moveTo>
                <a:lnTo>
                  <a:pt x="10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0" name="Line 10">
            <a:extLst>
              <a:ext uri="{FF2B5EF4-FFF2-40B4-BE49-F238E27FC236}">
                <a16:creationId xmlns:a16="http://schemas.microsoft.com/office/drawing/2014/main" id="{56E92720-5F00-D3A5-694B-24D1684C5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23241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1" name="Freeform 11">
            <a:extLst>
              <a:ext uri="{FF2B5EF4-FFF2-40B4-BE49-F238E27FC236}">
                <a16:creationId xmlns:a16="http://schemas.microsoft.com/office/drawing/2014/main" id="{BAA56519-5B2C-4162-DDC1-7FB505A7138F}"/>
              </a:ext>
            </a:extLst>
          </p:cNvPr>
          <p:cNvSpPr>
            <a:spLocks/>
          </p:cNvSpPr>
          <p:nvPr/>
        </p:nvSpPr>
        <p:spPr bwMode="auto">
          <a:xfrm>
            <a:off x="4016375" y="29289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2" name="Freeform 12">
            <a:extLst>
              <a:ext uri="{FF2B5EF4-FFF2-40B4-BE49-F238E27FC236}">
                <a16:creationId xmlns:a16="http://schemas.microsoft.com/office/drawing/2014/main" id="{AE8503EE-3FC9-4C63-4AC9-7774AE6CDD28}"/>
              </a:ext>
            </a:extLst>
          </p:cNvPr>
          <p:cNvSpPr>
            <a:spLocks/>
          </p:cNvSpPr>
          <p:nvPr/>
        </p:nvSpPr>
        <p:spPr bwMode="auto">
          <a:xfrm>
            <a:off x="30480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3" name="Freeform 13">
            <a:extLst>
              <a:ext uri="{FF2B5EF4-FFF2-40B4-BE49-F238E27FC236}">
                <a16:creationId xmlns:a16="http://schemas.microsoft.com/office/drawing/2014/main" id="{D15B085F-ED97-2445-625D-B90D0286473D}"/>
              </a:ext>
            </a:extLst>
          </p:cNvPr>
          <p:cNvSpPr>
            <a:spLocks/>
          </p:cNvSpPr>
          <p:nvPr/>
        </p:nvSpPr>
        <p:spPr bwMode="auto">
          <a:xfrm>
            <a:off x="4168775" y="2714625"/>
            <a:ext cx="1709738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4" name="Freeform 14">
            <a:extLst>
              <a:ext uri="{FF2B5EF4-FFF2-40B4-BE49-F238E27FC236}">
                <a16:creationId xmlns:a16="http://schemas.microsoft.com/office/drawing/2014/main" id="{F702CABE-7C97-E263-A44C-49CF7EC9F342}"/>
              </a:ext>
            </a:extLst>
          </p:cNvPr>
          <p:cNvSpPr>
            <a:spLocks/>
          </p:cNvSpPr>
          <p:nvPr/>
        </p:nvSpPr>
        <p:spPr bwMode="auto">
          <a:xfrm>
            <a:off x="4419600" y="21574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5" name="Line 15">
            <a:extLst>
              <a:ext uri="{FF2B5EF4-FFF2-40B4-BE49-F238E27FC236}">
                <a16:creationId xmlns:a16="http://schemas.microsoft.com/office/drawing/2014/main" id="{59EE5355-4EE1-E8E3-E3F0-5B47AC2BE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24384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Freeform 16">
            <a:extLst>
              <a:ext uri="{FF2B5EF4-FFF2-40B4-BE49-F238E27FC236}">
                <a16:creationId xmlns:a16="http://schemas.microsoft.com/office/drawing/2014/main" id="{C9C89F60-9F83-F58A-A4EA-53D09E9375B1}"/>
              </a:ext>
            </a:extLst>
          </p:cNvPr>
          <p:cNvSpPr>
            <a:spLocks/>
          </p:cNvSpPr>
          <p:nvPr/>
        </p:nvSpPr>
        <p:spPr bwMode="auto">
          <a:xfrm>
            <a:off x="4267200" y="23860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7" name="Freeform 17">
            <a:extLst>
              <a:ext uri="{FF2B5EF4-FFF2-40B4-BE49-F238E27FC236}">
                <a16:creationId xmlns:a16="http://schemas.microsoft.com/office/drawing/2014/main" id="{C5F73B9A-C892-0F8C-EE97-C3CDD34234F3}"/>
              </a:ext>
            </a:extLst>
          </p:cNvPr>
          <p:cNvSpPr>
            <a:spLocks/>
          </p:cNvSpPr>
          <p:nvPr/>
        </p:nvSpPr>
        <p:spPr bwMode="auto">
          <a:xfrm>
            <a:off x="3886200" y="3402013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8" name="Freeform 18">
            <a:extLst>
              <a:ext uri="{FF2B5EF4-FFF2-40B4-BE49-F238E27FC236}">
                <a16:creationId xmlns:a16="http://schemas.microsoft.com/office/drawing/2014/main" id="{0BEFAD16-A584-EA8F-5274-6BC6D46FFD72}"/>
              </a:ext>
            </a:extLst>
          </p:cNvPr>
          <p:cNvSpPr>
            <a:spLocks/>
          </p:cNvSpPr>
          <p:nvPr/>
        </p:nvSpPr>
        <p:spPr bwMode="auto">
          <a:xfrm>
            <a:off x="3657600" y="30813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9" name="Freeform 19">
            <a:extLst>
              <a:ext uri="{FF2B5EF4-FFF2-40B4-BE49-F238E27FC236}">
                <a16:creationId xmlns:a16="http://schemas.microsoft.com/office/drawing/2014/main" id="{B456F78F-CC10-D81D-54EB-F35D2EB1C571}"/>
              </a:ext>
            </a:extLst>
          </p:cNvPr>
          <p:cNvSpPr>
            <a:spLocks/>
          </p:cNvSpPr>
          <p:nvPr/>
        </p:nvSpPr>
        <p:spPr bwMode="auto">
          <a:xfrm>
            <a:off x="3776663" y="2819400"/>
            <a:ext cx="1709737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0" name="Freeform 20">
            <a:extLst>
              <a:ext uri="{FF2B5EF4-FFF2-40B4-BE49-F238E27FC236}">
                <a16:creationId xmlns:a16="http://schemas.microsoft.com/office/drawing/2014/main" id="{DA3BFBD4-79DC-9A26-3E73-145EF6B45D1A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1" name="Freeform 21">
            <a:extLst>
              <a:ext uri="{FF2B5EF4-FFF2-40B4-BE49-F238E27FC236}">
                <a16:creationId xmlns:a16="http://schemas.microsoft.com/office/drawing/2014/main" id="{D565FEEF-1720-0665-DEF2-CEE79347C7F8}"/>
              </a:ext>
            </a:extLst>
          </p:cNvPr>
          <p:cNvSpPr>
            <a:spLocks/>
          </p:cNvSpPr>
          <p:nvPr/>
        </p:nvSpPr>
        <p:spPr bwMode="auto">
          <a:xfrm>
            <a:off x="3429000" y="21336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2" name="Freeform 22">
            <a:extLst>
              <a:ext uri="{FF2B5EF4-FFF2-40B4-BE49-F238E27FC236}">
                <a16:creationId xmlns:a16="http://schemas.microsoft.com/office/drawing/2014/main" id="{94961A4A-B836-583F-6C69-C833CC0D152C}"/>
              </a:ext>
            </a:extLst>
          </p:cNvPr>
          <p:cNvSpPr>
            <a:spLocks/>
          </p:cNvSpPr>
          <p:nvPr/>
        </p:nvSpPr>
        <p:spPr bwMode="auto">
          <a:xfrm>
            <a:off x="37338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SIFT2">
            <a:extLst>
              <a:ext uri="{FF2B5EF4-FFF2-40B4-BE49-F238E27FC236}">
                <a16:creationId xmlns:a16="http://schemas.microsoft.com/office/drawing/2014/main" id="{9A3F6757-968A-E321-58BD-9B5648517E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5363"/>
            <a:ext cx="36750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3" name="Picture 3" descr="SIFT1">
            <a:extLst>
              <a:ext uri="{FF2B5EF4-FFF2-40B4-BE49-F238E27FC236}">
                <a16:creationId xmlns:a16="http://schemas.microsoft.com/office/drawing/2014/main" id="{0CF20F10-FB22-0401-702D-F3776DA3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5363"/>
            <a:ext cx="3675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6" name="Line 6">
            <a:extLst>
              <a:ext uri="{FF2B5EF4-FFF2-40B4-BE49-F238E27FC236}">
                <a16:creationId xmlns:a16="http://schemas.microsoft.com/office/drawing/2014/main" id="{F0503232-8303-E29B-21C3-A3F577FD2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9300" y="1828800"/>
            <a:ext cx="1905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Freeform 7">
            <a:extLst>
              <a:ext uri="{FF2B5EF4-FFF2-40B4-BE49-F238E27FC236}">
                <a16:creationId xmlns:a16="http://schemas.microsoft.com/office/drawing/2014/main" id="{D439422F-77F7-B0D5-B351-C00FAF250CD6}"/>
              </a:ext>
            </a:extLst>
          </p:cNvPr>
          <p:cNvSpPr>
            <a:spLocks/>
          </p:cNvSpPr>
          <p:nvPr/>
        </p:nvSpPr>
        <p:spPr bwMode="auto">
          <a:xfrm>
            <a:off x="4232275" y="2046288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Line 8">
            <a:extLst>
              <a:ext uri="{FF2B5EF4-FFF2-40B4-BE49-F238E27FC236}">
                <a16:creationId xmlns:a16="http://schemas.microsoft.com/office/drawing/2014/main" id="{0565B791-770F-C1BB-CBAB-1681F66F8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200400"/>
            <a:ext cx="1698625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9" name="Freeform 9">
            <a:extLst>
              <a:ext uri="{FF2B5EF4-FFF2-40B4-BE49-F238E27FC236}">
                <a16:creationId xmlns:a16="http://schemas.microsoft.com/office/drawing/2014/main" id="{53F8959B-1A89-CEB1-B795-E0FE8F065AC9}"/>
              </a:ext>
            </a:extLst>
          </p:cNvPr>
          <p:cNvSpPr>
            <a:spLocks/>
          </p:cNvSpPr>
          <p:nvPr/>
        </p:nvSpPr>
        <p:spPr bwMode="auto">
          <a:xfrm>
            <a:off x="4154488" y="2608263"/>
            <a:ext cx="1733550" cy="47625"/>
          </a:xfrm>
          <a:custGeom>
            <a:avLst/>
            <a:gdLst>
              <a:gd name="T0" fmla="*/ 0 w 1092"/>
              <a:gd name="T1" fmla="*/ 2147483647 h 30"/>
              <a:gd name="T2" fmla="*/ 2147483647 w 1092"/>
              <a:gd name="T3" fmla="*/ 0 h 30"/>
              <a:gd name="T4" fmla="*/ 0 60000 65536"/>
              <a:gd name="T5" fmla="*/ 0 60000 65536"/>
              <a:gd name="T6" fmla="*/ 0 w 1092"/>
              <a:gd name="T7" fmla="*/ 0 h 30"/>
              <a:gd name="T8" fmla="*/ 1092 w 1092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30">
                <a:moveTo>
                  <a:pt x="0" y="30"/>
                </a:moveTo>
                <a:lnTo>
                  <a:pt x="109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0" name="Line 10">
            <a:extLst>
              <a:ext uri="{FF2B5EF4-FFF2-40B4-BE49-F238E27FC236}">
                <a16:creationId xmlns:a16="http://schemas.microsoft.com/office/drawing/2014/main" id="{56E92720-5F00-D3A5-694B-24D1684C5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23241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1" name="Freeform 11">
            <a:extLst>
              <a:ext uri="{FF2B5EF4-FFF2-40B4-BE49-F238E27FC236}">
                <a16:creationId xmlns:a16="http://schemas.microsoft.com/office/drawing/2014/main" id="{BAA56519-5B2C-4162-DDC1-7FB505A7138F}"/>
              </a:ext>
            </a:extLst>
          </p:cNvPr>
          <p:cNvSpPr>
            <a:spLocks/>
          </p:cNvSpPr>
          <p:nvPr/>
        </p:nvSpPr>
        <p:spPr bwMode="auto">
          <a:xfrm>
            <a:off x="4016375" y="29289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2" name="Freeform 12">
            <a:extLst>
              <a:ext uri="{FF2B5EF4-FFF2-40B4-BE49-F238E27FC236}">
                <a16:creationId xmlns:a16="http://schemas.microsoft.com/office/drawing/2014/main" id="{AE8503EE-3FC9-4C63-4AC9-7774AE6CDD28}"/>
              </a:ext>
            </a:extLst>
          </p:cNvPr>
          <p:cNvSpPr>
            <a:spLocks/>
          </p:cNvSpPr>
          <p:nvPr/>
        </p:nvSpPr>
        <p:spPr bwMode="auto">
          <a:xfrm>
            <a:off x="30480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3" name="Freeform 13">
            <a:extLst>
              <a:ext uri="{FF2B5EF4-FFF2-40B4-BE49-F238E27FC236}">
                <a16:creationId xmlns:a16="http://schemas.microsoft.com/office/drawing/2014/main" id="{D15B085F-ED97-2445-625D-B90D0286473D}"/>
              </a:ext>
            </a:extLst>
          </p:cNvPr>
          <p:cNvSpPr>
            <a:spLocks/>
          </p:cNvSpPr>
          <p:nvPr/>
        </p:nvSpPr>
        <p:spPr bwMode="auto">
          <a:xfrm>
            <a:off x="4168775" y="2714625"/>
            <a:ext cx="1709738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4" name="Freeform 14">
            <a:extLst>
              <a:ext uri="{FF2B5EF4-FFF2-40B4-BE49-F238E27FC236}">
                <a16:creationId xmlns:a16="http://schemas.microsoft.com/office/drawing/2014/main" id="{F702CABE-7C97-E263-A44C-49CF7EC9F342}"/>
              </a:ext>
            </a:extLst>
          </p:cNvPr>
          <p:cNvSpPr>
            <a:spLocks/>
          </p:cNvSpPr>
          <p:nvPr/>
        </p:nvSpPr>
        <p:spPr bwMode="auto">
          <a:xfrm>
            <a:off x="4419600" y="21574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5" name="Line 15">
            <a:extLst>
              <a:ext uri="{FF2B5EF4-FFF2-40B4-BE49-F238E27FC236}">
                <a16:creationId xmlns:a16="http://schemas.microsoft.com/office/drawing/2014/main" id="{59EE5355-4EE1-E8E3-E3F0-5B47AC2BE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7275" y="2438400"/>
            <a:ext cx="1825625" cy="130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6" name="Freeform 16">
            <a:extLst>
              <a:ext uri="{FF2B5EF4-FFF2-40B4-BE49-F238E27FC236}">
                <a16:creationId xmlns:a16="http://schemas.microsoft.com/office/drawing/2014/main" id="{C9C89F60-9F83-F58A-A4EA-53D09E9375B1}"/>
              </a:ext>
            </a:extLst>
          </p:cNvPr>
          <p:cNvSpPr>
            <a:spLocks/>
          </p:cNvSpPr>
          <p:nvPr/>
        </p:nvSpPr>
        <p:spPr bwMode="auto">
          <a:xfrm>
            <a:off x="4267200" y="2386013"/>
            <a:ext cx="1790700" cy="52387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7" name="Freeform 17">
            <a:extLst>
              <a:ext uri="{FF2B5EF4-FFF2-40B4-BE49-F238E27FC236}">
                <a16:creationId xmlns:a16="http://schemas.microsoft.com/office/drawing/2014/main" id="{C5F73B9A-C892-0F8C-EE97-C3CDD34234F3}"/>
              </a:ext>
            </a:extLst>
          </p:cNvPr>
          <p:cNvSpPr>
            <a:spLocks/>
          </p:cNvSpPr>
          <p:nvPr/>
        </p:nvSpPr>
        <p:spPr bwMode="auto">
          <a:xfrm>
            <a:off x="3886200" y="3402013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8" name="Freeform 18">
            <a:extLst>
              <a:ext uri="{FF2B5EF4-FFF2-40B4-BE49-F238E27FC236}">
                <a16:creationId xmlns:a16="http://schemas.microsoft.com/office/drawing/2014/main" id="{0BEFAD16-A584-EA8F-5274-6BC6D46FFD72}"/>
              </a:ext>
            </a:extLst>
          </p:cNvPr>
          <p:cNvSpPr>
            <a:spLocks/>
          </p:cNvSpPr>
          <p:nvPr/>
        </p:nvSpPr>
        <p:spPr bwMode="auto">
          <a:xfrm>
            <a:off x="3657600" y="3081338"/>
            <a:ext cx="1614488" cy="103187"/>
          </a:xfrm>
          <a:custGeom>
            <a:avLst/>
            <a:gdLst>
              <a:gd name="T0" fmla="*/ 0 w 1017"/>
              <a:gd name="T1" fmla="*/ 2147483647 h 65"/>
              <a:gd name="T2" fmla="*/ 2147483647 w 1017"/>
              <a:gd name="T3" fmla="*/ 0 h 65"/>
              <a:gd name="T4" fmla="*/ 0 60000 65536"/>
              <a:gd name="T5" fmla="*/ 0 60000 65536"/>
              <a:gd name="T6" fmla="*/ 0 w 1017"/>
              <a:gd name="T7" fmla="*/ 0 h 65"/>
              <a:gd name="T8" fmla="*/ 1017 w 1017"/>
              <a:gd name="T9" fmla="*/ 65 h 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7" h="65">
                <a:moveTo>
                  <a:pt x="0" y="65"/>
                </a:moveTo>
                <a:lnTo>
                  <a:pt x="101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9" name="Freeform 19">
            <a:extLst>
              <a:ext uri="{FF2B5EF4-FFF2-40B4-BE49-F238E27FC236}">
                <a16:creationId xmlns:a16="http://schemas.microsoft.com/office/drawing/2014/main" id="{B456F78F-CC10-D81D-54EB-F35D2EB1C571}"/>
              </a:ext>
            </a:extLst>
          </p:cNvPr>
          <p:cNvSpPr>
            <a:spLocks/>
          </p:cNvSpPr>
          <p:nvPr/>
        </p:nvSpPr>
        <p:spPr bwMode="auto">
          <a:xfrm>
            <a:off x="3776663" y="2819400"/>
            <a:ext cx="1709737" cy="55563"/>
          </a:xfrm>
          <a:custGeom>
            <a:avLst/>
            <a:gdLst>
              <a:gd name="T0" fmla="*/ 0 w 1077"/>
              <a:gd name="T1" fmla="*/ 2147483647 h 35"/>
              <a:gd name="T2" fmla="*/ 2147483647 w 1077"/>
              <a:gd name="T3" fmla="*/ 0 h 35"/>
              <a:gd name="T4" fmla="*/ 0 60000 65536"/>
              <a:gd name="T5" fmla="*/ 0 60000 65536"/>
              <a:gd name="T6" fmla="*/ 0 w 1077"/>
              <a:gd name="T7" fmla="*/ 0 h 35"/>
              <a:gd name="T8" fmla="*/ 1077 w 1077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77" h="35">
                <a:moveTo>
                  <a:pt x="0" y="35"/>
                </a:moveTo>
                <a:lnTo>
                  <a:pt x="107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0" name="Freeform 20">
            <a:extLst>
              <a:ext uri="{FF2B5EF4-FFF2-40B4-BE49-F238E27FC236}">
                <a16:creationId xmlns:a16="http://schemas.microsoft.com/office/drawing/2014/main" id="{DA3BFBD4-79DC-9A26-3E73-145EF6B45D1A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1" name="Freeform 21">
            <a:extLst>
              <a:ext uri="{FF2B5EF4-FFF2-40B4-BE49-F238E27FC236}">
                <a16:creationId xmlns:a16="http://schemas.microsoft.com/office/drawing/2014/main" id="{D565FEEF-1720-0665-DEF2-CEE79347C7F8}"/>
              </a:ext>
            </a:extLst>
          </p:cNvPr>
          <p:cNvSpPr>
            <a:spLocks/>
          </p:cNvSpPr>
          <p:nvPr/>
        </p:nvSpPr>
        <p:spPr bwMode="auto">
          <a:xfrm>
            <a:off x="3429000" y="2133600"/>
            <a:ext cx="1790700" cy="52388"/>
          </a:xfrm>
          <a:custGeom>
            <a:avLst/>
            <a:gdLst>
              <a:gd name="T0" fmla="*/ 0 w 1128"/>
              <a:gd name="T1" fmla="*/ 2147483647 h 33"/>
              <a:gd name="T2" fmla="*/ 2147483647 w 1128"/>
              <a:gd name="T3" fmla="*/ 0 h 33"/>
              <a:gd name="T4" fmla="*/ 0 60000 65536"/>
              <a:gd name="T5" fmla="*/ 0 60000 65536"/>
              <a:gd name="T6" fmla="*/ 0 w 1128"/>
              <a:gd name="T7" fmla="*/ 0 h 33"/>
              <a:gd name="T8" fmla="*/ 1128 w 1128"/>
              <a:gd name="T9" fmla="*/ 33 h 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33">
                <a:moveTo>
                  <a:pt x="0" y="33"/>
                </a:moveTo>
                <a:lnTo>
                  <a:pt x="112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02" name="Freeform 22">
            <a:extLst>
              <a:ext uri="{FF2B5EF4-FFF2-40B4-BE49-F238E27FC236}">
                <a16:creationId xmlns:a16="http://schemas.microsoft.com/office/drawing/2014/main" id="{94961A4A-B836-583F-6C69-C833CC0D152C}"/>
              </a:ext>
            </a:extLst>
          </p:cNvPr>
          <p:cNvSpPr>
            <a:spLocks/>
          </p:cNvSpPr>
          <p:nvPr/>
        </p:nvSpPr>
        <p:spPr bwMode="auto">
          <a:xfrm>
            <a:off x="3733800" y="1958975"/>
            <a:ext cx="1785938" cy="174625"/>
          </a:xfrm>
          <a:custGeom>
            <a:avLst/>
            <a:gdLst>
              <a:gd name="T0" fmla="*/ 0 w 1125"/>
              <a:gd name="T1" fmla="*/ 2147483647 h 110"/>
              <a:gd name="T2" fmla="*/ 2147483647 w 1125"/>
              <a:gd name="T3" fmla="*/ 0 h 110"/>
              <a:gd name="T4" fmla="*/ 0 60000 65536"/>
              <a:gd name="T5" fmla="*/ 0 60000 65536"/>
              <a:gd name="T6" fmla="*/ 0 w 1125"/>
              <a:gd name="T7" fmla="*/ 0 h 110"/>
              <a:gd name="T8" fmla="*/ 1125 w 1125"/>
              <a:gd name="T9" fmla="*/ 110 h 1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5" h="110">
                <a:moveTo>
                  <a:pt x="0" y="110"/>
                </a:moveTo>
                <a:lnTo>
                  <a:pt x="112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01E1BE5-C18F-4BA1-AC95-F371C038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SIFT</a:t>
            </a:r>
            <a:r>
              <a:rPr lang="zh-CN" altLang="en-US" sz="2400" dirty="0">
                <a:ea typeface="宋体" panose="02010600030101010101" pitchFamily="2" charset="-122"/>
              </a:rPr>
              <a:t>算法提取特征点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、计算特征点匹配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a typeface="宋体" panose="02010600030101010101" pitchFamily="2" charset="-122"/>
              </a:rPr>
              <a:t>RANSAC</a:t>
            </a:r>
            <a:r>
              <a:rPr lang="zh-CN" altLang="en-US" sz="2400" dirty="0">
                <a:ea typeface="宋体" panose="02010600030101010101" pitchFamily="2" charset="-122"/>
              </a:rPr>
              <a:t>算法消除误匹配点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、估计单应性矩阵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、根据变换矩阵拼接图像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97E2FD74-F64E-4970-A094-A7F43AAF2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实验一 图像全景拼接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57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451</Words>
  <Application>Microsoft Office PowerPoint</Application>
  <PresentationFormat>全屏显示(4:3)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计算机视觉</vt:lpstr>
      <vt:lpstr>实验一 图像全景拼接</vt:lpstr>
      <vt:lpstr>PowerPoint 演示文稿</vt:lpstr>
      <vt:lpstr>实验一 图像全景拼接</vt:lpstr>
      <vt:lpstr>实验一 图像全景拼接</vt:lpstr>
      <vt:lpstr>实验一 图像全景拼接</vt:lpstr>
      <vt:lpstr>估计单应性矩阵</vt:lpstr>
      <vt:lpstr>估计单应性矩阵</vt:lpstr>
      <vt:lpstr>实验一 图像全景拼接</vt:lpstr>
      <vt:lpstr>图像拼接</vt:lpstr>
      <vt:lpstr>评分标准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&amp; Matching</dc:title>
  <dc:creator>Rob</dc:creator>
  <cp:lastModifiedBy>泽楷 李</cp:lastModifiedBy>
  <cp:revision>195</cp:revision>
  <dcterms:created xsi:type="dcterms:W3CDTF">2011-02-14T03:52:10Z</dcterms:created>
  <dcterms:modified xsi:type="dcterms:W3CDTF">2023-11-19T09:02:31Z</dcterms:modified>
</cp:coreProperties>
</file>