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810" r:id="rId2"/>
    <p:sldId id="1811" r:id="rId3"/>
    <p:sldId id="1822" r:id="rId4"/>
    <p:sldId id="1816" r:id="rId5"/>
    <p:sldId id="1817" r:id="rId6"/>
    <p:sldId id="1818" r:id="rId7"/>
    <p:sldId id="1819" r:id="rId8"/>
    <p:sldId id="1821" r:id="rId9"/>
    <p:sldId id="1823" r:id="rId10"/>
    <p:sldId id="1824" r:id="rId11"/>
    <p:sldId id="1825" r:id="rId12"/>
    <p:sldId id="1826" r:id="rId13"/>
    <p:sldId id="181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7" autoAdjust="0"/>
    <p:restoredTop sz="74899" autoAdjust="0"/>
  </p:normalViewPr>
  <p:slideViewPr>
    <p:cSldViewPr showGuides="1">
      <p:cViewPr varScale="1">
        <p:scale>
          <a:sx n="85" d="100"/>
          <a:sy n="85" d="100"/>
        </p:scale>
        <p:origin x="222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03C2C6-D68B-F412-B246-C51CD47FFF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B7A35-21D7-08EC-CE2D-D96B654A3C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633A6CE-7B17-4460-9819-93C680FC4F07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5FD3FF1-BE47-10FC-A058-126DB2BC71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B5CC354-4AAC-38EB-CD5F-87B7A335A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BB81-C84B-07E1-2954-839926200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0AAF-54EF-D527-2A27-334167B47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9BA5DF-A5D9-4625-926E-B0523E53DB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150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56950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388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>
            <a:extLst>
              <a:ext uri="{FF2B5EF4-FFF2-40B4-BE49-F238E27FC236}">
                <a16:creationId xmlns:a16="http://schemas.microsoft.com/office/drawing/2014/main" id="{2737084E-DFEC-5D8F-27B3-ECF2AA030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EDF9E87-A20F-46DA-9965-92337545A052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6C5ECF87-095B-64ED-7BBC-39200E776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6306666D-7EE3-C3F0-88B0-DF0DA1E28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292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147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873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234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583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856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462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214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0429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%12white_backgrnd.jpg%20%20%20%20%20%20%20%20%20%20%20%20%20%20%20%20%20%20%20%20%20%20%20%20%20%20%20%20%20%20%20%20%20%20%20%20%20%20%20%20%20%20%20%20%200002EB97%0bKelli's%20Mac%20%20%20%20%20%20%20%20%20%20%20%20%20%20%20%20%20%20%20%20ABA78158: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2E12-2076-2B26-B99B-40FC3DEB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6EE52-CA13-4ADC-8EC0-C4787A0F4CEA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5DAC-62F7-FD66-C845-7ED2EF6B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F213-F767-183A-01BC-72867A59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6D3A9-DCC2-46A7-A73E-2FA1CCDB6D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2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7949-277F-D66C-5E10-A58804DB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288E0-7760-4AD8-9695-A93FBF88E218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7771-F86A-7A84-02CE-A794FD2F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B167-A083-48F2-05DB-EF5841AE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E51EE-8CF4-4BB5-90A3-AAA1289ECE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07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E7B1-EEC3-AC14-6634-6880A6B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ABED1-CA78-4815-B92B-793D080D104D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CE6E-475F-ECF1-A969-246DBADE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93D9-730C-19D2-2B0B-7590FCD9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B37DA-8C61-4E70-81CF-D7A3E23F5D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53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ite_backgrnd.jpg                                             0002EB97Kelli's Mac                    ABA78158:">
            <a:extLst>
              <a:ext uri="{FF2B5EF4-FFF2-40B4-BE49-F238E27FC236}">
                <a16:creationId xmlns:a16="http://schemas.microsoft.com/office/drawing/2014/main" id="{1314EFE5-D20F-4D26-8589-448205D0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3">
            <a:extLst>
              <a:ext uri="{FF2B5EF4-FFF2-40B4-BE49-F238E27FC236}">
                <a16:creationId xmlns:a16="http://schemas.microsoft.com/office/drawing/2014/main" id="{EA474CB0-6EE4-4AD0-B3B8-4C315DE2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8" y="104779"/>
            <a:ext cx="8934449" cy="6648449"/>
          </a:xfrm>
          <a:prstGeom prst="roundRect">
            <a:avLst>
              <a:gd name="adj" fmla="val 12495"/>
            </a:avLst>
          </a:prstGeom>
          <a:noFill/>
          <a:ln w="19050" cmpd="thickThin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1007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601685"/>
      </p:ext>
    </p:extLst>
  </p:cSld>
  <p:clrMapOvr>
    <a:masterClrMapping/>
  </p:clrMapOvr>
  <p:transition spd="slow" advTm="5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45E9-062F-0DBB-4308-D8556C6E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652DC-2C19-49A7-B84B-725FCC023B74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BBF6-A395-EAA3-82BD-7143C055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18C-000C-14F6-A489-D8FCD51F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4DBC6-780A-4646-ABF7-5C899B3895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3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CBFE1-B191-A0B4-4131-8421869A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07719-D5D0-426D-BE86-E4C6AF9ECE84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A11C-7A34-74E8-99B3-33A49767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31E5-4154-654C-DA74-9322CECD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CA048-B741-41A4-BF2F-0E8D045E74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76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384C1F-B60C-B48A-91B0-49CB5F16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F11AF-2C4C-4656-8A73-0A77FDA5C666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9F9824-BAA6-B3CA-1990-AA14EEFE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DB8F84-82FD-658E-CC4E-DC11BB91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6996A-0821-47D3-9B56-4A5F4A9D8F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0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851FE31-560D-6947-F1F7-97FD39C7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D4FE2-8D8D-4B73-8D05-55519C46C8A4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90B10D-C1E7-0766-A0CA-41AB03DE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8617D2F-0049-5017-EB19-686C72A7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0CAD0-6028-4518-AAE4-CD717591CB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55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DD740C-D9AE-B6D2-313E-34AC704C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41BD2-7BE0-4D77-9664-52DFAB63741C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D6DEF2-A089-BFBE-55DB-9D24CEA2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9E4872-0023-E5F6-AE2A-B9544D46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941FA-0FD0-4272-BB31-383C6DF772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475B54-D70D-D129-2E9E-2748BE40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DDB6E-79BE-4B82-ABEB-623FE025B9D3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BB9859E-547F-0634-3701-683646A7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7CC358-4E09-8DEF-0131-3B9C0646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1E42B-7905-4B2C-824C-890C0955A5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52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DEAAFE-1DB5-F06E-4758-025181C4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E24E9-22EA-466D-96A2-130B79CA4971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4ED31D-025E-F43F-BDD0-268CD234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A68843-B7BB-0CCA-B185-E06973B0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B1377-3FB0-4572-A823-D590A95C50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2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E263AB-7EA0-7C5B-8CFE-BE0E01EB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33A8B-9412-4757-A7B9-7005121D2385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A4967C-D9F0-E10C-704D-40499368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926BD6-DFC8-7063-8DF5-483FB9E4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D7A3E-D53F-471E-9277-9B95A50CCA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74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%12white_backgrnd.jpg%20%20%20%20%20%20%20%20%20%20%20%20%20%20%20%20%20%20%20%20%20%20%20%20%20%20%20%20%20%20%20%20%20%20%20%20%20%20%20%20%20%20%20%20%200002EB97%0bKelli's%20Mac%20%20%20%20%20%20%20%20%20%20%20%20%20%20%20%20%20%20%20%20ABA78158: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Placeholder 1">
            <a:extLst>
              <a:ext uri="{FF2B5EF4-FFF2-40B4-BE49-F238E27FC236}">
                <a16:creationId xmlns:a16="http://schemas.microsoft.com/office/drawing/2014/main" id="{7F0A481C-ECE4-B0CF-D83B-77EE2430A9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77C4EE4D-69BD-DCE5-EBA3-0B6C03F489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07C0-4BA1-86BE-BC91-915B96174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9BC921-F315-4C51-B85D-A2442BA1ADC7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E88F-0DEC-C3CB-2521-7EF5D5662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03BCA-81D6-B3B0-EF94-DCBE1B54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75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C086ECB-D9C3-42B0-9D5E-C2973F9AF89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 descr="white_backgrnd.jpg                                             0002EB97Kelli's Mac                    ABA78158:">
            <a:extLst>
              <a:ext uri="{FF2B5EF4-FFF2-40B4-BE49-F238E27FC236}">
                <a16:creationId xmlns:a16="http://schemas.microsoft.com/office/drawing/2014/main" id="{49500F2E-B9C1-4676-92DF-5F3FBDAF9E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3">
            <a:extLst>
              <a:ext uri="{FF2B5EF4-FFF2-40B4-BE49-F238E27FC236}">
                <a16:creationId xmlns:a16="http://schemas.microsoft.com/office/drawing/2014/main" id="{EA474CB0-6EE4-4AD0-B3B8-4C315DE29C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7" y="104778"/>
            <a:ext cx="8934449" cy="6648449"/>
          </a:xfrm>
          <a:prstGeom prst="roundRect">
            <a:avLst>
              <a:gd name="adj" fmla="val 12495"/>
            </a:avLst>
          </a:prstGeom>
          <a:noFill/>
          <a:ln w="19050" cmpd="thickThin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zh-CN" altLang="en-US" sz="1007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95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2881" indent="-192881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hyperlink" Target="mailto:xqwu@hit.edu.c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418B5-424C-41D4-9EAF-B46DEB20A0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1871" y="2496467"/>
            <a:ext cx="7314552" cy="659149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计算机视觉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6D63-5B8D-420B-9774-92E9173BC722}"/>
              </a:ext>
            </a:extLst>
          </p:cNvPr>
          <p:cNvSpPr txBox="1">
            <a:spLocks/>
          </p:cNvSpPr>
          <p:nvPr/>
        </p:nvSpPr>
        <p:spPr>
          <a:xfrm>
            <a:off x="1460886" y="3429000"/>
            <a:ext cx="6040122" cy="3496997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>
              <a:spcBef>
                <a:spcPts val="1836"/>
              </a:spcBef>
              <a:buNone/>
            </a:pPr>
            <a:r>
              <a:rPr lang="zh-CN" altLang="en-US" sz="2236" b="1" dirty="0"/>
              <a:t>邬向前</a:t>
            </a:r>
            <a:endParaRPr lang="en-US" altLang="zh-CN" sz="2236" b="1" dirty="0"/>
          </a:p>
          <a:p>
            <a:pPr marL="0" indent="0" algn="ctr">
              <a:spcBef>
                <a:spcPts val="1836"/>
              </a:spcBef>
              <a:buNone/>
            </a:pPr>
            <a:r>
              <a:rPr lang="zh-CN" altLang="en-US" sz="2236" dirty="0"/>
              <a:t>计算学部</a:t>
            </a:r>
            <a:endParaRPr lang="en-US" altLang="zh-CN" sz="2236" dirty="0"/>
          </a:p>
          <a:p>
            <a:pPr marL="0" indent="0" algn="ctr">
              <a:spcBef>
                <a:spcPts val="1836"/>
              </a:spcBef>
              <a:buNone/>
            </a:pPr>
            <a:r>
              <a:rPr lang="zh-CN" altLang="en-US" sz="2236" dirty="0"/>
              <a:t>多模态智能及应用研究中心</a:t>
            </a:r>
            <a:br>
              <a:rPr lang="en-US" altLang="zh-CN" sz="2236" dirty="0"/>
            </a:br>
            <a:endParaRPr lang="en-US" altLang="zh-CN" sz="2236" dirty="0"/>
          </a:p>
          <a:p>
            <a:pPr marL="0" indent="0" algn="ctr">
              <a:spcBef>
                <a:spcPts val="0"/>
              </a:spcBef>
              <a:buNone/>
            </a:pPr>
            <a:r>
              <a:rPr lang="zh-CN" altLang="en-US" sz="2236" i="1" dirty="0"/>
              <a:t>电子邮箱</a:t>
            </a:r>
            <a:r>
              <a:rPr lang="en-US" altLang="zh-CN" sz="2236" i="1" dirty="0"/>
              <a:t>: </a:t>
            </a:r>
            <a:r>
              <a:rPr lang="en-US" altLang="zh-CN" sz="2236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xqwu@hit.edu.cn</a:t>
            </a:r>
            <a:r>
              <a:rPr lang="en-US" altLang="zh-CN" sz="2236" i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US" altLang="zh-CN" sz="3075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951024A-9790-4A8F-BF55-B663BC27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03" b="4403"/>
          <a:stretch>
            <a:fillRect/>
          </a:stretch>
        </p:blipFill>
        <p:spPr>
          <a:xfrm>
            <a:off x="2940068" y="375504"/>
            <a:ext cx="3081757" cy="18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8923"/>
      </p:ext>
    </p:extLst>
  </p:cSld>
  <p:clrMapOvr>
    <a:masterClrMapping/>
  </p:clrMapOvr>
  <p:transition spd="slow" advTm="500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533400" y="762000"/>
            <a:ext cx="79057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数据集介绍：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 具体类别：</a:t>
            </a:r>
            <a:endParaRPr lang="en-US" altLang="zh-CN" sz="2400" dirty="0"/>
          </a:p>
          <a:p>
            <a:r>
              <a:rPr lang="zh-CN" altLang="en-US" sz="2400" dirty="0"/>
              <a:t>（猫，</a:t>
            </a:r>
            <a:r>
              <a:rPr lang="en-US" altLang="zh-CN" sz="2400" dirty="0"/>
              <a:t>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（山猫，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（狼，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（土狼，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（猎豹，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（美洲虎，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（黑猩猩，</a:t>
            </a:r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（猩猩，</a:t>
            </a: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（仓鼠，</a:t>
            </a:r>
            <a:r>
              <a:rPr lang="en-US" altLang="zh-CN" sz="2400" dirty="0"/>
              <a:t>8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（豚鼠，</a:t>
            </a:r>
            <a:r>
              <a:rPr lang="en-US" altLang="zh-CN" sz="2400" dirty="0"/>
              <a:t>9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B3D4C-E695-4CBB-B306-428587B4F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7800"/>
            <a:ext cx="1371600" cy="137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9A3E97-F39A-45B2-BDCE-0861FCF28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19" y="1447800"/>
            <a:ext cx="1365956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C67C93-DB59-4017-9D6B-B4D7B2FD7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94" y="1433689"/>
            <a:ext cx="1371600" cy="1371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8CD436-895E-483C-8D34-86AF1A423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124200"/>
            <a:ext cx="1365956" cy="13574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6ED0B8-1518-4CB4-95D9-97315BF1A6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19" y="3124200"/>
            <a:ext cx="1377244" cy="13574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F75F639-416F-469B-908E-FA08362AB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94" y="3124200"/>
            <a:ext cx="1365955" cy="13574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3EB8BA-84EC-44E7-BD52-2F1D0EE370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876800"/>
            <a:ext cx="1365956" cy="135748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6451F61-4882-46C6-8D3B-0CF7CDBFB2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78" y="4862689"/>
            <a:ext cx="1365956" cy="13716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9AE5C26-A81B-4EA3-95B8-67C40116A0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56" y="4854222"/>
            <a:ext cx="1365956" cy="1371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F411CDC-B041-4063-9290-B78B0F4014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4" y="4862689"/>
            <a:ext cx="1365955" cy="137159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E04AC15-F39B-4DB9-9B5C-1380585C9613}"/>
              </a:ext>
            </a:extLst>
          </p:cNvPr>
          <p:cNvSpPr/>
          <p:nvPr/>
        </p:nvSpPr>
        <p:spPr>
          <a:xfrm>
            <a:off x="4191000" y="2743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4DDAAD1-910F-4712-AA44-F9FDFB3BF83D}"/>
              </a:ext>
            </a:extLst>
          </p:cNvPr>
          <p:cNvSpPr/>
          <p:nvPr/>
        </p:nvSpPr>
        <p:spPr>
          <a:xfrm>
            <a:off x="5867400" y="27347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E5BA909-554A-4E9B-A811-359BD41E9F42}"/>
              </a:ext>
            </a:extLst>
          </p:cNvPr>
          <p:cNvSpPr/>
          <p:nvPr/>
        </p:nvSpPr>
        <p:spPr>
          <a:xfrm>
            <a:off x="7639759" y="273896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8D52AE-1208-4D74-A35A-BF287D2FE6EA}"/>
              </a:ext>
            </a:extLst>
          </p:cNvPr>
          <p:cNvSpPr/>
          <p:nvPr/>
        </p:nvSpPr>
        <p:spPr>
          <a:xfrm>
            <a:off x="4185021" y="44079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2D2592-9AEA-44C8-A76E-39B661792C26}"/>
              </a:ext>
            </a:extLst>
          </p:cNvPr>
          <p:cNvSpPr/>
          <p:nvPr/>
        </p:nvSpPr>
        <p:spPr>
          <a:xfrm>
            <a:off x="5894744" y="4381267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FAFA06-E349-4159-957C-954E6B8B2AB4}"/>
              </a:ext>
            </a:extLst>
          </p:cNvPr>
          <p:cNvSpPr/>
          <p:nvPr/>
        </p:nvSpPr>
        <p:spPr>
          <a:xfrm>
            <a:off x="7599718" y="44079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328789-64EE-46CF-85FC-CA912B14C205}"/>
              </a:ext>
            </a:extLst>
          </p:cNvPr>
          <p:cNvSpPr/>
          <p:nvPr/>
        </p:nvSpPr>
        <p:spPr>
          <a:xfrm>
            <a:off x="2964925" y="61612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97E853-7887-4895-BA08-2333D1EDA595}"/>
              </a:ext>
            </a:extLst>
          </p:cNvPr>
          <p:cNvSpPr/>
          <p:nvPr/>
        </p:nvSpPr>
        <p:spPr>
          <a:xfrm>
            <a:off x="4663903" y="61556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C81AD7-4CA6-4F28-852D-BD490BD390C3}"/>
              </a:ext>
            </a:extLst>
          </p:cNvPr>
          <p:cNvSpPr/>
          <p:nvPr/>
        </p:nvSpPr>
        <p:spPr>
          <a:xfrm>
            <a:off x="6363244" y="6144779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177A63-AD8B-467F-BEB8-9B512A86EE6C}"/>
              </a:ext>
            </a:extLst>
          </p:cNvPr>
          <p:cNvSpPr/>
          <p:nvPr/>
        </p:nvSpPr>
        <p:spPr>
          <a:xfrm>
            <a:off x="8061858" y="61447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8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533400" y="762000"/>
            <a:ext cx="79057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数据集介绍：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 本次实验类别：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（猫，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（山猫，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（狼，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（土狼，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（猎豹，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（美洲虎，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（黑猩猩，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（猩猩，</a:t>
            </a: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（仓鼠，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（豚鼠，</a:t>
            </a:r>
            <a:r>
              <a:rPr lang="en-US" altLang="zh-CN" sz="2400" dirty="0"/>
              <a:t>9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B3D4C-E695-4CBB-B306-428587B4F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7800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C67C93-DB59-4017-9D6B-B4D7B2FD7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33689"/>
            <a:ext cx="1371600" cy="1371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6ED0B8-1518-4CB4-95D9-97315BF1A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08778"/>
            <a:ext cx="1377244" cy="13574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3EB8BA-84EC-44E7-BD52-2F1D0EE370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908778"/>
            <a:ext cx="1365956" cy="135748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9AE5C26-A81B-4EA3-95B8-67C40116A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44" y="3886200"/>
            <a:ext cx="1365956" cy="13716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E04AC15-F39B-4DB9-9B5C-1380585C9613}"/>
              </a:ext>
            </a:extLst>
          </p:cNvPr>
          <p:cNvSpPr/>
          <p:nvPr/>
        </p:nvSpPr>
        <p:spPr>
          <a:xfrm>
            <a:off x="5105400" y="2743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E5BA909-554A-4E9B-A811-359BD41E9F42}"/>
              </a:ext>
            </a:extLst>
          </p:cNvPr>
          <p:cNvSpPr/>
          <p:nvPr/>
        </p:nvSpPr>
        <p:spPr>
          <a:xfrm>
            <a:off x="6967365" y="273896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2D2592-9AEA-44C8-A76E-39B661792C26}"/>
              </a:ext>
            </a:extLst>
          </p:cNvPr>
          <p:cNvSpPr/>
          <p:nvPr/>
        </p:nvSpPr>
        <p:spPr>
          <a:xfrm>
            <a:off x="4184125" y="516584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328789-64EE-46CF-85FC-CA912B14C205}"/>
              </a:ext>
            </a:extLst>
          </p:cNvPr>
          <p:cNvSpPr/>
          <p:nvPr/>
        </p:nvSpPr>
        <p:spPr>
          <a:xfrm>
            <a:off x="6089125" y="5193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C81AD7-4CA6-4F28-852D-BD490BD390C3}"/>
              </a:ext>
            </a:extLst>
          </p:cNvPr>
          <p:cNvSpPr/>
          <p:nvPr/>
        </p:nvSpPr>
        <p:spPr>
          <a:xfrm>
            <a:off x="7923932" y="5176757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F2CAC8-3864-4BE3-838B-F34EC33BB5A8}"/>
              </a:ext>
            </a:extLst>
          </p:cNvPr>
          <p:cNvSpPr/>
          <p:nvPr/>
        </p:nvSpPr>
        <p:spPr>
          <a:xfrm>
            <a:off x="4341046" y="3099138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训练样本：</a:t>
            </a:r>
            <a:r>
              <a:rPr lang="en-US" altLang="zh-CN" dirty="0"/>
              <a:t>5466</a:t>
            </a:r>
          </a:p>
          <a:p>
            <a:r>
              <a:rPr lang="zh-CN" altLang="en-US" dirty="0"/>
              <a:t>测试样本：</a:t>
            </a:r>
            <a:r>
              <a:rPr lang="en-US" altLang="zh-CN" dirty="0"/>
              <a:t>557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842FC2-745F-4CA2-8CD6-A315E87D318B}"/>
              </a:ext>
            </a:extLst>
          </p:cNvPr>
          <p:cNvSpPr/>
          <p:nvPr/>
        </p:nvSpPr>
        <p:spPr>
          <a:xfrm>
            <a:off x="6228233" y="3092311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训练样本：</a:t>
            </a:r>
            <a:r>
              <a:rPr lang="en-US" altLang="zh-CN" dirty="0"/>
              <a:t>5091</a:t>
            </a:r>
          </a:p>
          <a:p>
            <a:r>
              <a:rPr lang="zh-CN" altLang="en-US" dirty="0"/>
              <a:t>测试样本：</a:t>
            </a:r>
            <a:r>
              <a:rPr lang="en-US" altLang="zh-CN" dirty="0"/>
              <a:t>423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E6CDCE-4FD0-4B53-879B-91BF8E922F19}"/>
              </a:ext>
            </a:extLst>
          </p:cNvPr>
          <p:cNvSpPr/>
          <p:nvPr/>
        </p:nvSpPr>
        <p:spPr>
          <a:xfrm>
            <a:off x="3441289" y="5525869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训练样本：</a:t>
            </a:r>
            <a:r>
              <a:rPr lang="en-US" altLang="zh-CN" dirty="0"/>
              <a:t>4981</a:t>
            </a:r>
          </a:p>
          <a:p>
            <a:r>
              <a:rPr lang="zh-CN" altLang="en-US" dirty="0"/>
              <a:t>测试样本：</a:t>
            </a:r>
            <a:r>
              <a:rPr lang="en-US" altLang="zh-CN" dirty="0"/>
              <a:t>509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56C04A-C6AA-455C-A512-28D8082C7CC1}"/>
              </a:ext>
            </a:extLst>
          </p:cNvPr>
          <p:cNvSpPr/>
          <p:nvPr/>
        </p:nvSpPr>
        <p:spPr>
          <a:xfrm>
            <a:off x="5362559" y="5535177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训练样本：</a:t>
            </a:r>
            <a:r>
              <a:rPr lang="en-US" altLang="zh-CN" dirty="0"/>
              <a:t>5322</a:t>
            </a:r>
          </a:p>
          <a:p>
            <a:r>
              <a:rPr lang="zh-CN" altLang="en-US" dirty="0"/>
              <a:t>测试样本：</a:t>
            </a:r>
            <a:r>
              <a:rPr lang="en-US" altLang="zh-CN" dirty="0"/>
              <a:t>620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9085C8-C388-48E3-A4BA-461E867C3DE8}"/>
              </a:ext>
            </a:extLst>
          </p:cNvPr>
          <p:cNvSpPr/>
          <p:nvPr/>
        </p:nvSpPr>
        <p:spPr>
          <a:xfrm>
            <a:off x="7198078" y="5491833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训练样本：</a:t>
            </a:r>
            <a:r>
              <a:rPr lang="en-US" altLang="zh-CN" dirty="0"/>
              <a:t>4970</a:t>
            </a:r>
          </a:p>
          <a:p>
            <a:r>
              <a:rPr lang="zh-CN" altLang="en-US" dirty="0"/>
              <a:t>测试样本：</a:t>
            </a:r>
            <a:r>
              <a:rPr lang="en-US" altLang="zh-CN" dirty="0"/>
              <a:t>440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533400" y="762000"/>
            <a:ext cx="790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数据集介绍：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 本次实验类别：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DAB193-1F6E-4D46-A162-12C620E1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62329"/>
            <a:ext cx="6009524" cy="5142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7061FA-2850-49B5-8131-7727E30F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924238"/>
            <a:ext cx="7038095" cy="10095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03DE434-1B6D-45A5-8856-BA3AA8680515}"/>
              </a:ext>
            </a:extLst>
          </p:cNvPr>
          <p:cNvSpPr/>
          <p:nvPr/>
        </p:nvSpPr>
        <p:spPr>
          <a:xfrm>
            <a:off x="914400" y="433799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构建词袋模型时，剔除相应类别的图像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21C0DF-5AFF-4E2F-B2F4-1DF0E16AB80A}"/>
              </a:ext>
            </a:extLst>
          </p:cNvPr>
          <p:cNvSpPr/>
          <p:nvPr/>
        </p:nvSpPr>
        <p:spPr>
          <a:xfrm>
            <a:off x="914400" y="5045131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测试模型时，忽略文件名中首个“类别标记”</a:t>
            </a:r>
          </a:p>
        </p:txBody>
      </p:sp>
    </p:spTree>
    <p:extLst>
      <p:ext uri="{BB962C8B-B14F-4D97-AF65-F5344CB8AC3E}">
        <p14:creationId xmlns:p14="http://schemas.microsoft.com/office/powerpoint/2010/main" val="337243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B3C6967-45BC-4286-ABD3-FB83EF97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评分标准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A2AEE-F421-4678-800E-0259CEE9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4419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SIFT</a:t>
            </a:r>
            <a:r>
              <a:rPr lang="zh-CN" altLang="en-US" sz="2400" dirty="0">
                <a:ea typeface="宋体" panose="02010600030101010101" pitchFamily="2" charset="-122"/>
              </a:rPr>
              <a:t>特征提取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、视觉字典构建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、视觉词频统计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、分类器设计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、统计每类动物的识别准确率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83CBAD-1927-4CE2-A8BB-0AFA5C634A24}"/>
              </a:ext>
            </a:extLst>
          </p:cNvPr>
          <p:cNvSpPr txBox="1"/>
          <p:nvPr/>
        </p:nvSpPr>
        <p:spPr>
          <a:xfrm>
            <a:off x="5077968" y="1295400"/>
            <a:ext cx="274320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30%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20%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20%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20%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5734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E1AC49B-8678-FF2E-EA6C-EE6DDA878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实验三 词袋模型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619125" y="1447800"/>
            <a:ext cx="7905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实验内容：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词袋模型最初用于文本分类中，然后逐步引入到了图像分类任务中。在图像分类中，图像被视为是一些与位置无关的局部区域的集合。在不同的图像中，局部区域的分布是不同的。因此，可以利用提取的局部区域的分布对图像进行识别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选取动物数据集，利用自己搭建的词袋模型与分类算法进行分类，统计每一类动物的识别准确率。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63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E1AC49B-8678-FF2E-EA6C-EE6DDA878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实验三 词袋模型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619125" y="1447800"/>
            <a:ext cx="7905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实验流程：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、对图像进行局部特征向量的提取。为了取得很好的分类效果，提取的特征向量需要具备不同程度的不变性，如旋转，缩放，平移等不变性</a:t>
            </a:r>
            <a:r>
              <a:rPr lang="en-US" altLang="zh-CN" sz="2400" dirty="0">
                <a:ea typeface="宋体" panose="02010600030101010101" pitchFamily="2" charset="-122"/>
              </a:rPr>
              <a:t>(SIFT)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、利用上一步得到的特征向量集，抽取其中有代表性的向量，作为单词，形成视觉词典；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、对图像进行视觉单词的统计，一般判断图像的局部区域和某一单词的相似性是否超过某一阈值。这样即可将图像表示成单词的分布，即完成了图像的表示。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、设计并训练分类器，利用图像中单词的分布进行图像分类。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259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E1AC49B-8678-FF2E-EA6C-EE6DDA878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实验三 词袋模型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619125" y="1447800"/>
            <a:ext cx="7905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实验流程：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、给定训练集，</a:t>
            </a:r>
            <a:r>
              <a:rPr lang="en-US" altLang="zh-CN" sz="2400" dirty="0">
                <a:ea typeface="宋体" panose="02010600030101010101" pitchFamily="2" charset="-122"/>
              </a:rPr>
              <a:t>SIFT</a:t>
            </a:r>
            <a:r>
              <a:rPr lang="zh-CN" altLang="en-US" sz="2400" dirty="0">
                <a:ea typeface="宋体" panose="02010600030101010101" pitchFamily="2" charset="-122"/>
              </a:rPr>
              <a:t>特征提取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不可调库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grpSp>
        <p:nvGrpSpPr>
          <p:cNvPr id="33" name="Group 54">
            <a:extLst>
              <a:ext uri="{FF2B5EF4-FFF2-40B4-BE49-F238E27FC236}">
                <a16:creationId xmlns:a16="http://schemas.microsoft.com/office/drawing/2014/main" id="{5BFA9019-594C-4F7B-81AF-9D439AC256E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95600"/>
            <a:ext cx="1547813" cy="2000250"/>
            <a:chOff x="288" y="2928"/>
            <a:chExt cx="864" cy="1116"/>
          </a:xfrm>
        </p:grpSpPr>
        <p:pic>
          <p:nvPicPr>
            <p:cNvPr id="34" name="Picture 55" descr="ermine">
              <a:extLst>
                <a:ext uri="{FF2B5EF4-FFF2-40B4-BE49-F238E27FC236}">
                  <a16:creationId xmlns:a16="http://schemas.microsoft.com/office/drawing/2014/main" id="{43D2B3D0-42B8-48FD-8467-A28C39A17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720" y="3216"/>
              <a:ext cx="2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56" descr="ermine">
              <a:extLst>
                <a:ext uri="{FF2B5EF4-FFF2-40B4-BE49-F238E27FC236}">
                  <a16:creationId xmlns:a16="http://schemas.microsoft.com/office/drawing/2014/main" id="{C2B1B199-7CFE-46DB-965D-0B3CE331C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91" t="4288" r="29535" b="88853"/>
            <a:stretch>
              <a:fillRect/>
            </a:stretch>
          </p:blipFill>
          <p:spPr bwMode="auto">
            <a:xfrm>
              <a:off x="864" y="3504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57" descr="ermine">
              <a:extLst>
                <a:ext uri="{FF2B5EF4-FFF2-40B4-BE49-F238E27FC236}">
                  <a16:creationId xmlns:a16="http://schemas.microsoft.com/office/drawing/2014/main" id="{E998115D-5E97-457A-B6B2-6E4CA4A0A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62" t="14577" r="31876" b="79422"/>
            <a:stretch>
              <a:fillRect/>
            </a:stretch>
          </p:blipFill>
          <p:spPr bwMode="auto">
            <a:xfrm>
              <a:off x="384" y="3504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58" descr="ermine">
              <a:extLst>
                <a:ext uri="{FF2B5EF4-FFF2-40B4-BE49-F238E27FC236}">
                  <a16:creationId xmlns:a16="http://schemas.microsoft.com/office/drawing/2014/main" id="{6C0041C8-5697-40A8-91AD-B3E8B2959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62" t="27437" r="31876" b="67418"/>
            <a:stretch>
              <a:fillRect/>
            </a:stretch>
          </p:blipFill>
          <p:spPr bwMode="auto">
            <a:xfrm>
              <a:off x="288" y="3216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59" descr="ermine">
              <a:extLst>
                <a:ext uri="{FF2B5EF4-FFF2-40B4-BE49-F238E27FC236}">
                  <a16:creationId xmlns:a16="http://schemas.microsoft.com/office/drawing/2014/main" id="{5D2A0E50-C356-430A-984D-AC7E97875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2" t="23151" r="31876" b="71706"/>
            <a:stretch>
              <a:fillRect/>
            </a:stretch>
          </p:blipFill>
          <p:spPr bwMode="auto">
            <a:xfrm>
              <a:off x="624" y="2928"/>
              <a:ext cx="28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60" descr="ermine">
              <a:extLst>
                <a:ext uri="{FF2B5EF4-FFF2-40B4-BE49-F238E27FC236}">
                  <a16:creationId xmlns:a16="http://schemas.microsoft.com/office/drawing/2014/main" id="{26DEA926-0FDF-4BBE-B81C-AF45B08FB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768" y="3792"/>
              <a:ext cx="3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" name="Picture 62" descr="bicycle">
            <a:extLst>
              <a:ext uri="{FF2B5EF4-FFF2-40B4-BE49-F238E27FC236}">
                <a16:creationId xmlns:a16="http://schemas.microsoft.com/office/drawing/2014/main" id="{3C3F50C9-099A-4534-9A2B-4642E87F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0" t="75458"/>
          <a:stretch>
            <a:fillRect/>
          </a:stretch>
        </p:blipFill>
        <p:spPr bwMode="auto">
          <a:xfrm>
            <a:off x="3352800" y="3892550"/>
            <a:ext cx="78263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3" descr="bicycle">
            <a:extLst>
              <a:ext uri="{FF2B5EF4-FFF2-40B4-BE49-F238E27FC236}">
                <a16:creationId xmlns:a16="http://schemas.microsoft.com/office/drawing/2014/main" id="{870DF91C-9290-43D5-8F00-2FAEB5F8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49956" r="42499" b="16507"/>
          <a:stretch>
            <a:fillRect/>
          </a:stretch>
        </p:blipFill>
        <p:spPr bwMode="auto">
          <a:xfrm>
            <a:off x="4862513" y="4051300"/>
            <a:ext cx="568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4" descr="bicycle">
            <a:extLst>
              <a:ext uri="{FF2B5EF4-FFF2-40B4-BE49-F238E27FC236}">
                <a16:creationId xmlns:a16="http://schemas.microsoft.com/office/drawing/2014/main" id="{2C9F3DEE-F693-46CE-9CCA-63E7FA6D6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8" r="60001"/>
          <a:stretch>
            <a:fillRect/>
          </a:stretch>
        </p:blipFill>
        <p:spPr bwMode="auto">
          <a:xfrm>
            <a:off x="3744913" y="3048000"/>
            <a:ext cx="6953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5" descr="bicycle">
            <a:extLst>
              <a:ext uri="{FF2B5EF4-FFF2-40B4-BE49-F238E27FC236}">
                <a16:creationId xmlns:a16="http://schemas.microsoft.com/office/drawing/2014/main" id="{29E224DD-91BD-4B2D-94B7-2329D575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20612" r="22501" b="37468"/>
          <a:stretch>
            <a:fillRect/>
          </a:stretch>
        </p:blipFill>
        <p:spPr bwMode="auto">
          <a:xfrm>
            <a:off x="4600575" y="3355975"/>
            <a:ext cx="78263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66" descr="bicycle">
            <a:extLst>
              <a:ext uri="{FF2B5EF4-FFF2-40B4-BE49-F238E27FC236}">
                <a16:creationId xmlns:a16="http://schemas.microsoft.com/office/drawing/2014/main" id="{2C7807CD-2852-41C3-B2D6-319112B2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55000" b="54236"/>
          <a:stretch>
            <a:fillRect/>
          </a:stretch>
        </p:blipFill>
        <p:spPr bwMode="auto">
          <a:xfrm>
            <a:off x="4167188" y="4051300"/>
            <a:ext cx="51593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7" descr="violin">
            <a:extLst>
              <a:ext uri="{FF2B5EF4-FFF2-40B4-BE49-F238E27FC236}">
                <a16:creationId xmlns:a16="http://schemas.microsoft.com/office/drawing/2014/main" id="{5DFF3475-F1E1-4E3C-969A-EAFAC1FE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5" t="2991" r="21428" b="71085"/>
          <a:stretch>
            <a:fillRect/>
          </a:stretch>
        </p:blipFill>
        <p:spPr bwMode="auto">
          <a:xfrm>
            <a:off x="7086600" y="4343400"/>
            <a:ext cx="401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68">
            <a:extLst>
              <a:ext uri="{FF2B5EF4-FFF2-40B4-BE49-F238E27FC236}">
                <a16:creationId xmlns:a16="http://schemas.microsoft.com/office/drawing/2014/main" id="{9D323B99-DD22-4652-A7CD-82D4AF397ADB}"/>
              </a:ext>
            </a:extLst>
          </p:cNvPr>
          <p:cNvGrpSpPr>
            <a:grpSpLocks/>
          </p:cNvGrpSpPr>
          <p:nvPr/>
        </p:nvGrpSpPr>
        <p:grpSpPr bwMode="auto">
          <a:xfrm>
            <a:off x="6738938" y="3032125"/>
            <a:ext cx="2024062" cy="1704975"/>
            <a:chOff x="4416" y="3072"/>
            <a:chExt cx="1035" cy="872"/>
          </a:xfrm>
        </p:grpSpPr>
        <p:pic>
          <p:nvPicPr>
            <p:cNvPr id="47" name="Picture 69" descr="violin">
              <a:extLst>
                <a:ext uri="{FF2B5EF4-FFF2-40B4-BE49-F238E27FC236}">
                  <a16:creationId xmlns:a16="http://schemas.microsoft.com/office/drawing/2014/main" id="{A79E8591-589F-46D7-AC0A-248AF74C2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86" b="52684"/>
            <a:stretch>
              <a:fillRect/>
            </a:stretch>
          </p:blipFill>
          <p:spPr bwMode="auto">
            <a:xfrm>
              <a:off x="4752" y="3600"/>
              <a:ext cx="377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70" descr="violin">
              <a:extLst>
                <a:ext uri="{FF2B5EF4-FFF2-40B4-BE49-F238E27FC236}">
                  <a16:creationId xmlns:a16="http://schemas.microsoft.com/office/drawing/2014/main" id="{78AB774F-4C8E-4579-A29F-FA655555D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55" b="26286"/>
            <a:stretch>
              <a:fillRect/>
            </a:stretch>
          </p:blipFill>
          <p:spPr bwMode="auto">
            <a:xfrm>
              <a:off x="5040" y="3360"/>
              <a:ext cx="4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71" descr="violin">
              <a:extLst>
                <a:ext uri="{FF2B5EF4-FFF2-40B4-BE49-F238E27FC236}">
                  <a16:creationId xmlns:a16="http://schemas.microsoft.com/office/drawing/2014/main" id="{A96C8CC0-B424-4E4B-9EF8-5936CC93A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33"/>
            <a:stretch>
              <a:fillRect/>
            </a:stretch>
          </p:blipFill>
          <p:spPr bwMode="auto">
            <a:xfrm>
              <a:off x="4560" y="3408"/>
              <a:ext cx="44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72" descr="violin">
              <a:extLst>
                <a:ext uri="{FF2B5EF4-FFF2-40B4-BE49-F238E27FC236}">
                  <a16:creationId xmlns:a16="http://schemas.microsoft.com/office/drawing/2014/main" id="{93C95921-EC74-4DC1-8D59-D112437EB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44" t="49945" r="-523" b="18510"/>
            <a:stretch>
              <a:fillRect/>
            </a:stretch>
          </p:blipFill>
          <p:spPr bwMode="auto">
            <a:xfrm>
              <a:off x="4416" y="3456"/>
              <a:ext cx="21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73" descr="violin">
              <a:extLst>
                <a:ext uri="{FF2B5EF4-FFF2-40B4-BE49-F238E27FC236}">
                  <a16:creationId xmlns:a16="http://schemas.microsoft.com/office/drawing/2014/main" id="{E2492B56-DEB5-4467-8389-3B8DDA680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44" b="47426"/>
            <a:stretch>
              <a:fillRect/>
            </a:stretch>
          </p:blipFill>
          <p:spPr bwMode="auto">
            <a:xfrm>
              <a:off x="4608" y="3072"/>
              <a:ext cx="48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Rectangle 74">
            <a:extLst>
              <a:ext uri="{FF2B5EF4-FFF2-40B4-BE49-F238E27FC236}">
                <a16:creationId xmlns:a16="http://schemas.microsoft.com/office/drawing/2014/main" id="{0CE3246E-3508-49A5-B9D9-B8850610F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43200"/>
            <a:ext cx="2133600" cy="2362200"/>
          </a:xfrm>
          <a:prstGeom prst="rect">
            <a:avLst/>
          </a:prstGeom>
          <a:noFill/>
          <a:ln w="38100">
            <a:solidFill>
              <a:srgbClr val="864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3" name="Rectangle 75">
            <a:extLst>
              <a:ext uri="{FF2B5EF4-FFF2-40B4-BE49-F238E27FC236}">
                <a16:creationId xmlns:a16="http://schemas.microsoft.com/office/drawing/2014/main" id="{4A122E79-EAA4-4BF5-8646-01D08755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743200"/>
            <a:ext cx="2438400" cy="2362200"/>
          </a:xfrm>
          <a:prstGeom prst="rect">
            <a:avLst/>
          </a:prstGeom>
          <a:noFill/>
          <a:ln w="38100">
            <a:solidFill>
              <a:srgbClr val="864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4" name="Rectangle 76">
            <a:extLst>
              <a:ext uri="{FF2B5EF4-FFF2-40B4-BE49-F238E27FC236}">
                <a16:creationId xmlns:a16="http://schemas.microsoft.com/office/drawing/2014/main" id="{5DB53D11-A6B5-4AF1-AF64-BF8E4A40B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2438400" cy="2362200"/>
          </a:xfrm>
          <a:prstGeom prst="rect">
            <a:avLst/>
          </a:prstGeom>
          <a:noFill/>
          <a:ln w="38100">
            <a:solidFill>
              <a:srgbClr val="864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50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619125" y="1447800"/>
            <a:ext cx="7905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实验流程：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 构建总体视觉词典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不能调库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pic>
        <p:nvPicPr>
          <p:cNvPr id="9" name="Picture 10" descr="DaVinci_face_only">
            <a:extLst>
              <a:ext uri="{FF2B5EF4-FFF2-40B4-BE49-F238E27FC236}">
                <a16:creationId xmlns:a16="http://schemas.microsoft.com/office/drawing/2014/main" id="{47BC4C07-7606-4D07-B525-BB0F31E7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65" y="2666355"/>
            <a:ext cx="1861810" cy="230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>
            <a:extLst>
              <a:ext uri="{FF2B5EF4-FFF2-40B4-BE49-F238E27FC236}">
                <a16:creationId xmlns:a16="http://schemas.microsoft.com/office/drawing/2014/main" id="{35DDF4D3-59E5-4F97-98A0-CB08E8F96C4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21402"/>
            <a:ext cx="1524000" cy="2819400"/>
            <a:chOff x="3072" y="1008"/>
            <a:chExt cx="2274" cy="3168"/>
          </a:xfrm>
        </p:grpSpPr>
        <p:pic>
          <p:nvPicPr>
            <p:cNvPr id="11" name="Picture 14" descr="lunch-bagtrans">
              <a:extLst>
                <a:ext uri="{FF2B5EF4-FFF2-40B4-BE49-F238E27FC236}">
                  <a16:creationId xmlns:a16="http://schemas.microsoft.com/office/drawing/2014/main" id="{CD0BED81-7457-4259-95EC-51AEA0A62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1008"/>
              <a:ext cx="2274" cy="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5" descr="ermine">
              <a:extLst>
                <a:ext uri="{FF2B5EF4-FFF2-40B4-BE49-F238E27FC236}">
                  <a16:creationId xmlns:a16="http://schemas.microsoft.com/office/drawing/2014/main" id="{012A2CA9-0766-4B1B-8EF7-4C1EA04E1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4560" y="3072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6" descr="ermine">
              <a:extLst>
                <a:ext uri="{FF2B5EF4-FFF2-40B4-BE49-F238E27FC236}">
                  <a16:creationId xmlns:a16="http://schemas.microsoft.com/office/drawing/2014/main" id="{05C7B214-D1BA-4885-8CE0-58BB77FE0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91" t="4288" r="29535" b="88853"/>
            <a:stretch>
              <a:fillRect/>
            </a:stretch>
          </p:blipFill>
          <p:spPr bwMode="auto">
            <a:xfrm>
              <a:off x="4224" y="1632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7" descr="ermine">
              <a:extLst>
                <a:ext uri="{FF2B5EF4-FFF2-40B4-BE49-F238E27FC236}">
                  <a16:creationId xmlns:a16="http://schemas.microsoft.com/office/drawing/2014/main" id="{4638901A-460E-4F38-B6BF-75E3F1854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47" t="38583" r="43579" b="54558"/>
            <a:stretch>
              <a:fillRect/>
            </a:stretch>
          </p:blipFill>
          <p:spPr bwMode="auto">
            <a:xfrm>
              <a:off x="3360" y="3120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8" descr="ermine">
              <a:extLst>
                <a:ext uri="{FF2B5EF4-FFF2-40B4-BE49-F238E27FC236}">
                  <a16:creationId xmlns:a16="http://schemas.microsoft.com/office/drawing/2014/main" id="{CF3FF859-6A53-43C9-AF04-DFAB611E8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66" t="15433" r="51772" b="79422"/>
            <a:stretch>
              <a:fillRect/>
            </a:stretch>
          </p:blipFill>
          <p:spPr bwMode="auto">
            <a:xfrm>
              <a:off x="4416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 descr="ermine">
              <a:extLst>
                <a:ext uri="{FF2B5EF4-FFF2-40B4-BE49-F238E27FC236}">
                  <a16:creationId xmlns:a16="http://schemas.microsoft.com/office/drawing/2014/main" id="{658F8583-2EEA-4872-939E-75EC740880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62" t="14577" r="31876" b="79422"/>
            <a:stretch>
              <a:fillRect/>
            </a:stretch>
          </p:blipFill>
          <p:spPr bwMode="auto">
            <a:xfrm>
              <a:off x="3840" y="2544"/>
              <a:ext cx="3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0" descr="ermine">
              <a:extLst>
                <a:ext uri="{FF2B5EF4-FFF2-40B4-BE49-F238E27FC236}">
                  <a16:creationId xmlns:a16="http://schemas.microsoft.com/office/drawing/2014/main" id="{4A0F1658-A297-4F9F-AD7C-FE052DB73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1" t="32582" r="31876" b="62274"/>
            <a:stretch>
              <a:fillRect/>
            </a:stretch>
          </p:blipFill>
          <p:spPr bwMode="auto">
            <a:xfrm>
              <a:off x="4368" y="360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1" descr="ermine">
              <a:extLst>
                <a:ext uri="{FF2B5EF4-FFF2-40B4-BE49-F238E27FC236}">
                  <a16:creationId xmlns:a16="http://schemas.microsoft.com/office/drawing/2014/main" id="{BEA2E7ED-A80E-42F8-A584-F19A1387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62" t="27437" r="31876" b="67418"/>
            <a:stretch>
              <a:fillRect/>
            </a:stretch>
          </p:blipFill>
          <p:spPr bwMode="auto">
            <a:xfrm>
              <a:off x="4512" y="20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2" descr="ermine">
              <a:extLst>
                <a:ext uri="{FF2B5EF4-FFF2-40B4-BE49-F238E27FC236}">
                  <a16:creationId xmlns:a16="http://schemas.microsoft.com/office/drawing/2014/main" id="{C2EEFA91-53DF-4E60-A59B-EA32F51E5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2" t="23151" r="31876" b="71706"/>
            <a:stretch>
              <a:fillRect/>
            </a:stretch>
          </p:blipFill>
          <p:spPr bwMode="auto">
            <a:xfrm>
              <a:off x="4032" y="30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3" descr="ermine">
              <a:extLst>
                <a:ext uri="{FF2B5EF4-FFF2-40B4-BE49-F238E27FC236}">
                  <a16:creationId xmlns:a16="http://schemas.microsoft.com/office/drawing/2014/main" id="{A0242C63-5B44-45FC-922D-9C74C56B7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58" t="24008" r="45920" b="63130"/>
            <a:stretch>
              <a:fillRect/>
            </a:stretch>
          </p:blipFill>
          <p:spPr bwMode="auto">
            <a:xfrm>
              <a:off x="3792" y="1680"/>
              <a:ext cx="28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4" descr="ermine">
              <a:extLst>
                <a:ext uri="{FF2B5EF4-FFF2-40B4-BE49-F238E27FC236}">
                  <a16:creationId xmlns:a16="http://schemas.microsoft.com/office/drawing/2014/main" id="{59BEE6B3-5D50-4488-854D-C83BC2EB0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3648" y="3552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047C018-15AA-42B3-B22F-D37C3E2DC22E}"/>
              </a:ext>
            </a:extLst>
          </p:cNvPr>
          <p:cNvCxnSpPr>
            <a:cxnSpLocks/>
          </p:cNvCxnSpPr>
          <p:nvPr/>
        </p:nvCxnSpPr>
        <p:spPr>
          <a:xfrm>
            <a:off x="4285741" y="3788384"/>
            <a:ext cx="57251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>
            <a:extLst>
              <a:ext uri="{FF2B5EF4-FFF2-40B4-BE49-F238E27FC236}">
                <a16:creationId xmlns:a16="http://schemas.microsoft.com/office/drawing/2014/main" id="{3169B994-37A2-4489-A18A-0659F55BAED4}"/>
              </a:ext>
            </a:extLst>
          </p:cNvPr>
          <p:cNvGrpSpPr>
            <a:grpSpLocks/>
          </p:cNvGrpSpPr>
          <p:nvPr/>
        </p:nvGrpSpPr>
        <p:grpSpPr bwMode="auto">
          <a:xfrm>
            <a:off x="5140115" y="3486001"/>
            <a:ext cx="3683504" cy="689408"/>
            <a:chOff x="96" y="96"/>
            <a:chExt cx="5616" cy="912"/>
          </a:xfrm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A299303B-DE1C-4DAB-B27F-382E3C0EB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6"/>
              <a:ext cx="5616" cy="912"/>
            </a:xfrm>
            <a:prstGeom prst="rect">
              <a:avLst/>
            </a:prstGeom>
            <a:solidFill>
              <a:srgbClr val="FFE4C9"/>
            </a:solidFill>
            <a:ln w="38100">
              <a:solidFill>
                <a:srgbClr val="864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pic>
          <p:nvPicPr>
            <p:cNvPr id="25" name="Picture 6" descr="ermine">
              <a:extLst>
                <a:ext uri="{FF2B5EF4-FFF2-40B4-BE49-F238E27FC236}">
                  <a16:creationId xmlns:a16="http://schemas.microsoft.com/office/drawing/2014/main" id="{BEAFAC95-61E0-4E22-9502-ECD5A3D75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240" y="624"/>
              <a:ext cx="3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7" descr="ermine">
              <a:extLst>
                <a:ext uri="{FF2B5EF4-FFF2-40B4-BE49-F238E27FC236}">
                  <a16:creationId xmlns:a16="http://schemas.microsoft.com/office/drawing/2014/main" id="{C44B36AE-38B0-4E21-8973-07A1DB095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91" t="4288" r="29535" b="88853"/>
            <a:stretch>
              <a:fillRect/>
            </a:stretch>
          </p:blipFill>
          <p:spPr bwMode="auto">
            <a:xfrm>
              <a:off x="4800" y="576"/>
              <a:ext cx="38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8" descr="ermine">
              <a:extLst>
                <a:ext uri="{FF2B5EF4-FFF2-40B4-BE49-F238E27FC236}">
                  <a16:creationId xmlns:a16="http://schemas.microsoft.com/office/drawing/2014/main" id="{F484215F-D331-43C1-8B5A-F170B138A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62" t="14577" r="31876" b="79422"/>
            <a:stretch>
              <a:fillRect/>
            </a:stretch>
          </p:blipFill>
          <p:spPr bwMode="auto">
            <a:xfrm>
              <a:off x="240" y="192"/>
              <a:ext cx="3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9" descr="ermine">
              <a:extLst>
                <a:ext uri="{FF2B5EF4-FFF2-40B4-BE49-F238E27FC236}">
                  <a16:creationId xmlns:a16="http://schemas.microsoft.com/office/drawing/2014/main" id="{F649A540-C64D-41BE-8DB2-81604CC98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62" t="27437" r="31876" b="67418"/>
            <a:stretch>
              <a:fillRect/>
            </a:stretch>
          </p:blipFill>
          <p:spPr bwMode="auto">
            <a:xfrm>
              <a:off x="3600" y="5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0" descr="ermine">
              <a:extLst>
                <a:ext uri="{FF2B5EF4-FFF2-40B4-BE49-F238E27FC236}">
                  <a16:creationId xmlns:a16="http://schemas.microsoft.com/office/drawing/2014/main" id="{09B27866-BBD9-4BF7-A309-34C1BFAD7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2" t="23151" r="31876" b="71706"/>
            <a:stretch>
              <a:fillRect/>
            </a:stretch>
          </p:blipFill>
          <p:spPr bwMode="auto">
            <a:xfrm>
              <a:off x="1104" y="247"/>
              <a:ext cx="38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1" descr="ermine">
              <a:extLst>
                <a:ext uri="{FF2B5EF4-FFF2-40B4-BE49-F238E27FC236}">
                  <a16:creationId xmlns:a16="http://schemas.microsoft.com/office/drawing/2014/main" id="{D9F45B98-F060-4952-827A-575C55CDD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2640" y="240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2" descr="bicycle">
              <a:extLst>
                <a:ext uri="{FF2B5EF4-FFF2-40B4-BE49-F238E27FC236}">
                  <a16:creationId xmlns:a16="http://schemas.microsoft.com/office/drawing/2014/main" id="{973BF2FD-77B4-4DA5-9859-5B72D20F8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00" t="75458"/>
            <a:stretch>
              <a:fillRect/>
            </a:stretch>
          </p:blipFill>
          <p:spPr bwMode="auto">
            <a:xfrm>
              <a:off x="1104" y="672"/>
              <a:ext cx="43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bicycle">
              <a:extLst>
                <a:ext uri="{FF2B5EF4-FFF2-40B4-BE49-F238E27FC236}">
                  <a16:creationId xmlns:a16="http://schemas.microsoft.com/office/drawing/2014/main" id="{14D04D63-1D35-4B9B-A9FA-6B9E37ECC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1" t="49956" r="42499" b="16507"/>
            <a:stretch>
              <a:fillRect/>
            </a:stretch>
          </p:blipFill>
          <p:spPr bwMode="auto">
            <a:xfrm>
              <a:off x="5328" y="576"/>
              <a:ext cx="3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4" descr="bicycle">
              <a:extLst>
                <a:ext uri="{FF2B5EF4-FFF2-40B4-BE49-F238E27FC236}">
                  <a16:creationId xmlns:a16="http://schemas.microsoft.com/office/drawing/2014/main" id="{53E02B55-7810-4EF1-B381-68E73E68DE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55000" b="54236"/>
            <a:stretch>
              <a:fillRect/>
            </a:stretch>
          </p:blipFill>
          <p:spPr bwMode="auto">
            <a:xfrm>
              <a:off x="4512" y="240"/>
              <a:ext cx="28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5" descr="bicycle">
              <a:extLst>
                <a:ext uri="{FF2B5EF4-FFF2-40B4-BE49-F238E27FC236}">
                  <a16:creationId xmlns:a16="http://schemas.microsoft.com/office/drawing/2014/main" id="{19145AFD-D4C2-49C1-9CE7-87B959867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88" r="60001"/>
            <a:stretch>
              <a:fillRect/>
            </a:stretch>
          </p:blipFill>
          <p:spPr bwMode="auto">
            <a:xfrm>
              <a:off x="2160" y="242"/>
              <a:ext cx="384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6" descr="bicycle">
              <a:extLst>
                <a:ext uri="{FF2B5EF4-FFF2-40B4-BE49-F238E27FC236}">
                  <a16:creationId xmlns:a16="http://schemas.microsoft.com/office/drawing/2014/main" id="{1CA50483-7D6A-4382-800A-1A20C93D8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00" t="20612" r="22501" b="37468"/>
            <a:stretch>
              <a:fillRect/>
            </a:stretch>
          </p:blipFill>
          <p:spPr bwMode="auto">
            <a:xfrm>
              <a:off x="3600" y="240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7" descr="violin">
              <a:extLst>
                <a:ext uri="{FF2B5EF4-FFF2-40B4-BE49-F238E27FC236}">
                  <a16:creationId xmlns:a16="http://schemas.microsoft.com/office/drawing/2014/main" id="{F3F04012-70B1-4DCE-B5F8-A8CA47F6C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15" t="2991" r="21428" b="71085"/>
            <a:stretch>
              <a:fillRect/>
            </a:stretch>
          </p:blipFill>
          <p:spPr bwMode="auto">
            <a:xfrm>
              <a:off x="3198" y="288"/>
              <a:ext cx="35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18" descr="violin">
              <a:extLst>
                <a:ext uri="{FF2B5EF4-FFF2-40B4-BE49-F238E27FC236}">
                  <a16:creationId xmlns:a16="http://schemas.microsoft.com/office/drawing/2014/main" id="{B942354F-972B-4F8B-84EE-BF82C5DB4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86" b="52684"/>
            <a:stretch>
              <a:fillRect/>
            </a:stretch>
          </p:blipFill>
          <p:spPr bwMode="auto">
            <a:xfrm>
              <a:off x="4080" y="288"/>
              <a:ext cx="528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9" descr="violin">
              <a:extLst>
                <a:ext uri="{FF2B5EF4-FFF2-40B4-BE49-F238E27FC236}">
                  <a16:creationId xmlns:a16="http://schemas.microsoft.com/office/drawing/2014/main" id="{11B9619B-E3C2-4EFE-BA55-64ABFD5E7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55" b="26286"/>
            <a:stretch>
              <a:fillRect/>
            </a:stretch>
          </p:blipFill>
          <p:spPr bwMode="auto">
            <a:xfrm>
              <a:off x="1584" y="384"/>
              <a:ext cx="57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0" descr="violin">
              <a:extLst>
                <a:ext uri="{FF2B5EF4-FFF2-40B4-BE49-F238E27FC236}">
                  <a16:creationId xmlns:a16="http://schemas.microsoft.com/office/drawing/2014/main" id="{B9C31C0E-0C91-4FE6-BA6F-080C8E95C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33"/>
            <a:stretch>
              <a:fillRect/>
            </a:stretch>
          </p:blipFill>
          <p:spPr bwMode="auto">
            <a:xfrm>
              <a:off x="2400" y="672"/>
              <a:ext cx="62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21" descr="violin">
              <a:extLst>
                <a:ext uri="{FF2B5EF4-FFF2-40B4-BE49-F238E27FC236}">
                  <a16:creationId xmlns:a16="http://schemas.microsoft.com/office/drawing/2014/main" id="{4A3A4AF9-C423-4639-A9D7-08B88AB4A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44" t="49945" r="-523" b="18510"/>
            <a:stretch>
              <a:fillRect/>
            </a:stretch>
          </p:blipFill>
          <p:spPr bwMode="auto">
            <a:xfrm>
              <a:off x="720" y="336"/>
              <a:ext cx="296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2" descr="violin">
              <a:extLst>
                <a:ext uri="{FF2B5EF4-FFF2-40B4-BE49-F238E27FC236}">
                  <a16:creationId xmlns:a16="http://schemas.microsoft.com/office/drawing/2014/main" id="{D07D1B7E-C6C9-4E53-A607-C3E6551A0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44" b="47426"/>
            <a:stretch>
              <a:fillRect/>
            </a:stretch>
          </p:blipFill>
          <p:spPr bwMode="auto">
            <a:xfrm>
              <a:off x="4896" y="190"/>
              <a:ext cx="67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55140806-49BD-4C4C-A211-69397BAE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0E3C4ED0-B9AE-47CD-AC50-3A7DBB44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7175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14350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771525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028700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ea typeface="宋体" panose="02010600030101010101" pitchFamily="2" charset="-122"/>
              </a:rPr>
              <a:t>实验三 词袋模型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2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E1AC49B-8678-FF2E-EA6C-EE6DDA878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实验二 车道线检测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619125" y="1447800"/>
            <a:ext cx="7905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实验流程：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、不同图像的视觉词频统计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不能调库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276BC269-9AFD-4918-AF3F-D66C3D24BB1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763000" cy="2209800"/>
            <a:chOff x="144" y="1776"/>
            <a:chExt cx="5520" cy="1392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09B91C1-AFC6-4BB9-BC3B-ED638CBF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76"/>
              <a:ext cx="96" cy="1129"/>
            </a:xfrm>
            <a:prstGeom prst="rect">
              <a:avLst/>
            </a:prstGeom>
            <a:solidFill>
              <a:srgbClr val="B3272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569ADEBF-8C6A-48F7-8183-103526F0C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96" cy="169"/>
            </a:xfrm>
            <a:prstGeom prst="rect">
              <a:avLst/>
            </a:prstGeom>
            <a:solidFill>
              <a:srgbClr val="B3272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6880FFB-26E6-4D27-82E6-F8B731BE6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592"/>
              <a:ext cx="96" cy="313"/>
            </a:xfrm>
            <a:prstGeom prst="rect">
              <a:avLst/>
            </a:prstGeom>
            <a:solidFill>
              <a:srgbClr val="B3272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956C7A77-E313-4571-AC0F-212946885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736"/>
              <a:ext cx="96" cy="169"/>
            </a:xfrm>
            <a:prstGeom prst="rect">
              <a:avLst/>
            </a:prstGeom>
            <a:solidFill>
              <a:srgbClr val="B3272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EF797FDA-F9EE-4987-A427-3F129DD3A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32"/>
              <a:ext cx="96" cy="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E017BB51-2DF0-479B-A56F-10C42F26D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208"/>
              <a:ext cx="96" cy="72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AABCC6B-B75C-4CBA-B38A-DFF835E9A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832"/>
              <a:ext cx="96" cy="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BF528FE3-3FC8-45B1-A8A5-482754A9C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96" cy="4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A97FD01E-60C2-4E4B-81C8-2AB6B0608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09"/>
              <a:ext cx="96" cy="96"/>
            </a:xfrm>
            <a:prstGeom prst="rect">
              <a:avLst/>
            </a:prstGeom>
            <a:solidFill>
              <a:srgbClr val="B1EBA3"/>
            </a:solidFill>
            <a:ln w="12700">
              <a:solidFill>
                <a:srgbClr val="5D483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A3DF83FC-6674-47AA-A8EE-BFAA382C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09"/>
              <a:ext cx="96" cy="96"/>
            </a:xfrm>
            <a:prstGeom prst="rect">
              <a:avLst/>
            </a:prstGeom>
            <a:solidFill>
              <a:srgbClr val="B1EBA3"/>
            </a:solidFill>
            <a:ln w="12700">
              <a:solidFill>
                <a:srgbClr val="5D483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61D77866-F811-433F-83C5-4FA78BA9B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897"/>
              <a:ext cx="96" cy="1008"/>
            </a:xfrm>
            <a:prstGeom prst="rect">
              <a:avLst/>
            </a:prstGeom>
            <a:solidFill>
              <a:srgbClr val="B1EBA3"/>
            </a:solidFill>
            <a:ln w="12700">
              <a:solidFill>
                <a:srgbClr val="5D483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F7CA67B1-204B-4FD6-A374-43AE475AF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85"/>
              <a:ext cx="96" cy="720"/>
            </a:xfrm>
            <a:prstGeom prst="rect">
              <a:avLst/>
            </a:prstGeom>
            <a:solidFill>
              <a:srgbClr val="B1EBA3"/>
            </a:solidFill>
            <a:ln w="12700">
              <a:solidFill>
                <a:srgbClr val="5D483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4FDFEEF5-9C7B-4FEE-A2F9-6C4D55C87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905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4C54B7AF-145F-4290-9DBE-E8131C18E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1801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4" name="Picture 19" descr="ermine">
              <a:extLst>
                <a:ext uri="{FF2B5EF4-FFF2-40B4-BE49-F238E27FC236}">
                  <a16:creationId xmlns:a16="http://schemas.microsoft.com/office/drawing/2014/main" id="{ECECFD94-C2C9-498D-8121-765141ED5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1296" y="2963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0" descr="bicycle">
              <a:extLst>
                <a:ext uri="{FF2B5EF4-FFF2-40B4-BE49-F238E27FC236}">
                  <a16:creationId xmlns:a16="http://schemas.microsoft.com/office/drawing/2014/main" id="{8E887FC8-D84C-4AA7-A430-38F2115DE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55000" b="54236"/>
            <a:stretch>
              <a:fillRect/>
            </a:stretch>
          </p:blipFill>
          <p:spPr bwMode="auto">
            <a:xfrm>
              <a:off x="288" y="2953"/>
              <a:ext cx="19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 descr="ermine">
              <a:extLst>
                <a:ext uri="{FF2B5EF4-FFF2-40B4-BE49-F238E27FC236}">
                  <a16:creationId xmlns:a16="http://schemas.microsoft.com/office/drawing/2014/main" id="{86C9AC46-27AE-438B-8EA7-BAF0430D2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576" y="2953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106511F8-36B1-441B-8C01-5CA760E8F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05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827F46BB-01C0-4DAF-B325-4E7C6B12B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801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69CC547C-F4C4-4729-8237-CC6EA3BD9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928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9E22D90D-B7DC-44D1-A10B-0E0872F94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824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1" name="Picture 26" descr="violin">
              <a:extLst>
                <a:ext uri="{FF2B5EF4-FFF2-40B4-BE49-F238E27FC236}">
                  <a16:creationId xmlns:a16="http://schemas.microsoft.com/office/drawing/2014/main" id="{35BD8FA4-7682-4424-BD85-6821A0A46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33"/>
            <a:stretch>
              <a:fillRect/>
            </a:stretch>
          </p:blipFill>
          <p:spPr bwMode="auto">
            <a:xfrm>
              <a:off x="864" y="2976"/>
              <a:ext cx="3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 descr="ermine">
              <a:extLst>
                <a:ext uri="{FF2B5EF4-FFF2-40B4-BE49-F238E27FC236}">
                  <a16:creationId xmlns:a16="http://schemas.microsoft.com/office/drawing/2014/main" id="{5C60661B-44F3-40E3-A102-D552268C5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3360" y="2963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 descr="bicycle">
              <a:extLst>
                <a:ext uri="{FF2B5EF4-FFF2-40B4-BE49-F238E27FC236}">
                  <a16:creationId xmlns:a16="http://schemas.microsoft.com/office/drawing/2014/main" id="{B01DD435-9A17-4D55-81DA-6D3087B1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55000" b="54236"/>
            <a:stretch>
              <a:fillRect/>
            </a:stretch>
          </p:blipFill>
          <p:spPr bwMode="auto">
            <a:xfrm>
              <a:off x="2304" y="2953"/>
              <a:ext cx="19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 descr="ermine">
              <a:extLst>
                <a:ext uri="{FF2B5EF4-FFF2-40B4-BE49-F238E27FC236}">
                  <a16:creationId xmlns:a16="http://schemas.microsoft.com/office/drawing/2014/main" id="{93354190-D588-435D-9D6F-ED1D09C6D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2592" y="2976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 descr="violin">
              <a:extLst>
                <a:ext uri="{FF2B5EF4-FFF2-40B4-BE49-F238E27FC236}">
                  <a16:creationId xmlns:a16="http://schemas.microsoft.com/office/drawing/2014/main" id="{DD5E8C20-80ED-4236-8216-7DF516086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33"/>
            <a:stretch>
              <a:fillRect/>
            </a:stretch>
          </p:blipFill>
          <p:spPr bwMode="auto">
            <a:xfrm>
              <a:off x="2832" y="2976"/>
              <a:ext cx="3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 descr="ermine">
              <a:extLst>
                <a:ext uri="{FF2B5EF4-FFF2-40B4-BE49-F238E27FC236}">
                  <a16:creationId xmlns:a16="http://schemas.microsoft.com/office/drawing/2014/main" id="{B61EB75E-BE0E-47C3-A8D9-14E2DB582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5280" y="2963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2" descr="bicycle">
              <a:extLst>
                <a:ext uri="{FF2B5EF4-FFF2-40B4-BE49-F238E27FC236}">
                  <a16:creationId xmlns:a16="http://schemas.microsoft.com/office/drawing/2014/main" id="{5E1926F6-D0AE-46C0-9C37-5F54BE525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55000" b="54236"/>
            <a:stretch>
              <a:fillRect/>
            </a:stretch>
          </p:blipFill>
          <p:spPr bwMode="auto">
            <a:xfrm>
              <a:off x="4224" y="2953"/>
              <a:ext cx="19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3" descr="ermine">
              <a:extLst>
                <a:ext uri="{FF2B5EF4-FFF2-40B4-BE49-F238E27FC236}">
                  <a16:creationId xmlns:a16="http://schemas.microsoft.com/office/drawing/2014/main" id="{CB1850A0-8314-4EF9-8643-5A859F4A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4560" y="2953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4" descr="violin">
              <a:extLst>
                <a:ext uri="{FF2B5EF4-FFF2-40B4-BE49-F238E27FC236}">
                  <a16:creationId xmlns:a16="http://schemas.microsoft.com/office/drawing/2014/main" id="{A6B86C22-EABB-4C12-879F-374BECEA9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33"/>
            <a:stretch>
              <a:fillRect/>
            </a:stretch>
          </p:blipFill>
          <p:spPr bwMode="auto">
            <a:xfrm>
              <a:off x="4848" y="2976"/>
              <a:ext cx="3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64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619124" y="1447800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实验流程：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、 分类器设计，如</a:t>
            </a:r>
            <a:r>
              <a:rPr lang="en-US" altLang="zh-CN" sz="2400" dirty="0">
                <a:ea typeface="宋体" panose="02010600030101010101" pitchFamily="2" charset="-122"/>
              </a:rPr>
              <a:t>SVM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KNN</a:t>
            </a:r>
            <a:r>
              <a:rPr lang="zh-CN" altLang="en-US" sz="2400" dirty="0"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可调库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115" name="Line 47">
            <a:extLst>
              <a:ext uri="{FF2B5EF4-FFF2-40B4-BE49-F238E27FC236}">
                <a16:creationId xmlns:a16="http://schemas.microsoft.com/office/drawing/2014/main" id="{3C54D9DD-88BB-4C5C-B848-9D02CF4565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096" y="2514600"/>
            <a:ext cx="0" cy="32702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48">
            <a:extLst>
              <a:ext uri="{FF2B5EF4-FFF2-40B4-BE49-F238E27FC236}">
                <a16:creationId xmlns:a16="http://schemas.microsoft.com/office/drawing/2014/main" id="{D97893D5-AC70-4AB0-9D97-EBD0614C8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96" y="5784850"/>
            <a:ext cx="3810000" cy="31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49">
            <a:extLst>
              <a:ext uri="{FF2B5EF4-FFF2-40B4-BE49-F238E27FC236}">
                <a16:creationId xmlns:a16="http://schemas.microsoft.com/office/drawing/2014/main" id="{E4316229-74DF-4965-95D9-68BA59CCCB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096" y="4106863"/>
            <a:ext cx="2819400" cy="16779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Oval 50">
            <a:extLst>
              <a:ext uri="{FF2B5EF4-FFF2-40B4-BE49-F238E27FC236}">
                <a16:creationId xmlns:a16="http://schemas.microsoft.com/office/drawing/2014/main" id="{A4B011A2-7C6A-42BF-ADFE-169525DA2A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9009" y="4340225"/>
            <a:ext cx="173037" cy="1587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19" name="Oval 51">
            <a:extLst>
              <a:ext uri="{FF2B5EF4-FFF2-40B4-BE49-F238E27FC236}">
                <a16:creationId xmlns:a16="http://schemas.microsoft.com/office/drawing/2014/main" id="{E07201E6-3329-4993-8E25-8FBD3BEB51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1409" y="4492625"/>
            <a:ext cx="173037" cy="1587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20" name="Oval 52">
            <a:extLst>
              <a:ext uri="{FF2B5EF4-FFF2-40B4-BE49-F238E27FC236}">
                <a16:creationId xmlns:a16="http://schemas.microsoft.com/office/drawing/2014/main" id="{1EFBE4B3-B677-4157-AE5E-714046545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7696" y="4343400"/>
            <a:ext cx="173038" cy="1587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21" name="Oval 53">
            <a:extLst>
              <a:ext uri="{FF2B5EF4-FFF2-40B4-BE49-F238E27FC236}">
                <a16:creationId xmlns:a16="http://schemas.microsoft.com/office/drawing/2014/main" id="{B9645071-4A3F-4518-AFE3-2C5BAD1F01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496" y="4724400"/>
            <a:ext cx="173038" cy="1587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22" name="Oval 54">
            <a:extLst>
              <a:ext uri="{FF2B5EF4-FFF2-40B4-BE49-F238E27FC236}">
                <a16:creationId xmlns:a16="http://schemas.microsoft.com/office/drawing/2014/main" id="{F67E1CE5-54C4-4D01-B997-59AC8C7E9F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3896" y="4648200"/>
            <a:ext cx="173038" cy="1587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23" name="Oval 55">
            <a:extLst>
              <a:ext uri="{FF2B5EF4-FFF2-40B4-BE49-F238E27FC236}">
                <a16:creationId xmlns:a16="http://schemas.microsoft.com/office/drawing/2014/main" id="{4A833380-D882-41E4-B82F-A2D5E2160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9296" y="3276600"/>
            <a:ext cx="173038" cy="15875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24" name="Oval 56">
            <a:extLst>
              <a:ext uri="{FF2B5EF4-FFF2-40B4-BE49-F238E27FC236}">
                <a16:creationId xmlns:a16="http://schemas.microsoft.com/office/drawing/2014/main" id="{1A7BF51A-FE74-4B92-8E15-64935B1F6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3096" y="3886200"/>
            <a:ext cx="173038" cy="15875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25" name="Oval 57">
            <a:extLst>
              <a:ext uri="{FF2B5EF4-FFF2-40B4-BE49-F238E27FC236}">
                <a16:creationId xmlns:a16="http://schemas.microsoft.com/office/drawing/2014/main" id="{CB9348E6-75CD-4688-B9F4-D283A94D4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496" y="3581400"/>
            <a:ext cx="173038" cy="15875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26" name="Oval 58">
            <a:extLst>
              <a:ext uri="{FF2B5EF4-FFF2-40B4-BE49-F238E27FC236}">
                <a16:creationId xmlns:a16="http://schemas.microsoft.com/office/drawing/2014/main" id="{019E32BB-853F-4F94-B695-C27019C0CA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9296" y="3581400"/>
            <a:ext cx="173038" cy="15875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27" name="Oval 59">
            <a:extLst>
              <a:ext uri="{FF2B5EF4-FFF2-40B4-BE49-F238E27FC236}">
                <a16:creationId xmlns:a16="http://schemas.microsoft.com/office/drawing/2014/main" id="{107409CE-9627-434C-A134-506F2B3F5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5896" y="4343400"/>
            <a:ext cx="173038" cy="1587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28" name="Oval 60">
            <a:extLst>
              <a:ext uri="{FF2B5EF4-FFF2-40B4-BE49-F238E27FC236}">
                <a16:creationId xmlns:a16="http://schemas.microsoft.com/office/drawing/2014/main" id="{40B7DC5B-0CD8-456D-9CDB-B42A8DEE7B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0096" y="4038600"/>
            <a:ext cx="173038" cy="1587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29" name="Oval 61">
            <a:extLst>
              <a:ext uri="{FF2B5EF4-FFF2-40B4-BE49-F238E27FC236}">
                <a16:creationId xmlns:a16="http://schemas.microsoft.com/office/drawing/2014/main" id="{28B04B73-6DD0-417F-BAC7-E678B14907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7496" y="5257800"/>
            <a:ext cx="173038" cy="15875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30" name="Oval 62">
            <a:extLst>
              <a:ext uri="{FF2B5EF4-FFF2-40B4-BE49-F238E27FC236}">
                <a16:creationId xmlns:a16="http://schemas.microsoft.com/office/drawing/2014/main" id="{E631902B-D74E-4C78-887E-84AAAF4E33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5096" y="5029200"/>
            <a:ext cx="173038" cy="15875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31" name="Oval 63">
            <a:extLst>
              <a:ext uri="{FF2B5EF4-FFF2-40B4-BE49-F238E27FC236}">
                <a16:creationId xmlns:a16="http://schemas.microsoft.com/office/drawing/2014/main" id="{D650243C-1B90-4F91-98A1-C61A96A815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496" y="5257800"/>
            <a:ext cx="173038" cy="15875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01B76-9CBC-4D5B-993F-0A9F001BA7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5870" y="3048697"/>
            <a:ext cx="4494615" cy="2437703"/>
          </a:xfrm>
          <a:prstGeom prst="rect">
            <a:avLst/>
          </a:prstGeom>
        </p:spPr>
      </p:pic>
      <p:sp>
        <p:nvSpPr>
          <p:cNvPr id="132" name="标题 131">
            <a:extLst>
              <a:ext uri="{FF2B5EF4-FFF2-40B4-BE49-F238E27FC236}">
                <a16:creationId xmlns:a16="http://schemas.microsoft.com/office/drawing/2014/main" id="{B242BDD2-2AAC-4914-AD4F-265C90BC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4" name="Rectangle 2">
            <a:extLst>
              <a:ext uri="{FF2B5EF4-FFF2-40B4-BE49-F238E27FC236}">
                <a16:creationId xmlns:a16="http://schemas.microsoft.com/office/drawing/2014/main" id="{FCBD882E-E229-48FA-A6AE-97D3F4702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7175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14350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771525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028700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ea typeface="宋体" panose="02010600030101010101" pitchFamily="2" charset="-122"/>
              </a:rPr>
              <a:t>实验三 词袋模型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71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619125" y="1447800"/>
            <a:ext cx="7905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实验流程：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、 统计每类动物的识别准确率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可调库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927D565-D5DD-454B-9988-D1D52601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C1C452-2E56-48F6-B63D-84BA6578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7175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14350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771525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028700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ea typeface="宋体" panose="02010600030101010101" pitchFamily="2" charset="-122"/>
              </a:rPr>
              <a:t>实验三 词袋模型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4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533400" y="762000"/>
            <a:ext cx="79057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数据集介绍：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 该数据集</a:t>
            </a:r>
            <a:r>
              <a:rPr lang="zh-CN" altLang="en-US" sz="2400" dirty="0"/>
              <a:t>包含了五对难以区分的动物类别：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  <a:r>
              <a:rPr lang="zh-CN" altLang="en-US" sz="2400" dirty="0"/>
              <a:t>（猫，山猫），</a:t>
            </a:r>
            <a:endParaRPr lang="en-US" altLang="zh-CN" sz="2400" dirty="0"/>
          </a:p>
          <a:p>
            <a:r>
              <a:rPr lang="zh-CN" altLang="en-US" sz="2400" dirty="0"/>
              <a:t>（美洲虎，猎豹），</a:t>
            </a:r>
            <a:endParaRPr lang="en-US" altLang="zh-CN" sz="2400" dirty="0"/>
          </a:p>
          <a:p>
            <a:r>
              <a:rPr lang="zh-CN" altLang="en-US" sz="2400" dirty="0"/>
              <a:t>（狼，土狼），</a:t>
            </a:r>
            <a:endParaRPr lang="en-US" altLang="zh-CN" sz="2400" dirty="0"/>
          </a:p>
          <a:p>
            <a:r>
              <a:rPr lang="zh-CN" altLang="en-US" sz="2400" dirty="0"/>
              <a:t>（黑猩猩，猩猩），</a:t>
            </a:r>
            <a:endParaRPr lang="en-US" altLang="zh-CN" sz="2400" dirty="0"/>
          </a:p>
          <a:p>
            <a:r>
              <a:rPr lang="zh-CN" altLang="en-US" sz="2400" dirty="0"/>
              <a:t>（仓鼠、豚鼠）</a:t>
            </a:r>
            <a:r>
              <a:rPr lang="en-US" altLang="zh-CN" sz="2400" dirty="0"/>
              <a:t>}</a:t>
            </a:r>
            <a:r>
              <a:rPr lang="zh-CN" altLang="en-US" sz="2400" dirty="0"/>
              <a:t>，每对中的两类动物看起来非常相似。</a:t>
            </a:r>
            <a:endParaRPr lang="en-US" altLang="zh-CN" sz="2400" dirty="0"/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、共计</a:t>
            </a:r>
            <a:r>
              <a:rPr lang="en-US" altLang="zh-CN" sz="2400" dirty="0">
                <a:ea typeface="宋体" panose="02010600030101010101" pitchFamily="2" charset="-122"/>
              </a:rPr>
              <a:t>60000</a:t>
            </a:r>
            <a:r>
              <a:rPr lang="zh-CN" altLang="en-US" sz="2400" dirty="0">
                <a:ea typeface="宋体" panose="02010600030101010101" pitchFamily="2" charset="-122"/>
              </a:rPr>
              <a:t>张图像，每个图像尺寸为</a:t>
            </a:r>
            <a:r>
              <a:rPr lang="en-US" altLang="zh-CN" sz="2400" dirty="0">
                <a:ea typeface="宋体" panose="02010600030101010101" pitchFamily="2" charset="-122"/>
              </a:rPr>
              <a:t>64*64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/>
              <a:t>、 </a:t>
            </a:r>
            <a:r>
              <a:rPr lang="en-US" altLang="zh-CN" sz="2400" dirty="0"/>
              <a:t>5,000 </a:t>
            </a:r>
            <a:r>
              <a:rPr lang="zh-CN" altLang="en-US" sz="2400" dirty="0"/>
              <a:t>张图像作为测试集，</a:t>
            </a:r>
            <a:r>
              <a:rPr lang="en-US" altLang="zh-CN" sz="2400" dirty="0"/>
              <a:t>50,000 </a:t>
            </a:r>
            <a:r>
              <a:rPr lang="zh-CN" altLang="en-US" sz="2400" dirty="0"/>
              <a:t>张图像作为训练集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37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689</Words>
  <Application>Microsoft Office PowerPoint</Application>
  <PresentationFormat>全屏显示(4:3)</PresentationFormat>
  <Paragraphs>131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Helvetica Light</vt:lpstr>
      <vt:lpstr>宋体</vt:lpstr>
      <vt:lpstr>Arial</vt:lpstr>
      <vt:lpstr>Calibri</vt:lpstr>
      <vt:lpstr>Office Theme</vt:lpstr>
      <vt:lpstr>计算机视觉</vt:lpstr>
      <vt:lpstr>实验三 词袋模型</vt:lpstr>
      <vt:lpstr>实验三 词袋模型</vt:lpstr>
      <vt:lpstr>实验三 词袋模型</vt:lpstr>
      <vt:lpstr>PowerPoint 演示文稿</vt:lpstr>
      <vt:lpstr>实验二 车道线检测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评分标准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&amp; Matching</dc:title>
  <dc:creator>Rob</dc:creator>
  <cp:lastModifiedBy>martin</cp:lastModifiedBy>
  <cp:revision>233</cp:revision>
  <dcterms:created xsi:type="dcterms:W3CDTF">2011-02-14T03:52:10Z</dcterms:created>
  <dcterms:modified xsi:type="dcterms:W3CDTF">2023-12-03T14:44:58Z</dcterms:modified>
</cp:coreProperties>
</file>