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6"/>
  </p:notesMasterIdLst>
  <p:sldIdLst>
    <p:sldId id="256" r:id="rId2"/>
    <p:sldId id="258" r:id="rId3"/>
    <p:sldId id="273" r:id="rId4"/>
    <p:sldId id="275" r:id="rId5"/>
    <p:sldId id="276" r:id="rId6"/>
    <p:sldId id="274" r:id="rId7"/>
    <p:sldId id="272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99FF"/>
    <a:srgbClr val="965A1E"/>
    <a:srgbClr val="6666FF"/>
    <a:srgbClr val="FFCC00"/>
    <a:srgbClr val="FF0000"/>
    <a:srgbClr val="99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18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839AAAA-B44C-4577-BF29-310119F3C8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buFont typeface="Arial" panose="020B0604020202020204" pitchFamily="34" charset="0"/>
              <a:buNone/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u-HU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6EB213C-A05A-4B75-AAD2-73E277E970C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buFont typeface="Arial" panose="020B0604020202020204" pitchFamily="34" charset="0"/>
              <a:buNone/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u-HU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0C1492E-51B3-4D28-949A-65CD993A3F18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790D94A-CF47-4F42-89C9-ADD27FE103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en-US" noProof="0"/>
              <a:t>Click to edit Master text styles</a:t>
            </a:r>
          </a:p>
          <a:p>
            <a:pPr lvl="1"/>
            <a:r>
              <a:rPr lang="hu-HU" altLang="en-US" noProof="0"/>
              <a:t>Second level</a:t>
            </a:r>
          </a:p>
          <a:p>
            <a:pPr lvl="2"/>
            <a:r>
              <a:rPr lang="hu-HU" altLang="en-US" noProof="0"/>
              <a:t>Third level</a:t>
            </a:r>
          </a:p>
          <a:p>
            <a:pPr lvl="3"/>
            <a:r>
              <a:rPr lang="hu-HU" altLang="en-US" noProof="0"/>
              <a:t>Fourth level</a:t>
            </a:r>
          </a:p>
          <a:p>
            <a:pPr lvl="4"/>
            <a:r>
              <a:rPr lang="hu-HU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9B6B8F6-0184-4144-BA15-10C0E9E96B1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buFont typeface="Arial" panose="020B0604020202020204" pitchFamily="34" charset="0"/>
              <a:buNone/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u-HU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047BAB7-781A-4A1F-AF5B-600B2A0A60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buFont typeface="Arial" panose="020B0604020202020204" pitchFamily="34" charset="0"/>
              <a:buNone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E18B2B4-7755-4864-991E-8C77927AABFE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907">
            <a:extLst>
              <a:ext uri="{FF2B5EF4-FFF2-40B4-BE49-F238E27FC236}">
                <a16:creationId xmlns:a16="http://schemas.microsoft.com/office/drawing/2014/main" id="{6D2B51FA-D63D-472F-BD9D-6DEBD49E26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08">
            <a:extLst>
              <a:ext uri="{FF2B5EF4-FFF2-40B4-BE49-F238E27FC236}">
                <a16:creationId xmlns:a16="http://schemas.microsoft.com/office/drawing/2014/main" id="{4EBA9720-58FA-4BA3-BFEC-6AFDFAB3A2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09">
            <a:extLst>
              <a:ext uri="{FF2B5EF4-FFF2-40B4-BE49-F238E27FC236}">
                <a16:creationId xmlns:a16="http://schemas.microsoft.com/office/drawing/2014/main" id="{54AE6C28-67D4-4CE5-AB31-431532BF6C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7383C-2D8C-4430-935E-8F7070A6F5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5921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07">
            <a:extLst>
              <a:ext uri="{FF2B5EF4-FFF2-40B4-BE49-F238E27FC236}">
                <a16:creationId xmlns:a16="http://schemas.microsoft.com/office/drawing/2014/main" id="{53EB7B67-D700-4872-A5C6-B089116FC9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08">
            <a:extLst>
              <a:ext uri="{FF2B5EF4-FFF2-40B4-BE49-F238E27FC236}">
                <a16:creationId xmlns:a16="http://schemas.microsoft.com/office/drawing/2014/main" id="{86448F05-A12A-4325-A088-A3AC28E2F8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09">
            <a:extLst>
              <a:ext uri="{FF2B5EF4-FFF2-40B4-BE49-F238E27FC236}">
                <a16:creationId xmlns:a16="http://schemas.microsoft.com/office/drawing/2014/main" id="{89BF2D30-74C0-44B2-8E82-3C27C1DEF2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3BF6D-9FA3-47A2-9F30-AD16E04AAA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96024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775" y="76200"/>
            <a:ext cx="1963738" cy="60198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76200"/>
            <a:ext cx="5743575" cy="60198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07">
            <a:extLst>
              <a:ext uri="{FF2B5EF4-FFF2-40B4-BE49-F238E27FC236}">
                <a16:creationId xmlns:a16="http://schemas.microsoft.com/office/drawing/2014/main" id="{6E3C5EF9-565B-4599-B7F6-6226BC92DA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08">
            <a:extLst>
              <a:ext uri="{FF2B5EF4-FFF2-40B4-BE49-F238E27FC236}">
                <a16:creationId xmlns:a16="http://schemas.microsoft.com/office/drawing/2014/main" id="{2D163C17-4B1F-4976-AE63-E595520B09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09">
            <a:extLst>
              <a:ext uri="{FF2B5EF4-FFF2-40B4-BE49-F238E27FC236}">
                <a16:creationId xmlns:a16="http://schemas.microsoft.com/office/drawing/2014/main" id="{10C99B18-7F21-4619-8AC6-15666D2185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9037E-086E-45B3-A5F9-9864C3A30F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99017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07">
            <a:extLst>
              <a:ext uri="{FF2B5EF4-FFF2-40B4-BE49-F238E27FC236}">
                <a16:creationId xmlns:a16="http://schemas.microsoft.com/office/drawing/2014/main" id="{35CE18D4-B9B9-40D5-828D-F0C3250CCF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08">
            <a:extLst>
              <a:ext uri="{FF2B5EF4-FFF2-40B4-BE49-F238E27FC236}">
                <a16:creationId xmlns:a16="http://schemas.microsoft.com/office/drawing/2014/main" id="{F9F20396-46FB-45E4-B759-83010AD39D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09">
            <a:extLst>
              <a:ext uri="{FF2B5EF4-FFF2-40B4-BE49-F238E27FC236}">
                <a16:creationId xmlns:a16="http://schemas.microsoft.com/office/drawing/2014/main" id="{A7B60AF3-1CD3-4FF2-BA8F-517E59E2C1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0D599-884C-47ED-B3BF-180DF43CE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01837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907">
            <a:extLst>
              <a:ext uri="{FF2B5EF4-FFF2-40B4-BE49-F238E27FC236}">
                <a16:creationId xmlns:a16="http://schemas.microsoft.com/office/drawing/2014/main" id="{4FFFDDB2-321E-4E25-AFE1-F7EB1CAA61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08">
            <a:extLst>
              <a:ext uri="{FF2B5EF4-FFF2-40B4-BE49-F238E27FC236}">
                <a16:creationId xmlns:a16="http://schemas.microsoft.com/office/drawing/2014/main" id="{4BF1FBE5-C4B7-4D20-A0E7-308A8FB46C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09">
            <a:extLst>
              <a:ext uri="{FF2B5EF4-FFF2-40B4-BE49-F238E27FC236}">
                <a16:creationId xmlns:a16="http://schemas.microsoft.com/office/drawing/2014/main" id="{26B538A1-3AA4-44A1-AB6E-688E4E3714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E84EC-B8A0-4395-92F2-0205FB008A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93895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907">
            <a:extLst>
              <a:ext uri="{FF2B5EF4-FFF2-40B4-BE49-F238E27FC236}">
                <a16:creationId xmlns:a16="http://schemas.microsoft.com/office/drawing/2014/main" id="{DA6D7198-3D4D-477E-9F35-7E35A948A1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08">
            <a:extLst>
              <a:ext uri="{FF2B5EF4-FFF2-40B4-BE49-F238E27FC236}">
                <a16:creationId xmlns:a16="http://schemas.microsoft.com/office/drawing/2014/main" id="{CCB6A4B3-2459-43ED-AA1E-F42C856C43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09">
            <a:extLst>
              <a:ext uri="{FF2B5EF4-FFF2-40B4-BE49-F238E27FC236}">
                <a16:creationId xmlns:a16="http://schemas.microsoft.com/office/drawing/2014/main" id="{94B4B284-5B7E-4DA0-BD1A-C03ADD7904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78185-4D23-4644-8FE2-21291E721C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383829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907">
            <a:extLst>
              <a:ext uri="{FF2B5EF4-FFF2-40B4-BE49-F238E27FC236}">
                <a16:creationId xmlns:a16="http://schemas.microsoft.com/office/drawing/2014/main" id="{81BC4FFD-C875-4141-B3CC-E8487E953F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08">
            <a:extLst>
              <a:ext uri="{FF2B5EF4-FFF2-40B4-BE49-F238E27FC236}">
                <a16:creationId xmlns:a16="http://schemas.microsoft.com/office/drawing/2014/main" id="{118E068F-78CC-4FAB-867C-24C115FA47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09">
            <a:extLst>
              <a:ext uri="{FF2B5EF4-FFF2-40B4-BE49-F238E27FC236}">
                <a16:creationId xmlns:a16="http://schemas.microsoft.com/office/drawing/2014/main" id="{6884F2CA-5DCB-4F64-9EDD-80738A4018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869FC-2D56-49F0-956B-D45EA92DCF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536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907">
            <a:extLst>
              <a:ext uri="{FF2B5EF4-FFF2-40B4-BE49-F238E27FC236}">
                <a16:creationId xmlns:a16="http://schemas.microsoft.com/office/drawing/2014/main" id="{E01688B7-29B6-447F-88A7-3392783E5D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08">
            <a:extLst>
              <a:ext uri="{FF2B5EF4-FFF2-40B4-BE49-F238E27FC236}">
                <a16:creationId xmlns:a16="http://schemas.microsoft.com/office/drawing/2014/main" id="{A3D7E5F2-3B1C-4868-A53E-0735026F35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09">
            <a:extLst>
              <a:ext uri="{FF2B5EF4-FFF2-40B4-BE49-F238E27FC236}">
                <a16:creationId xmlns:a16="http://schemas.microsoft.com/office/drawing/2014/main" id="{AC5C6E0B-75A7-48C9-B694-9C46BB1CFD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EB3BA-2E6F-4068-B4D3-016CB3C256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49023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07">
            <a:extLst>
              <a:ext uri="{FF2B5EF4-FFF2-40B4-BE49-F238E27FC236}">
                <a16:creationId xmlns:a16="http://schemas.microsoft.com/office/drawing/2014/main" id="{7C4C7CE9-DC86-40C2-A41F-5DD54B2F41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08">
            <a:extLst>
              <a:ext uri="{FF2B5EF4-FFF2-40B4-BE49-F238E27FC236}">
                <a16:creationId xmlns:a16="http://schemas.microsoft.com/office/drawing/2014/main" id="{51F908E5-D99F-4246-A82E-7677D630EB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09">
            <a:extLst>
              <a:ext uri="{FF2B5EF4-FFF2-40B4-BE49-F238E27FC236}">
                <a16:creationId xmlns:a16="http://schemas.microsoft.com/office/drawing/2014/main" id="{6D7E1644-6445-4090-AAB4-9A05C01F0A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569B-859E-4E84-A079-E11C3BFB4B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0167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07">
            <a:extLst>
              <a:ext uri="{FF2B5EF4-FFF2-40B4-BE49-F238E27FC236}">
                <a16:creationId xmlns:a16="http://schemas.microsoft.com/office/drawing/2014/main" id="{322F496A-7F1A-403A-8907-461496119E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08">
            <a:extLst>
              <a:ext uri="{FF2B5EF4-FFF2-40B4-BE49-F238E27FC236}">
                <a16:creationId xmlns:a16="http://schemas.microsoft.com/office/drawing/2014/main" id="{80C45F8E-049F-47BB-875E-02756BCE19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09">
            <a:extLst>
              <a:ext uri="{FF2B5EF4-FFF2-40B4-BE49-F238E27FC236}">
                <a16:creationId xmlns:a16="http://schemas.microsoft.com/office/drawing/2014/main" id="{439F7773-2C27-476D-AB4D-7D783A586F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5727F-2D2F-4066-88F6-54E9C4388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36379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07">
            <a:extLst>
              <a:ext uri="{FF2B5EF4-FFF2-40B4-BE49-F238E27FC236}">
                <a16:creationId xmlns:a16="http://schemas.microsoft.com/office/drawing/2014/main" id="{1D11B854-8C0F-41DF-8C82-55D6409DF0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08">
            <a:extLst>
              <a:ext uri="{FF2B5EF4-FFF2-40B4-BE49-F238E27FC236}">
                <a16:creationId xmlns:a16="http://schemas.microsoft.com/office/drawing/2014/main" id="{90C7A1A0-EA09-4B34-B07F-E383A2C548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09">
            <a:extLst>
              <a:ext uri="{FF2B5EF4-FFF2-40B4-BE49-F238E27FC236}">
                <a16:creationId xmlns:a16="http://schemas.microsoft.com/office/drawing/2014/main" id="{AD42C471-7D5F-4EDF-B466-EBB35DCE87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199A2-34D2-4B98-AFE1-AD3924756D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728351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10B95323-F1FD-44D1-AAF2-415206B91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400" u="sng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27" name="Rectangle 904">
            <a:extLst>
              <a:ext uri="{FF2B5EF4-FFF2-40B4-BE49-F238E27FC236}">
                <a16:creationId xmlns:a16="http://schemas.microsoft.com/office/drawing/2014/main" id="{D2D867C7-6302-48C9-A2CC-7052BF5D9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0"/>
            <a:ext cx="1112837" cy="68580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400" u="sng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28" name="Rectangle 905">
            <a:extLst>
              <a:ext uri="{FF2B5EF4-FFF2-40B4-BE49-F238E27FC236}">
                <a16:creationId xmlns:a16="http://schemas.microsoft.com/office/drawing/2014/main" id="{15DABAF3-B78C-47EF-B6A5-9D4CEE39A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4113" y="762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906">
            <a:extLst>
              <a:ext uri="{FF2B5EF4-FFF2-40B4-BE49-F238E27FC236}">
                <a16:creationId xmlns:a16="http://schemas.microsoft.com/office/drawing/2014/main" id="{F15452B8-7C73-4DB0-85AA-6F5988B3E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2954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Rectangle 907">
            <a:extLst>
              <a:ext uri="{FF2B5EF4-FFF2-40B4-BE49-F238E27FC236}">
                <a16:creationId xmlns:a16="http://schemas.microsoft.com/office/drawing/2014/main" id="{38D3C175-C403-431E-9618-90D55A200B6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908">
            <a:extLst>
              <a:ext uri="{FF2B5EF4-FFF2-40B4-BE49-F238E27FC236}">
                <a16:creationId xmlns:a16="http://schemas.microsoft.com/office/drawing/2014/main" id="{A1E0657E-8F44-4D5E-A047-3AF313DB82B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Rectangle 909">
            <a:extLst>
              <a:ext uri="{FF2B5EF4-FFF2-40B4-BE49-F238E27FC236}">
                <a16:creationId xmlns:a16="http://schemas.microsoft.com/office/drawing/2014/main" id="{E5D601DC-3ED0-4660-96A8-1FCD7FAEDBD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ADF3AB29-3485-43E3-9A79-40643228F1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2">
            <a:extLst>
              <a:ext uri="{FF2B5EF4-FFF2-40B4-BE49-F238E27FC236}">
                <a16:creationId xmlns:a16="http://schemas.microsoft.com/office/drawing/2014/main" id="{B5581C8B-899C-41EF-8C0F-0B209E268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36600"/>
            <a:ext cx="8305800" cy="39688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F4ECB2"/>
              </a:gs>
            </a:gsLst>
            <a:lin ang="0" scaled="1"/>
          </a:gradFill>
          <a:ln w="3175" cmpd="sng">
            <a:solidFill>
              <a:srgbClr val="FFCC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400" u="sng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34" name="Line 1021">
            <a:extLst>
              <a:ext uri="{FF2B5EF4-FFF2-40B4-BE49-F238E27FC236}">
                <a16:creationId xmlns:a16="http://schemas.microsoft.com/office/drawing/2014/main" id="{C41AB321-44E4-40DB-93F6-0730EBC76FC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9525">
            <a:solidFill>
              <a:srgbClr val="F0E1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" name="Line 1022">
            <a:extLst>
              <a:ext uri="{FF2B5EF4-FFF2-40B4-BE49-F238E27FC236}">
                <a16:creationId xmlns:a16="http://schemas.microsoft.com/office/drawing/2014/main" id="{C9B70330-5A86-49CD-A022-355736FEC1D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2400" y="0"/>
            <a:ext cx="0" cy="6858000"/>
          </a:xfrm>
          <a:prstGeom prst="line">
            <a:avLst/>
          </a:prstGeom>
          <a:noFill/>
          <a:ln w="9525">
            <a:solidFill>
              <a:srgbClr val="F0E1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1036" name="Picture 14" descr="C:\Documents and Settings\Administrator\桌面\111.jpg">
            <a:extLst>
              <a:ext uri="{FF2B5EF4-FFF2-40B4-BE49-F238E27FC236}">
                <a16:creationId xmlns:a16="http://schemas.microsoft.com/office/drawing/2014/main" id="{E4BA1172-C28A-4FD8-9805-44190251C5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33475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4" descr="E:\vilablogo.jpg">
            <a:extLst>
              <a:ext uri="{FF2B5EF4-FFF2-40B4-BE49-F238E27FC236}">
                <a16:creationId xmlns:a16="http://schemas.microsoft.com/office/drawing/2014/main" id="{75F801ED-C723-42C4-999D-21818D0A7F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357188"/>
            <a:ext cx="1739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2">
            <a:extLst>
              <a:ext uri="{FF2B5EF4-FFF2-40B4-BE49-F238E27FC236}">
                <a16:creationId xmlns:a16="http://schemas.microsoft.com/office/drawing/2014/main" id="{462AECD9-9658-4F99-A57A-D864C4BEE1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3505200"/>
            <a:ext cx="7467600" cy="0"/>
          </a:xfrm>
          <a:prstGeom prst="line">
            <a:avLst/>
          </a:prstGeom>
          <a:noFill/>
          <a:ln w="9525">
            <a:solidFill>
              <a:srgbClr val="F0E1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9" name="Rectangle 11">
            <a:extLst>
              <a:ext uri="{FF2B5EF4-FFF2-40B4-BE49-F238E27FC236}">
                <a16:creationId xmlns:a16="http://schemas.microsoft.com/office/drawing/2014/main" id="{33EE6921-2B1F-4123-A827-AB74BBC6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2286000"/>
            <a:ext cx="73675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400" u="sng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9D61C266-AEFA-4C46-BF4C-D640194B9B8B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971550" y="1628775"/>
            <a:ext cx="7429500" cy="1600200"/>
          </a:xfrm>
          <a:effectLst>
            <a:outerShdw dist="35921" dir="2700000" algn="ctr" rotWithShape="0">
              <a:schemeClr val="accent1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rgbClr val="C00000"/>
                </a:solidFill>
                <a:ea typeface="宋体" pitchFamily="2" charset="-122"/>
              </a:rPr>
              <a:t>数字媒体技术实验一</a:t>
            </a:r>
            <a:endParaRPr lang="hu-HU" alt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01" name="TextBox 6">
            <a:extLst>
              <a:ext uri="{FF2B5EF4-FFF2-40B4-BE49-F238E27FC236}">
                <a16:creationId xmlns:a16="http://schemas.microsoft.com/office/drawing/2014/main" id="{6C1C619E-0D46-42FD-BDFE-B4813B980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543300"/>
            <a:ext cx="38179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刘绍辉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shliu@hit.edu.cn</a:t>
            </a:r>
          </a:p>
        </p:txBody>
      </p:sp>
      <p:sp>
        <p:nvSpPr>
          <p:cNvPr id="4102" name="TextBox 6">
            <a:extLst>
              <a:ext uri="{FF2B5EF4-FFF2-40B4-BE49-F238E27FC236}">
                <a16:creationId xmlns:a16="http://schemas.microsoft.com/office/drawing/2014/main" id="{2EA1808E-042E-4E03-A809-E8F510DA8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5635625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2023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秋</a:t>
            </a:r>
          </a:p>
        </p:txBody>
      </p:sp>
      <p:sp>
        <p:nvSpPr>
          <p:cNvPr id="4103" name="Text Box 8">
            <a:extLst>
              <a:ext uri="{FF2B5EF4-FFF2-40B4-BE49-F238E27FC236}">
                <a16:creationId xmlns:a16="http://schemas.microsoft.com/office/drawing/2014/main" id="{8AA5E24B-0770-496D-ACCA-CD64DA40C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5132388"/>
            <a:ext cx="547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  <a:defRPr/>
            </a:pPr>
            <a:r>
              <a:rPr lang="zh-CN" altLang="en-US" sz="24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哈尔滨工业大学计算机科学与技术学院</a:t>
            </a:r>
          </a:p>
        </p:txBody>
      </p:sp>
      <p:pic>
        <p:nvPicPr>
          <p:cNvPr id="4104" name="Picture 10">
            <a:extLst>
              <a:ext uri="{FF2B5EF4-FFF2-40B4-BE49-F238E27FC236}">
                <a16:creationId xmlns:a16="http://schemas.microsoft.com/office/drawing/2014/main" id="{E581D338-A61D-496D-9DDE-A1970697C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15888"/>
            <a:ext cx="26924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9A432AE-C9E3-43B8-BFB3-E164B51C95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5888"/>
            <a:ext cx="8229600" cy="633412"/>
          </a:xfrm>
        </p:spPr>
        <p:txBody>
          <a:bodyPr/>
          <a:lstStyle/>
          <a:p>
            <a:r>
              <a:rPr lang="zh-CN" altLang="en-US" sz="3600">
                <a:ea typeface="宋体" panose="02010600030101010101" pitchFamily="2" charset="-122"/>
              </a:rPr>
              <a:t>BITMAP图像结构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E7D3209-3741-4102-9C72-8B8C0C2390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65175"/>
            <a:ext cx="8229600" cy="6092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>
                <a:ea typeface="宋体" panose="02010600030101010101" pitchFamily="2" charset="-122"/>
              </a:rPr>
              <a:t>BITMAPINFOHEADER(40 Bytes)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typedef struct tagBITMAPINFOHEADER{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	DWORD biSize;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	LONG biWidth;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	LONG biHeight;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	WORD biPlanes;(1)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	WORD biBitCount;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	DWORD biCompression;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	DWORD biSizeImage;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	LONG biXPelsPerMeter;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	LONG biYPelsPerMeter;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	DWORD biClrUsed; 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	DWORD biClrImportant;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 } BITMAPINFOHEADER, *PBITMAPINFOHEADER;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4A508B2-AF95-4755-8913-74C9417CAC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BITMAP图像结构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BE8FE3E-D904-48C0-9C09-F5E889C3D4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RGBQUAD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typedef struct tagRGBQUAD { 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	BYTE rgbBlue;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	BYTE rgbGreen;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	BYTE rgbRed;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	BYTE rgbReserved;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} RGBQUAD;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C11D8E8-E9C7-47EF-AEB7-48533F9FF8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颜色表的起始位置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459E3D1-B0D3-4F68-BF05-0B89420057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pColor = ((LPSTR)pBitmapInfo + (WORD)(pBitmapInfo-&gt;bmiHeader.biSize));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42B65FB-2079-4424-A7DB-B5E21383E1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位图字节的起始值和长度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68D59E5-726E-4015-A939-38814DB63B7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起始位置：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PBITMAPFILEHEADER.bfOffBits;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长度：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PBITMAPFILEHEADER.bfSize - PBITMAPFILEHEADER.bfOffBits;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4A41313-8C39-45EE-AFEB-1587309AEA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位图显示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75D81E9-B59A-4D7E-96AA-EE0D508E9D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>
                <a:ea typeface="宋体" panose="02010600030101010101" pitchFamily="2" charset="-122"/>
              </a:rPr>
              <a:t>BOOL StretchBlt( HDC</a:t>
            </a:r>
            <a:r>
              <a:rPr lang="en-US" altLang="zh-CN" sz="2400" i="1">
                <a:ea typeface="宋体" panose="02010600030101010101" pitchFamily="2" charset="-122"/>
              </a:rPr>
              <a:t> hdcDest</a:t>
            </a:r>
            <a:r>
              <a:rPr lang="en-US" altLang="zh-CN" sz="2400" b="1">
                <a:ea typeface="宋体" panose="02010600030101010101" pitchFamily="2" charset="-122"/>
              </a:rPr>
              <a:t>, </a:t>
            </a:r>
            <a:r>
              <a:rPr lang="en-US" altLang="zh-CN" sz="2400">
                <a:ea typeface="宋体" panose="02010600030101010101" pitchFamily="2" charset="-122"/>
              </a:rPr>
              <a:t>// handle to destination DC </a:t>
            </a:r>
            <a:r>
              <a:rPr lang="en-US" altLang="zh-CN" sz="2400" b="1">
                <a:ea typeface="宋体" panose="02010600030101010101" pitchFamily="2" charset="-122"/>
              </a:rPr>
              <a:t>int</a:t>
            </a:r>
            <a:r>
              <a:rPr lang="en-US" altLang="zh-CN" sz="2400" i="1">
                <a:ea typeface="宋体" panose="02010600030101010101" pitchFamily="2" charset="-122"/>
              </a:rPr>
              <a:t> nXOriginDest</a:t>
            </a:r>
            <a:r>
              <a:rPr lang="en-US" altLang="zh-CN" sz="2400" b="1">
                <a:ea typeface="宋体" panose="02010600030101010101" pitchFamily="2" charset="-122"/>
              </a:rPr>
              <a:t>, </a:t>
            </a:r>
            <a:r>
              <a:rPr lang="en-US" altLang="zh-CN" sz="2400">
                <a:ea typeface="宋体" panose="02010600030101010101" pitchFamily="2" charset="-122"/>
              </a:rPr>
              <a:t>// x-coord of destination upper-left corner </a:t>
            </a:r>
            <a:r>
              <a:rPr lang="en-US" altLang="zh-CN" sz="2400" b="1">
                <a:ea typeface="宋体" panose="02010600030101010101" pitchFamily="2" charset="-122"/>
              </a:rPr>
              <a:t>int</a:t>
            </a:r>
            <a:r>
              <a:rPr lang="en-US" altLang="zh-CN" sz="2400" i="1">
                <a:ea typeface="宋体" panose="02010600030101010101" pitchFamily="2" charset="-122"/>
              </a:rPr>
              <a:t> nYOriginDest</a:t>
            </a:r>
            <a:r>
              <a:rPr lang="en-US" altLang="zh-CN" sz="2400" b="1">
                <a:ea typeface="宋体" panose="02010600030101010101" pitchFamily="2" charset="-122"/>
              </a:rPr>
              <a:t>, </a:t>
            </a:r>
            <a:r>
              <a:rPr lang="en-US" altLang="zh-CN" sz="2400">
                <a:ea typeface="宋体" panose="02010600030101010101" pitchFamily="2" charset="-122"/>
              </a:rPr>
              <a:t>// y-coord of destination upper-left corner </a:t>
            </a:r>
            <a:r>
              <a:rPr lang="en-US" altLang="zh-CN" sz="2400" b="1">
                <a:ea typeface="宋体" panose="02010600030101010101" pitchFamily="2" charset="-122"/>
              </a:rPr>
              <a:t>int</a:t>
            </a:r>
            <a:r>
              <a:rPr lang="en-US" altLang="zh-CN" sz="2400" i="1">
                <a:ea typeface="宋体" panose="02010600030101010101" pitchFamily="2" charset="-122"/>
              </a:rPr>
              <a:t> nWidthDest</a:t>
            </a:r>
            <a:r>
              <a:rPr lang="en-US" altLang="zh-CN" sz="2400" b="1">
                <a:ea typeface="宋体" panose="02010600030101010101" pitchFamily="2" charset="-122"/>
              </a:rPr>
              <a:t>, </a:t>
            </a:r>
            <a:r>
              <a:rPr lang="en-US" altLang="zh-CN" sz="2400">
                <a:ea typeface="宋体" panose="02010600030101010101" pitchFamily="2" charset="-122"/>
              </a:rPr>
              <a:t>// width of destination rectangle </a:t>
            </a:r>
            <a:r>
              <a:rPr lang="en-US" altLang="zh-CN" sz="2400" b="1">
                <a:ea typeface="宋体" panose="02010600030101010101" pitchFamily="2" charset="-122"/>
              </a:rPr>
              <a:t>int</a:t>
            </a:r>
            <a:r>
              <a:rPr lang="en-US" altLang="zh-CN" sz="2400" i="1">
                <a:ea typeface="宋体" panose="02010600030101010101" pitchFamily="2" charset="-122"/>
              </a:rPr>
              <a:t> nHeightDest</a:t>
            </a:r>
            <a:r>
              <a:rPr lang="en-US" altLang="zh-CN" sz="2400" b="1">
                <a:ea typeface="宋体" panose="02010600030101010101" pitchFamily="2" charset="-122"/>
              </a:rPr>
              <a:t>, </a:t>
            </a:r>
            <a:r>
              <a:rPr lang="en-US" altLang="zh-CN" sz="2400">
                <a:ea typeface="宋体" panose="02010600030101010101" pitchFamily="2" charset="-122"/>
              </a:rPr>
              <a:t>// height of destination rectangle </a:t>
            </a:r>
            <a:r>
              <a:rPr lang="en-US" altLang="zh-CN" sz="2400" b="1">
                <a:ea typeface="宋体" panose="02010600030101010101" pitchFamily="2" charset="-122"/>
              </a:rPr>
              <a:t>HDC</a:t>
            </a:r>
            <a:r>
              <a:rPr lang="en-US" altLang="zh-CN" sz="2400" i="1">
                <a:ea typeface="宋体" panose="02010600030101010101" pitchFamily="2" charset="-122"/>
              </a:rPr>
              <a:t> hdcSrc</a:t>
            </a:r>
            <a:r>
              <a:rPr lang="en-US" altLang="zh-CN" sz="2400" b="1">
                <a:ea typeface="宋体" panose="02010600030101010101" pitchFamily="2" charset="-122"/>
              </a:rPr>
              <a:t>, </a:t>
            </a:r>
            <a:r>
              <a:rPr lang="en-US" altLang="zh-CN" sz="2400">
                <a:ea typeface="宋体" panose="02010600030101010101" pitchFamily="2" charset="-122"/>
              </a:rPr>
              <a:t>// handle to source DC </a:t>
            </a:r>
            <a:r>
              <a:rPr lang="en-US" altLang="zh-CN" sz="2400" b="1">
                <a:ea typeface="宋体" panose="02010600030101010101" pitchFamily="2" charset="-122"/>
              </a:rPr>
              <a:t>int</a:t>
            </a:r>
            <a:r>
              <a:rPr lang="en-US" altLang="zh-CN" sz="2400" i="1">
                <a:ea typeface="宋体" panose="02010600030101010101" pitchFamily="2" charset="-122"/>
              </a:rPr>
              <a:t> nXOriginSrc</a:t>
            </a:r>
            <a:r>
              <a:rPr lang="en-US" altLang="zh-CN" sz="2400" b="1">
                <a:ea typeface="宋体" panose="02010600030101010101" pitchFamily="2" charset="-122"/>
              </a:rPr>
              <a:t>, </a:t>
            </a:r>
            <a:r>
              <a:rPr lang="en-US" altLang="zh-CN" sz="2400">
                <a:ea typeface="宋体" panose="02010600030101010101" pitchFamily="2" charset="-122"/>
              </a:rPr>
              <a:t>// x-coord of source upper-left corner </a:t>
            </a:r>
            <a:r>
              <a:rPr lang="en-US" altLang="zh-CN" sz="2400" b="1">
                <a:ea typeface="宋体" panose="02010600030101010101" pitchFamily="2" charset="-122"/>
              </a:rPr>
              <a:t>int</a:t>
            </a:r>
            <a:r>
              <a:rPr lang="en-US" altLang="zh-CN" sz="2400" i="1">
                <a:ea typeface="宋体" panose="02010600030101010101" pitchFamily="2" charset="-122"/>
              </a:rPr>
              <a:t> nYOriginSrc</a:t>
            </a:r>
            <a:r>
              <a:rPr lang="en-US" altLang="zh-CN" sz="2400" b="1">
                <a:ea typeface="宋体" panose="02010600030101010101" pitchFamily="2" charset="-122"/>
              </a:rPr>
              <a:t>, </a:t>
            </a:r>
            <a:r>
              <a:rPr lang="en-US" altLang="zh-CN" sz="2400">
                <a:ea typeface="宋体" panose="02010600030101010101" pitchFamily="2" charset="-122"/>
              </a:rPr>
              <a:t>// y-coord of source upper-left corner </a:t>
            </a:r>
            <a:r>
              <a:rPr lang="en-US" altLang="zh-CN" sz="2400" b="1">
                <a:ea typeface="宋体" panose="02010600030101010101" pitchFamily="2" charset="-122"/>
              </a:rPr>
              <a:t>int</a:t>
            </a:r>
            <a:r>
              <a:rPr lang="en-US" altLang="zh-CN" sz="2400" i="1">
                <a:ea typeface="宋体" panose="02010600030101010101" pitchFamily="2" charset="-122"/>
              </a:rPr>
              <a:t> nWidthSrc</a:t>
            </a:r>
            <a:r>
              <a:rPr lang="en-US" altLang="zh-CN" sz="2400" b="1">
                <a:ea typeface="宋体" panose="02010600030101010101" pitchFamily="2" charset="-122"/>
              </a:rPr>
              <a:t>, </a:t>
            </a:r>
            <a:r>
              <a:rPr lang="en-US" altLang="zh-CN" sz="2400">
                <a:ea typeface="宋体" panose="02010600030101010101" pitchFamily="2" charset="-122"/>
              </a:rPr>
              <a:t>// width of source rectangle </a:t>
            </a:r>
            <a:r>
              <a:rPr lang="en-US" altLang="zh-CN" sz="2400" b="1">
                <a:ea typeface="宋体" panose="02010600030101010101" pitchFamily="2" charset="-122"/>
              </a:rPr>
              <a:t>int</a:t>
            </a:r>
            <a:r>
              <a:rPr lang="en-US" altLang="zh-CN" sz="2400" i="1">
                <a:ea typeface="宋体" panose="02010600030101010101" pitchFamily="2" charset="-122"/>
              </a:rPr>
              <a:t> nHeightSrc</a:t>
            </a:r>
            <a:r>
              <a:rPr lang="en-US" altLang="zh-CN" sz="2400" b="1">
                <a:ea typeface="宋体" panose="02010600030101010101" pitchFamily="2" charset="-122"/>
              </a:rPr>
              <a:t>, </a:t>
            </a:r>
            <a:r>
              <a:rPr lang="en-US" altLang="zh-CN" sz="2400">
                <a:ea typeface="宋体" panose="02010600030101010101" pitchFamily="2" charset="-122"/>
              </a:rPr>
              <a:t>// height of source rectangle </a:t>
            </a:r>
            <a:r>
              <a:rPr lang="en-US" altLang="zh-CN" sz="2400" b="1">
                <a:ea typeface="宋体" panose="02010600030101010101" pitchFamily="2" charset="-122"/>
              </a:rPr>
              <a:t>DWORD</a:t>
            </a:r>
            <a:r>
              <a:rPr lang="en-US" altLang="zh-CN" sz="2400" i="1">
                <a:ea typeface="宋体" panose="02010600030101010101" pitchFamily="2" charset="-122"/>
              </a:rPr>
              <a:t> dwRop</a:t>
            </a:r>
            <a:r>
              <a:rPr lang="en-US" altLang="zh-CN" sz="2400">
                <a:ea typeface="宋体" panose="02010600030101010101" pitchFamily="2" charset="-122"/>
              </a:rPr>
              <a:t> // raster operation code </a:t>
            </a:r>
            <a:r>
              <a:rPr lang="en-US" altLang="zh-CN" sz="2400" b="1">
                <a:ea typeface="宋体" panose="02010600030101010101" pitchFamily="2" charset="-122"/>
              </a:rPr>
              <a:t>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5D8A20F-2DD6-4E75-9596-B22A545CB4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3ABA50A-1FC8-467B-9495-F04954BB41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836613"/>
            <a:ext cx="7939087" cy="5616575"/>
          </a:xfrm>
        </p:spPr>
        <p:txBody>
          <a:bodyPr/>
          <a:lstStyle/>
          <a:p>
            <a:r>
              <a:rPr lang="zh-CN" altLang="en-US" sz="2400" dirty="0">
                <a:ea typeface="宋体" panose="02010600030101010101" pitchFamily="2" charset="-122"/>
              </a:rPr>
              <a:t>实验一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熟悉编程环境：学会使用</a:t>
            </a:r>
            <a:r>
              <a:rPr lang="en-US" altLang="zh-CN" sz="2000" dirty="0">
                <a:ea typeface="宋体" panose="02010600030101010101" pitchFamily="2" charset="-122"/>
              </a:rPr>
              <a:t>OPENCV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熟悉BMP图像的结构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ea typeface="宋体" panose="02010600030101010101" pitchFamily="2" charset="-122"/>
              </a:rPr>
              <a:t>不要调用接口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ea typeface="宋体" panose="02010600030101010101" pitchFamily="2" charset="-122"/>
              </a:rPr>
              <a:t>，编程实现BMP图像的阅读和显示（灰度和彩色图像，彩色图像按照</a:t>
            </a:r>
            <a:r>
              <a:rPr lang="en-US" altLang="zh-CN" sz="2000" dirty="0">
                <a:ea typeface="宋体" panose="02010600030101010101" pitchFamily="2" charset="-122"/>
              </a:rPr>
              <a:t>RGB</a:t>
            </a:r>
            <a:r>
              <a:rPr lang="zh-CN" altLang="en-US" sz="2000" dirty="0">
                <a:ea typeface="宋体" panose="02010600030101010101" pitchFamily="2" charset="-122"/>
              </a:rPr>
              <a:t>三通道分别处理）</a:t>
            </a:r>
          </a:p>
          <a:p>
            <a:pPr lvl="2"/>
            <a:r>
              <a:rPr lang="zh-CN" altLang="en-US" sz="1600" dirty="0">
                <a:ea typeface="宋体" panose="02010600030101010101" pitchFamily="2" charset="-122"/>
              </a:rPr>
              <a:t>能获取图像任意一点的像素值</a:t>
            </a:r>
            <a:r>
              <a:rPr lang="en-US" altLang="zh-CN" sz="1600" dirty="0">
                <a:ea typeface="宋体" panose="02010600030101010101" pitchFamily="2" charset="-122"/>
              </a:rPr>
              <a:t>,</a:t>
            </a:r>
            <a:r>
              <a:rPr lang="en-US" altLang="zh-CN" sz="1600" dirty="0" err="1">
                <a:ea typeface="宋体" panose="02010600030101010101" pitchFamily="2" charset="-122"/>
              </a:rPr>
              <a:t>getPixel</a:t>
            </a:r>
            <a:r>
              <a:rPr lang="en-US" altLang="zh-CN" sz="1600" dirty="0"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ea typeface="宋体" panose="02010600030101010101" pitchFamily="2" charset="-122"/>
              </a:rPr>
              <a:t>x,y</a:t>
            </a:r>
            <a:r>
              <a:rPr lang="en-US" altLang="zh-CN" sz="1600" dirty="0">
                <a:ea typeface="宋体" panose="02010600030101010101" pitchFamily="2" charset="-122"/>
              </a:rPr>
              <a:t>)</a:t>
            </a:r>
          </a:p>
          <a:p>
            <a:pPr lvl="2"/>
            <a:r>
              <a:rPr lang="zh-CN" altLang="en-US" sz="1600" dirty="0">
                <a:ea typeface="宋体" panose="02010600030101010101" pitchFamily="2" charset="-122"/>
              </a:rPr>
              <a:t>能将图像的任意一行和一列像素值在显示窗口画出来</a:t>
            </a:r>
            <a:r>
              <a:rPr lang="en-US" altLang="zh-CN" sz="1600" dirty="0" err="1">
                <a:ea typeface="宋体" panose="02010600030101010101" pitchFamily="2" charset="-122"/>
              </a:rPr>
              <a:t>drawRow</a:t>
            </a:r>
            <a:r>
              <a:rPr lang="en-US" altLang="zh-CN" sz="1600" dirty="0">
                <a:ea typeface="宋体" panose="02010600030101010101" pitchFamily="2" charset="-122"/>
              </a:rPr>
              <a:t>(row),</a:t>
            </a:r>
            <a:r>
              <a:rPr lang="en-US" altLang="zh-CN" sz="1600" dirty="0" err="1">
                <a:ea typeface="宋体" panose="02010600030101010101" pitchFamily="2" charset="-122"/>
              </a:rPr>
              <a:t>drawCol</a:t>
            </a:r>
            <a:r>
              <a:rPr lang="en-US" altLang="zh-CN" sz="1600" dirty="0">
                <a:ea typeface="宋体" panose="02010600030101010101" pitchFamily="2" charset="-122"/>
              </a:rPr>
              <a:t>(col)</a:t>
            </a:r>
          </a:p>
          <a:p>
            <a:pPr lvl="2"/>
            <a:r>
              <a:rPr lang="zh-CN" altLang="en-US" sz="1600" dirty="0">
                <a:ea typeface="宋体" panose="02010600030101010101" pitchFamily="2" charset="-122"/>
              </a:rPr>
              <a:t>能统计图像的像素直方图</a:t>
            </a:r>
            <a:r>
              <a:rPr lang="en-US" altLang="zh-CN" sz="1600" dirty="0" err="1">
                <a:ea typeface="宋体" panose="02010600030101010101" pitchFamily="2" charset="-122"/>
              </a:rPr>
              <a:t>getHist</a:t>
            </a:r>
            <a:r>
              <a:rPr lang="en-US" altLang="zh-CN" sz="1600" dirty="0">
                <a:ea typeface="宋体" panose="02010600030101010101" pitchFamily="2" charset="-122"/>
              </a:rPr>
              <a:t>(image)</a:t>
            </a:r>
            <a:r>
              <a:rPr lang="zh-CN" altLang="en-US" sz="1600" dirty="0">
                <a:ea typeface="宋体" panose="02010600030101010101" pitchFamily="2" charset="-122"/>
              </a:rPr>
              <a:t>，并计算图像的信息熵</a:t>
            </a:r>
            <a:r>
              <a:rPr lang="en-US" altLang="zh-CN" sz="1600" dirty="0">
                <a:ea typeface="宋体" panose="02010600030101010101" pitchFamily="2" charset="-122"/>
              </a:rPr>
              <a:t>,</a:t>
            </a:r>
            <a:r>
              <a:rPr lang="en-US" altLang="zh-CN" sz="1600" dirty="0" err="1">
                <a:ea typeface="宋体" panose="02010600030101010101" pitchFamily="2" charset="-122"/>
              </a:rPr>
              <a:t>getEntropy</a:t>
            </a:r>
            <a:r>
              <a:rPr lang="en-US" altLang="zh-CN" sz="1600" dirty="0">
                <a:ea typeface="宋体" panose="02010600030101010101" pitchFamily="2" charset="-122"/>
              </a:rPr>
              <a:t>(image)</a:t>
            </a:r>
            <a:r>
              <a:rPr lang="zh-CN" altLang="en-US" sz="1600" dirty="0">
                <a:ea typeface="宋体" panose="02010600030101010101" pitchFamily="2" charset="-122"/>
              </a:rPr>
              <a:t>，理解熵的物理意义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2"/>
            <a:r>
              <a:rPr lang="zh-CN" altLang="en-US" sz="1600" dirty="0">
                <a:ea typeface="宋体" panose="02010600030101010101" pitchFamily="2" charset="-122"/>
              </a:rPr>
              <a:t>能将图像分成任意块大小，</a:t>
            </a:r>
            <a:r>
              <a:rPr lang="en-US" altLang="zh-CN" sz="1600" dirty="0" err="1">
                <a:ea typeface="宋体" panose="02010600030101010101" pitchFamily="2" charset="-122"/>
              </a:rPr>
              <a:t>PermutationFun</a:t>
            </a:r>
            <a:r>
              <a:rPr lang="en-US" altLang="zh-CN" sz="1600" dirty="0"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ea typeface="宋体" panose="02010600030101010101" pitchFamily="2" charset="-122"/>
              </a:rPr>
              <a:t>inputImage</a:t>
            </a:r>
            <a:r>
              <a:rPr lang="en-US" altLang="zh-CN" sz="1600" dirty="0">
                <a:ea typeface="宋体" panose="02010600030101010101" pitchFamily="2" charset="-122"/>
              </a:rPr>
              <a:t>, </a:t>
            </a:r>
            <a:r>
              <a:rPr lang="en-US" altLang="zh-CN" sz="1600" dirty="0" err="1">
                <a:ea typeface="宋体" panose="02010600030101010101" pitchFamily="2" charset="-122"/>
              </a:rPr>
              <a:t>blockwidth</a:t>
            </a:r>
            <a:r>
              <a:rPr lang="en-US" altLang="zh-CN" sz="1600" dirty="0">
                <a:ea typeface="宋体" panose="02010600030101010101" pitchFamily="2" charset="-122"/>
              </a:rPr>
              <a:t>, </a:t>
            </a:r>
            <a:r>
              <a:rPr lang="en-US" altLang="zh-CN" sz="1600" dirty="0" err="1">
                <a:ea typeface="宋体" panose="02010600030101010101" pitchFamily="2" charset="-122"/>
              </a:rPr>
              <a:t>blockheight,seed</a:t>
            </a:r>
            <a:r>
              <a:rPr lang="en-US" altLang="zh-CN" sz="1600" dirty="0">
                <a:ea typeface="宋体" panose="02010600030101010101" pitchFamily="2" charset="-122"/>
              </a:rPr>
              <a:t>),</a:t>
            </a:r>
            <a:r>
              <a:rPr lang="zh-CN" altLang="en-US" sz="1600" dirty="0">
                <a:ea typeface="宋体" panose="02010600030101010101" pitchFamily="2" charset="-122"/>
              </a:rPr>
              <a:t>例如</a:t>
            </a:r>
            <a:r>
              <a:rPr lang="en-US" altLang="zh-CN" sz="1600" dirty="0">
                <a:ea typeface="宋体" panose="02010600030101010101" pitchFamily="2" charset="-122"/>
              </a:rPr>
              <a:t>4*4,8*8,16*16,32*32,64*64</a:t>
            </a:r>
            <a:r>
              <a:rPr lang="zh-CN" altLang="en-US" sz="1600" dirty="0">
                <a:ea typeface="宋体" panose="02010600030101010101" pitchFamily="2" charset="-122"/>
              </a:rPr>
              <a:t>，并置乱块的位置并显示（类似马赛克效果）；能指定区域内的图像分块并置乱块的顺序再显示（本条可以调用软件或库的读图接口）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2"/>
            <a:r>
              <a:rPr lang="zh-CN" altLang="en-US" sz="1600" dirty="0">
                <a:ea typeface="宋体" panose="02010600030101010101" pitchFamily="2" charset="-122"/>
              </a:rPr>
              <a:t>尝试截图图像的任意一个区域并存为另一幅图像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能阅读</a:t>
            </a:r>
            <a:r>
              <a:rPr lang="en-US" altLang="zh-CN" sz="2000" dirty="0">
                <a:ea typeface="宋体" panose="02010600030101010101" pitchFamily="2" charset="-122"/>
              </a:rPr>
              <a:t>wav</a:t>
            </a:r>
            <a:r>
              <a:rPr lang="zh-CN" altLang="en-US" sz="2000" dirty="0">
                <a:ea typeface="宋体" panose="02010600030101010101" pitchFamily="2" charset="-122"/>
              </a:rPr>
              <a:t>音频文件，并将原始的</a:t>
            </a:r>
            <a:r>
              <a:rPr lang="en-US" altLang="zh-CN" sz="2000" dirty="0">
                <a:ea typeface="宋体" panose="02010600030101010101" pitchFamily="2" charset="-122"/>
              </a:rPr>
              <a:t>PCM</a:t>
            </a:r>
            <a:r>
              <a:rPr lang="zh-CN" altLang="en-US" sz="2000" dirty="0">
                <a:ea typeface="宋体" panose="02010600030101010101" pitchFamily="2" charset="-122"/>
              </a:rPr>
              <a:t>音频数据显示出来，并画出其大小示意图（画出波形图）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/>
            <a:r>
              <a:rPr lang="zh-CN" altLang="en-US" sz="1600" dirty="0">
                <a:ea typeface="宋体" panose="02010600030101010101" pitchFamily="2" charset="-122"/>
              </a:rPr>
              <a:t>读取</a:t>
            </a:r>
            <a:r>
              <a:rPr lang="en-US" altLang="zh-CN" sz="1600" dirty="0">
                <a:ea typeface="宋体" panose="02010600030101010101" pitchFamily="2" charset="-122"/>
              </a:rPr>
              <a:t>wav</a:t>
            </a:r>
            <a:r>
              <a:rPr lang="zh-CN" altLang="en-US" sz="1600" dirty="0">
                <a:ea typeface="宋体" panose="02010600030101010101" pitchFamily="2" charset="-122"/>
              </a:rPr>
              <a:t>音频文件，获取其数据的规律，并调用任何显示接口显示这种一维数据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2"/>
            <a:r>
              <a:rPr lang="zh-CN" altLang="en-US" sz="1600" dirty="0">
                <a:ea typeface="宋体" panose="02010600030101010101" pitchFamily="2" charset="-122"/>
              </a:rPr>
              <a:t>统计</a:t>
            </a:r>
            <a:r>
              <a:rPr lang="en-US" altLang="zh-CN" sz="1600" dirty="0"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ea typeface="宋体" panose="02010600030101010101" pitchFamily="2" charset="-122"/>
              </a:rPr>
              <a:t>秒钟</a:t>
            </a:r>
            <a:r>
              <a:rPr lang="en-US" altLang="zh-CN" sz="1600" dirty="0">
                <a:ea typeface="宋体" panose="02010600030101010101" pitchFamily="2" charset="-122"/>
              </a:rPr>
              <a:t>wav</a:t>
            </a:r>
            <a:r>
              <a:rPr lang="zh-CN" altLang="en-US" sz="1600" dirty="0">
                <a:ea typeface="宋体" panose="02010600030101010101" pitchFamily="2" charset="-122"/>
              </a:rPr>
              <a:t>音频的数量跟哪些因素有关？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5D8A20F-2DD6-4E75-9596-B22A545CB4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3ABA50A-1FC8-467B-9495-F04954BB41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836613"/>
            <a:ext cx="7939087" cy="5616575"/>
          </a:xfrm>
        </p:spPr>
        <p:txBody>
          <a:bodyPr/>
          <a:lstStyle/>
          <a:p>
            <a:r>
              <a:rPr lang="zh-CN" altLang="en-US" sz="2400" dirty="0">
                <a:ea typeface="宋体" panose="02010600030101010101" pitchFamily="2" charset="-122"/>
              </a:rPr>
              <a:t>实验一</a:t>
            </a: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能使用</a:t>
            </a:r>
            <a:r>
              <a:rPr lang="en-US" altLang="zh-CN" sz="2000" dirty="0">
                <a:ea typeface="宋体" panose="02010600030101010101" pitchFamily="2" charset="-122"/>
              </a:rPr>
              <a:t>OPENCV</a:t>
            </a:r>
            <a:r>
              <a:rPr lang="zh-CN" altLang="en-US" sz="2000" dirty="0">
                <a:ea typeface="宋体" panose="02010600030101010101" pitchFamily="2" charset="-122"/>
              </a:rPr>
              <a:t>的</a:t>
            </a:r>
            <a:r>
              <a:rPr lang="en-US" altLang="zh-CN" sz="2000" dirty="0">
                <a:ea typeface="宋体" panose="02010600030101010101" pitchFamily="2" charset="-122"/>
              </a:rPr>
              <a:t>DFT</a:t>
            </a:r>
            <a:r>
              <a:rPr lang="zh-CN" altLang="en-US" sz="2000" dirty="0"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ea typeface="宋体" panose="02010600030101010101" pitchFamily="2" charset="-122"/>
              </a:rPr>
              <a:t>DCT</a:t>
            </a:r>
            <a:r>
              <a:rPr lang="zh-CN" altLang="en-US" sz="2000" dirty="0">
                <a:ea typeface="宋体" panose="02010600030101010101" pitchFamily="2" charset="-122"/>
              </a:rPr>
              <a:t>函数库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能对音频文件进行</a:t>
            </a:r>
            <a:r>
              <a:rPr lang="en-US" altLang="zh-CN" sz="2000" dirty="0">
                <a:ea typeface="宋体" panose="02010600030101010101" pitchFamily="2" charset="-122"/>
              </a:rPr>
              <a:t>DFT</a:t>
            </a:r>
            <a:r>
              <a:rPr lang="zh-CN" altLang="en-US" sz="2000" dirty="0"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ea typeface="宋体" panose="02010600030101010101" pitchFamily="2" charset="-122"/>
              </a:rPr>
              <a:t>DCT</a:t>
            </a:r>
            <a:r>
              <a:rPr lang="zh-CN" altLang="en-US" sz="2000" dirty="0"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ea typeface="宋体" panose="02010600030101010101" pitchFamily="2" charset="-122"/>
              </a:rPr>
              <a:t>DWT</a:t>
            </a:r>
            <a:r>
              <a:rPr lang="zh-CN" altLang="en-US" sz="2000" dirty="0">
                <a:ea typeface="宋体" panose="02010600030101010101" pitchFamily="2" charset="-122"/>
              </a:rPr>
              <a:t>变换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/>
            <a:r>
              <a:rPr lang="zh-CN" altLang="en-US" sz="2000" dirty="0">
                <a:ea typeface="宋体" panose="02010600030101010101" pitchFamily="2" charset="-122"/>
              </a:rPr>
              <a:t>例如，读入音频文件，以</a:t>
            </a:r>
            <a:r>
              <a:rPr lang="en-US" altLang="zh-CN" sz="2000" dirty="0">
                <a:ea typeface="宋体" panose="02010600030101010101" pitchFamily="2" charset="-122"/>
              </a:rPr>
              <a:t>1024</a:t>
            </a:r>
            <a:r>
              <a:rPr lang="zh-CN" altLang="en-US" sz="2000" dirty="0">
                <a:ea typeface="宋体" panose="02010600030101010101" pitchFamily="2" charset="-122"/>
              </a:rPr>
              <a:t>长度对音频分窗处理，然后对其进行一维的</a:t>
            </a:r>
            <a:r>
              <a:rPr lang="en-US" altLang="zh-CN" sz="2000" dirty="0">
                <a:ea typeface="宋体" panose="02010600030101010101" pitchFamily="2" charset="-122"/>
              </a:rPr>
              <a:t>DFT</a:t>
            </a:r>
            <a:r>
              <a:rPr lang="zh-CN" altLang="en-US" sz="2000" dirty="0"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ea typeface="宋体" panose="02010600030101010101" pitchFamily="2" charset="-122"/>
              </a:rPr>
              <a:t>DCT</a:t>
            </a:r>
            <a:r>
              <a:rPr lang="zh-CN" altLang="en-US" sz="2000" dirty="0"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ea typeface="宋体" panose="02010600030101010101" pitchFamily="2" charset="-122"/>
              </a:rPr>
              <a:t>DWT</a:t>
            </a:r>
            <a:r>
              <a:rPr lang="zh-CN" altLang="en-US" sz="2000" dirty="0">
                <a:ea typeface="宋体" panose="02010600030101010101" pitchFamily="2" charset="-122"/>
              </a:rPr>
              <a:t>处理，然后画出原始音频，以及处理后音频的图形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能对图像进行二维的</a:t>
            </a:r>
            <a:r>
              <a:rPr lang="en-US" altLang="zh-CN" sz="2000" dirty="0">
                <a:ea typeface="宋体" panose="02010600030101010101" pitchFamily="2" charset="-122"/>
              </a:rPr>
              <a:t>DFT</a:t>
            </a:r>
            <a:r>
              <a:rPr lang="zh-CN" altLang="en-US" sz="2000" dirty="0"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ea typeface="宋体" panose="02010600030101010101" pitchFamily="2" charset="-122"/>
              </a:rPr>
              <a:t>DCT</a:t>
            </a:r>
            <a:r>
              <a:rPr lang="zh-CN" altLang="en-US" sz="2000" dirty="0"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ea typeface="宋体" panose="02010600030101010101" pitchFamily="2" charset="-122"/>
              </a:rPr>
              <a:t>DWT</a:t>
            </a:r>
            <a:r>
              <a:rPr lang="zh-CN" altLang="en-US" sz="2000" dirty="0">
                <a:ea typeface="宋体" panose="02010600030101010101" pitchFamily="2" charset="-122"/>
              </a:rPr>
              <a:t>变换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/>
            <a:r>
              <a:rPr lang="zh-CN" altLang="en-US" sz="2000" dirty="0">
                <a:ea typeface="宋体" panose="02010600030101010101" pitchFamily="2" charset="-122"/>
              </a:rPr>
              <a:t>理解</a:t>
            </a:r>
            <a:r>
              <a:rPr lang="en-US" altLang="zh-CN" sz="2000" dirty="0">
                <a:ea typeface="宋体" panose="02010600030101010101" pitchFamily="2" charset="-122"/>
              </a:rPr>
              <a:t>FFT</a:t>
            </a:r>
            <a:r>
              <a:rPr lang="zh-CN" altLang="en-US" sz="2000" dirty="0">
                <a:ea typeface="宋体" panose="02010600030101010101" pitchFamily="2" charset="-122"/>
              </a:rPr>
              <a:t>的优势：用一维的</a:t>
            </a:r>
            <a:r>
              <a:rPr lang="en-US" altLang="zh-CN" sz="2000" dirty="0">
                <a:ea typeface="宋体" panose="02010600030101010101" pitchFamily="2" charset="-122"/>
              </a:rPr>
              <a:t>DFT</a:t>
            </a:r>
            <a:r>
              <a:rPr lang="zh-CN" altLang="en-US" sz="2000" dirty="0">
                <a:ea typeface="宋体" panose="02010600030101010101" pitchFamily="2" charset="-122"/>
              </a:rPr>
              <a:t>变换对图像块进行变换，分别显示其幅度图和相位图（注意如何可视化结果，例如，将系数区间归一化到</a:t>
            </a:r>
            <a:r>
              <a:rPr lang="en-US" altLang="zh-CN" sz="2000" dirty="0">
                <a:ea typeface="宋体" panose="02010600030101010101" pitchFamily="2" charset="-122"/>
              </a:rPr>
              <a:t>[0,255]</a:t>
            </a:r>
            <a:r>
              <a:rPr lang="zh-CN" altLang="en-US" sz="2000" dirty="0">
                <a:ea typeface="宋体" panose="02010600030101010101" pitchFamily="2" charset="-122"/>
              </a:rPr>
              <a:t>，或者系数取对数等）；用</a:t>
            </a:r>
            <a:r>
              <a:rPr lang="en-US" altLang="zh-CN" sz="2000" dirty="0">
                <a:ea typeface="宋体" panose="02010600030101010101" pitchFamily="2" charset="-122"/>
              </a:rPr>
              <a:t>FFT</a:t>
            </a:r>
            <a:r>
              <a:rPr lang="zh-CN" altLang="en-US" sz="2000" dirty="0">
                <a:ea typeface="宋体" panose="02010600030101010101" pitchFamily="2" charset="-122"/>
              </a:rPr>
              <a:t>变换来对图像块进行变换，看看其速度；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/>
            <a:r>
              <a:rPr lang="zh-CN" altLang="en-US" sz="2000" dirty="0">
                <a:ea typeface="宋体" panose="02010600030101010101" pitchFamily="2" charset="-122"/>
              </a:rPr>
              <a:t>理解</a:t>
            </a:r>
            <a:r>
              <a:rPr lang="en-US" altLang="zh-CN" sz="2000" dirty="0">
                <a:ea typeface="宋体" panose="02010600030101010101" pitchFamily="2" charset="-122"/>
              </a:rPr>
              <a:t>DCT</a:t>
            </a:r>
            <a:r>
              <a:rPr lang="zh-CN" altLang="en-US" sz="2000" dirty="0">
                <a:ea typeface="宋体" panose="02010600030101010101" pitchFamily="2" charset="-122"/>
              </a:rPr>
              <a:t>变换的能量聚集特性，</a:t>
            </a:r>
            <a:r>
              <a:rPr lang="en-US" altLang="zh-CN" sz="2000" dirty="0"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ea typeface="宋体" panose="02010600030101010101" pitchFamily="2" charset="-122"/>
              </a:rPr>
              <a:t>*</a:t>
            </a:r>
            <a:r>
              <a:rPr lang="en-US" altLang="zh-CN" sz="2000" dirty="0"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ea typeface="宋体" panose="02010600030101010101" pitchFamily="2" charset="-122"/>
              </a:rPr>
              <a:t>变换后，保留左上角</a:t>
            </a:r>
            <a:r>
              <a:rPr lang="en-US" altLang="zh-CN" sz="2000" dirty="0">
                <a:ea typeface="宋体" panose="02010600030101010101" pitchFamily="2" charset="-122"/>
              </a:rPr>
              <a:t>k</a:t>
            </a:r>
            <a:r>
              <a:rPr lang="zh-CN" altLang="en-US" sz="2000" dirty="0">
                <a:ea typeface="宋体" panose="02010600030101010101" pitchFamily="2" charset="-122"/>
              </a:rPr>
              <a:t>个系数后（做</a:t>
            </a:r>
            <a:r>
              <a:rPr lang="en-US" altLang="zh-CN" sz="2000" dirty="0">
                <a:ea typeface="宋体" panose="02010600030101010101" pitchFamily="2" charset="-122"/>
              </a:rPr>
              <a:t>Zigzag</a:t>
            </a:r>
            <a:r>
              <a:rPr lang="zh-CN" altLang="en-US" sz="2000" dirty="0">
                <a:ea typeface="宋体" panose="02010600030101010101" pitchFamily="2" charset="-122"/>
              </a:rPr>
              <a:t>扫描，将</a:t>
            </a:r>
            <a:r>
              <a:rPr lang="en-US" altLang="zh-CN" sz="2000" dirty="0"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ea typeface="宋体" panose="02010600030101010101" pitchFamily="2" charset="-122"/>
              </a:rPr>
              <a:t>*</a:t>
            </a:r>
            <a:r>
              <a:rPr lang="en-US" altLang="zh-CN" sz="2000" dirty="0"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ea typeface="宋体" panose="02010600030101010101" pitchFamily="2" charset="-122"/>
              </a:rPr>
              <a:t>转化为</a:t>
            </a:r>
            <a:r>
              <a:rPr lang="en-US" altLang="zh-CN" sz="2000" dirty="0">
                <a:ea typeface="宋体" panose="02010600030101010101" pitchFamily="2" charset="-122"/>
              </a:rPr>
              <a:t>64</a:t>
            </a:r>
            <a:r>
              <a:rPr lang="zh-CN" altLang="en-US" sz="2000" dirty="0">
                <a:ea typeface="宋体" panose="02010600030101010101" pitchFamily="2" charset="-122"/>
              </a:rPr>
              <a:t>维向量），再做逆</a:t>
            </a:r>
            <a:r>
              <a:rPr lang="en-US" altLang="zh-CN" sz="2000" dirty="0">
                <a:ea typeface="宋体" panose="02010600030101010101" pitchFamily="2" charset="-122"/>
              </a:rPr>
              <a:t>DCT</a:t>
            </a:r>
            <a:r>
              <a:rPr lang="zh-CN" altLang="en-US" sz="2000" dirty="0">
                <a:ea typeface="宋体" panose="02010600030101010101" pitchFamily="2" charset="-122"/>
              </a:rPr>
              <a:t>变换，恢复原始图像，比较原始图像与恢复图像的</a:t>
            </a:r>
            <a:r>
              <a:rPr lang="en-US" altLang="zh-CN" sz="2000" dirty="0">
                <a:ea typeface="宋体" panose="02010600030101010101" pitchFamily="2" charset="-122"/>
              </a:rPr>
              <a:t>PSNR</a:t>
            </a:r>
            <a:r>
              <a:rPr lang="zh-CN" altLang="en-US" sz="2000" dirty="0">
                <a:ea typeface="宋体" panose="02010600030101010101" pitchFamily="2" charset="-122"/>
              </a:rPr>
              <a:t>值和</a:t>
            </a:r>
            <a:r>
              <a:rPr lang="en-US" altLang="zh-CN" sz="2000" dirty="0">
                <a:ea typeface="宋体" panose="02010600030101010101" pitchFamily="2" charset="-122"/>
              </a:rPr>
              <a:t>SSIM</a:t>
            </a:r>
            <a:r>
              <a:rPr lang="zh-CN" altLang="en-US" sz="2000" dirty="0">
                <a:ea typeface="宋体" panose="02010600030101010101" pitchFamily="2" charset="-122"/>
              </a:rPr>
              <a:t>值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ea typeface="宋体" panose="02010600030101010101" pitchFamily="2" charset="-122"/>
              </a:rPr>
              <a:t>需要查阅</a:t>
            </a:r>
            <a:r>
              <a:rPr lang="en-US" altLang="zh-CN" sz="2000" dirty="0">
                <a:ea typeface="宋体" panose="02010600030101010101" pitchFamily="2" charset="-122"/>
              </a:rPr>
              <a:t>PSNR</a:t>
            </a:r>
            <a:r>
              <a:rPr lang="zh-CN" altLang="en-US" sz="2000" dirty="0"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ea typeface="宋体" panose="02010600030101010101" pitchFamily="2" charset="-122"/>
              </a:rPr>
              <a:t>SSIM</a:t>
            </a:r>
            <a:r>
              <a:rPr lang="zh-CN" altLang="en-US" sz="2000" dirty="0">
                <a:ea typeface="宋体" panose="02010600030101010101" pitchFamily="2" charset="-122"/>
              </a:rPr>
              <a:t>的公式并实现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837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AF302-048C-4AFC-9D76-D76AFF55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F0686D-63B2-4A4E-97AF-57ACA875A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探索</a:t>
                </a:r>
                <a:r>
                  <a:rPr lang="en-US" altLang="zh-CN" sz="2400" dirty="0"/>
                  <a:t>DFT</a:t>
                </a:r>
                <a:r>
                  <a:rPr lang="zh-CN" altLang="en-US" sz="2400" dirty="0"/>
                  <a:t>的分辨率</a:t>
                </a:r>
                <a:endParaRPr lang="en-US" altLang="zh-CN" sz="2400" dirty="0"/>
              </a:p>
              <a:p>
                <a:r>
                  <a:rPr lang="en-US" altLang="zh-CN" sz="2000" dirty="0"/>
                  <a:t>DFT</a:t>
                </a:r>
                <a:r>
                  <a:rPr lang="zh-CN" altLang="en-US" sz="2000" dirty="0"/>
                  <a:t>的分辨率</a:t>
                </a:r>
                <a:endParaRPr lang="en-US" altLang="zh-CN" sz="2000" dirty="0"/>
              </a:p>
              <a:p>
                <a:pPr lvl="1"/>
                <a:r>
                  <a:rPr lang="en-US" altLang="zh-CN" sz="1800" dirty="0"/>
                  <a:t>DFT</a:t>
                </a:r>
                <a:r>
                  <a:rPr lang="zh-CN" altLang="en-US" sz="1800" dirty="0"/>
                  <a:t>的频率分辨率是指：</a:t>
                </a:r>
                <a:endParaRPr lang="en-US" altLang="zh-CN" sz="1800" dirty="0"/>
              </a:p>
              <a:p>
                <a:pPr marL="4413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𝒓𝒆𝒔</m:t>
                          </m:r>
                        </m:sub>
                      </m:sSub>
                      <m:r>
                        <a:rPr lang="en-US" altLang="zh-CN" sz="1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altLang="zh-CN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𝑵𝑻</m:t>
                          </m:r>
                        </m:den>
                      </m:f>
                      <m:r>
                        <a:rPr lang="en-US" altLang="zh-CN" sz="1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𝑯𝒛</m:t>
                      </m:r>
                      <m:r>
                        <a:rPr lang="en-US" altLang="zh-CN" sz="1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18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sz="1800" dirty="0"/>
                  <a:t>覆盖的频率区间为：</a:t>
                </a:r>
                <a:endParaRPr lang="en-US" altLang="zh-CN" sz="1800" dirty="0"/>
              </a:p>
              <a:p>
                <a:pPr marL="4413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zh-CN" sz="1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1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1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en-US" altLang="zh-CN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𝒓𝒆𝒔</m:t>
                          </m:r>
                        </m:sub>
                      </m:sSub>
                      <m:r>
                        <a:rPr lang="en-US" altLang="zh-CN" sz="1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altLang="zh-CN" sz="1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altLang="zh-CN" sz="1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𝑯𝒛</m:t>
                      </m:r>
                      <m:r>
                        <a:rPr lang="en-US" altLang="zh-CN" sz="1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1800" dirty="0">
                  <a:solidFill>
                    <a:srgbClr val="FF0000"/>
                  </a:solidFill>
                </a:endParaRPr>
              </a:p>
              <a:p>
                <a:r>
                  <a:rPr lang="zh-CN" altLang="en-US" sz="2000" dirty="0"/>
                  <a:t>显然，分辨率与采样区间、点数有关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>
                    <a:solidFill>
                      <a:srgbClr val="FF0000"/>
                    </a:solidFill>
                  </a:rPr>
                  <a:t>增加采样率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1800" dirty="0">
                    <a:solidFill>
                      <a:srgbClr val="FF0000"/>
                    </a:solidFill>
                  </a:rPr>
                  <a:t>扩展频率区间</a:t>
                </a:r>
                <a:endParaRPr lang="en-US" altLang="zh-CN" sz="18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sz="1800" dirty="0">
                    <a:solidFill>
                      <a:srgbClr val="FF0000"/>
                    </a:solidFill>
                  </a:rPr>
                  <a:t>增加观察时间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1800" dirty="0">
                    <a:solidFill>
                      <a:srgbClr val="FF0000"/>
                    </a:solidFill>
                  </a:rPr>
                  <a:t>提高频率分辨率</a:t>
                </a:r>
                <a:endParaRPr lang="en-US" altLang="zh-CN" sz="1800" dirty="0">
                  <a:solidFill>
                    <a:srgbClr val="FF0000"/>
                  </a:solidFill>
                </a:endParaRPr>
              </a:p>
              <a:p>
                <a:r>
                  <a:rPr lang="zh-CN" altLang="en-US" sz="2000" dirty="0"/>
                  <a:t>问题：填充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扩展原采样数据后是否会改变频率分辨率？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否，因为频率分辨率只由观察区间长度确定，而</a:t>
                </a:r>
                <a:r>
                  <a:rPr lang="en-US" altLang="zh-CN" sz="1800" dirty="0"/>
                  <a:t>0</a:t>
                </a:r>
                <a:r>
                  <a:rPr lang="zh-CN" altLang="en-US" sz="1800" dirty="0"/>
                  <a:t>填充并不会改变频率分辨率</a:t>
                </a:r>
                <a:endParaRPr lang="en-US" altLang="zh-CN" sz="1800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F0686D-63B2-4A4E-97AF-57ACA875A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45308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417B0-D50E-4D3D-9F91-61DBD1CD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E9D71-BA4D-4C44-9BEB-F645B96F5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模拟两个信号的频率分别是</a:t>
            </a:r>
            <a:r>
              <a:rPr lang="en-US" altLang="zh-CN" dirty="0"/>
              <a:t>F1 = 30 Hz</a:t>
            </a:r>
            <a:r>
              <a:rPr lang="zh-CN" altLang="en-US" dirty="0"/>
              <a:t>，</a:t>
            </a:r>
            <a:r>
              <a:rPr lang="en-US" altLang="zh-CN" dirty="0"/>
              <a:t>F2 = 35 Hz</a:t>
            </a:r>
            <a:r>
              <a:rPr lang="zh-CN" altLang="en-US" dirty="0"/>
              <a:t>，假设按照采样区间为</a:t>
            </a:r>
            <a:r>
              <a:rPr lang="en-US" altLang="zh-CN" dirty="0"/>
              <a:t>T = 0.02</a:t>
            </a:r>
            <a:r>
              <a:rPr lang="zh-CN" altLang="en-US" dirty="0"/>
              <a:t>秒进行采样</a:t>
            </a:r>
            <a:r>
              <a:rPr lang="en-US" altLang="zh-CN" dirty="0"/>
              <a:t>.</a:t>
            </a:r>
            <a:r>
              <a:rPr lang="zh-CN" altLang="en-US" dirty="0"/>
              <a:t>考虑不同数据长度</a:t>
            </a:r>
            <a:r>
              <a:rPr lang="en-US" altLang="zh-CN" dirty="0"/>
              <a:t> N = 10, 15, 30, 40,60,70</a:t>
            </a:r>
            <a:r>
              <a:rPr lang="zh-CN" altLang="en-US" dirty="0"/>
              <a:t>，</a:t>
            </a:r>
            <a:r>
              <a:rPr lang="en-US" altLang="zh-CN" dirty="0"/>
              <a:t>100</a:t>
            </a:r>
            <a:r>
              <a:rPr lang="zh-CN" altLang="en-US" dirty="0"/>
              <a:t>，并填</a:t>
            </a:r>
            <a:r>
              <a:rPr lang="en-US" altLang="zh-CN" dirty="0"/>
              <a:t>0</a:t>
            </a:r>
            <a:r>
              <a:rPr lang="zh-CN" altLang="en-US" dirty="0"/>
              <a:t>扩充至</a:t>
            </a:r>
            <a:r>
              <a:rPr lang="en-US" altLang="zh-CN" dirty="0"/>
              <a:t> 512</a:t>
            </a:r>
            <a:r>
              <a:rPr lang="zh-CN" altLang="en-US" dirty="0"/>
              <a:t>个点，然后分别画出其图像，并解释其现象！（参考课件内容）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28166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A618F-E9B7-4AD6-B364-D7B546F6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OPENCV</a:t>
            </a:r>
            <a:r>
              <a:rPr lang="zh-CN" altLang="en-US" dirty="0"/>
              <a:t>并熟悉基本操作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E7558-EB8A-4ACA-B3EC-66860325C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可以使用</a:t>
            </a:r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等编程语言都可以！</a:t>
            </a:r>
            <a:endParaRPr lang="en-US" altLang="zh-CN" dirty="0"/>
          </a:p>
          <a:p>
            <a:r>
              <a:rPr lang="zh-CN" altLang="en-US" dirty="0"/>
              <a:t>读写图像和音频文件</a:t>
            </a:r>
            <a:endParaRPr lang="en-US" altLang="zh-CN" dirty="0"/>
          </a:p>
          <a:p>
            <a:r>
              <a:rPr lang="zh-CN" altLang="en-US" dirty="0"/>
              <a:t>显示，并进行基本的操作</a:t>
            </a:r>
            <a:endParaRPr lang="en-US" altLang="zh-CN" dirty="0"/>
          </a:p>
          <a:p>
            <a:r>
              <a:rPr lang="zh-CN" altLang="en-US" dirty="0"/>
              <a:t>调用数学库进行</a:t>
            </a:r>
            <a:r>
              <a:rPr lang="en-US" altLang="zh-CN" dirty="0"/>
              <a:t>DFT</a:t>
            </a:r>
            <a:r>
              <a:rPr lang="zh-CN" altLang="en-US" dirty="0"/>
              <a:t>变换和</a:t>
            </a:r>
            <a:r>
              <a:rPr lang="en-US" altLang="zh-CN" dirty="0"/>
              <a:t>DCT</a:t>
            </a:r>
            <a:r>
              <a:rPr lang="zh-CN" altLang="en-US" dirty="0"/>
              <a:t>变换！</a:t>
            </a:r>
            <a:endParaRPr lang="en-US" altLang="zh-CN" dirty="0"/>
          </a:p>
          <a:p>
            <a:r>
              <a:rPr lang="zh-CN" altLang="en-US" dirty="0"/>
              <a:t>提交源代码和实验报告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3226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1D1CDE17-48BB-425C-9B75-8B01DA930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位图格式</a:t>
            </a: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26E1D142-87AF-4082-BC40-DC019BD951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位图格式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每行字节数必须是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的整数倍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zh-CN" altLang="en-US">
                <a:ea typeface="宋体" panose="02010600030101010101" pitchFamily="2" charset="-122"/>
              </a:rPr>
              <a:t>比特及其以下图像都带有调色板，采用调色板的索引值来表示图像的像素值，因此可以是彩色的，例如</a:t>
            </a:r>
            <a:r>
              <a:rPr lang="en-US" altLang="zh-CN">
                <a:ea typeface="宋体" panose="02010600030101010101" pitchFamily="2" charset="-122"/>
              </a:rPr>
              <a:t>GIF</a:t>
            </a:r>
            <a:r>
              <a:rPr lang="zh-CN" altLang="en-US">
                <a:ea typeface="宋体" panose="02010600030101010101" pitchFamily="2" charset="-122"/>
              </a:rPr>
              <a:t>是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zh-CN" altLang="en-US">
                <a:ea typeface="宋体" panose="02010600030101010101" pitchFamily="2" charset="-122"/>
              </a:rPr>
              <a:t>比特图像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zh-CN" altLang="en-US">
                <a:ea typeface="宋体" panose="02010600030101010101" pitchFamily="2" charset="-122"/>
              </a:rPr>
              <a:t>比特以上的图像一般没有调色板，直接将图像的</a:t>
            </a:r>
            <a:r>
              <a:rPr lang="en-US" altLang="zh-CN">
                <a:ea typeface="宋体" panose="02010600030101010101" pitchFamily="2" charset="-122"/>
              </a:rPr>
              <a:t>RGB</a:t>
            </a:r>
            <a:r>
              <a:rPr lang="zh-CN" altLang="en-US">
                <a:ea typeface="宋体" panose="02010600030101010101" pitchFamily="2" charset="-122"/>
              </a:rPr>
              <a:t>值放在相应的位置上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位图文件：</a:t>
            </a:r>
            <a:r>
              <a:rPr lang="en-US" altLang="zh-CN">
                <a:ea typeface="宋体" panose="02010600030101010101" pitchFamily="2" charset="-122"/>
              </a:rPr>
              <a:t>14</a:t>
            </a:r>
            <a:r>
              <a:rPr lang="zh-CN" altLang="en-US">
                <a:ea typeface="宋体" panose="02010600030101010101" pitchFamily="2" charset="-122"/>
              </a:rPr>
              <a:t>字节的文件头</a:t>
            </a:r>
            <a:r>
              <a:rPr lang="en-US" altLang="zh-CN">
                <a:ea typeface="宋体" panose="02010600030101010101" pitchFamily="2" charset="-122"/>
              </a:rPr>
              <a:t>+40</a:t>
            </a:r>
            <a:r>
              <a:rPr lang="zh-CN" altLang="en-US">
                <a:ea typeface="宋体" panose="02010600030101010101" pitchFamily="2" charset="-122"/>
              </a:rPr>
              <a:t>字节的信息头</a:t>
            </a:r>
            <a:r>
              <a:rPr lang="en-US" altLang="zh-CN">
                <a:ea typeface="宋体" panose="02010600030101010101" pitchFamily="2" charset="-122"/>
              </a:rPr>
              <a:t>+[</a:t>
            </a:r>
            <a:r>
              <a:rPr lang="zh-CN" altLang="en-US">
                <a:ea typeface="宋体" panose="02010600030101010101" pitchFamily="2" charset="-122"/>
              </a:rPr>
              <a:t>调色板</a:t>
            </a:r>
            <a:r>
              <a:rPr lang="en-US" altLang="zh-CN">
                <a:ea typeface="宋体" panose="02010600030101010101" pitchFamily="2" charset="-122"/>
              </a:rPr>
              <a:t>]+</a:t>
            </a:r>
            <a:r>
              <a:rPr lang="zh-CN" altLang="en-US">
                <a:ea typeface="宋体" panose="02010600030101010101" pitchFamily="2" charset="-122"/>
              </a:rPr>
              <a:t>像素数值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4FA7BC3-BC3B-4B5A-8A91-CF0BE421AD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BMP图像结构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7C98B6E-8ECD-42DC-9BDC-BD01162FF7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800" b="1">
                <a:ea typeface="宋体" panose="02010600030101010101" pitchFamily="2" charset="-122"/>
              </a:rPr>
              <a:t>BITMAPFILEHEADER(14 bytes)</a:t>
            </a:r>
            <a:r>
              <a:rPr lang="en-US" altLang="zh-CN" sz="2800">
                <a:ea typeface="宋体" panose="02010600030101010101" pitchFamily="2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typedef struct tagBITMAPFILEHEADER { 	</a:t>
            </a:r>
          </a:p>
          <a:p>
            <a:pPr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		WORD bfType;</a:t>
            </a:r>
          </a:p>
          <a:p>
            <a:pPr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	 	DWORD bfSize; </a:t>
            </a:r>
          </a:p>
          <a:p>
            <a:pPr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		WORD bfReserved1; </a:t>
            </a:r>
          </a:p>
          <a:p>
            <a:pPr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		WORD bfReserved2; </a:t>
            </a:r>
          </a:p>
          <a:p>
            <a:pPr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		DWORD bfOffBits;</a:t>
            </a:r>
          </a:p>
          <a:p>
            <a:pPr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} BITMAPFILEHEADER, *PBITMAPFILEHEADER;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0CBC862-1833-4086-BDF5-1ADD01864B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BITMAP图像结构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18D9307-31A1-44A4-92E2-6DFB9BD647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BITMAPINFO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typedef struct tagBITMAPINFO { 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	BITMAPINFOHEADER bmiHeader; 	RGBQUAD bmiColors[1]; 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} BITMAPINFO, *PBITMAPINFO;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ctus">
  <a:themeElements>
    <a:clrScheme name="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Cactu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959</Words>
  <Application>Microsoft Office PowerPoint</Application>
  <PresentationFormat>全屏显示(4:3)</PresentationFormat>
  <Paragraphs>98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Arial Narrow</vt:lpstr>
      <vt:lpstr>Cambria Math</vt:lpstr>
      <vt:lpstr>Times New Roman</vt:lpstr>
      <vt:lpstr>Cactus</vt:lpstr>
      <vt:lpstr>数字媒体技术实验一</vt:lpstr>
      <vt:lpstr>实验内容</vt:lpstr>
      <vt:lpstr>实验内容</vt:lpstr>
      <vt:lpstr>实验内容</vt:lpstr>
      <vt:lpstr>实验内容</vt:lpstr>
      <vt:lpstr>安装OPENCV并熟悉基本操作</vt:lpstr>
      <vt:lpstr>位图格式</vt:lpstr>
      <vt:lpstr>BMP图像结构</vt:lpstr>
      <vt:lpstr>BITMAP图像结构</vt:lpstr>
      <vt:lpstr>BITMAP图像结构</vt:lpstr>
      <vt:lpstr>BITMAP图像结构</vt:lpstr>
      <vt:lpstr>颜色表的起始位置</vt:lpstr>
      <vt:lpstr>位图字节的起始值和长度</vt:lpstr>
      <vt:lpstr>位图显示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数字图像处理实验一</dc:title>
  <dc:creator>Shaohui Liu</dc:creator>
  <cp:lastModifiedBy>ThinkPad</cp:lastModifiedBy>
  <cp:revision>23</cp:revision>
  <dcterms:modified xsi:type="dcterms:W3CDTF">2023-09-06T03:08:43Z</dcterms:modified>
</cp:coreProperties>
</file>