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sldIdLst>
    <p:sldId id="256" r:id="rId2"/>
    <p:sldId id="258" r:id="rId3"/>
    <p:sldId id="270" r:id="rId4"/>
    <p:sldId id="271" r:id="rId5"/>
    <p:sldId id="266" r:id="rId6"/>
    <p:sldId id="269" r:id="rId7"/>
    <p:sldId id="267" r:id="rId8"/>
    <p:sldId id="268" r:id="rId9"/>
    <p:sldId id="272" r:id="rId10"/>
    <p:sldId id="273" r:id="rId11"/>
    <p:sldId id="274" r:id="rId12"/>
    <p:sldId id="275" r:id="rId13"/>
    <p:sldId id="276" r:id="rId14"/>
    <p:sldId id="277" r:id="rId15"/>
  </p:sldIdLst>
  <p:sldSz cx="9144000" cy="6858000" type="screen4x3"/>
  <p:notesSz cx="7102475" cy="10233025"/>
  <p:defaultTextStyle>
    <a:defPPr>
      <a:defRPr lang="en-US"/>
    </a:defPPr>
    <a:lvl1pPr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0099CC"/>
    <a:srgbClr val="0099FF"/>
    <a:srgbClr val="965A1E"/>
    <a:srgbClr val="6666FF"/>
    <a:srgbClr val="FFCC00"/>
    <a:srgbClr val="FF00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7951" cy="5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l" defTabSz="966788" eaLnBrk="1" hangingPunct="1">
              <a:buFont typeface="Arial" panose="020B0604020202020204" pitchFamily="34" charset="0"/>
              <a:buNone/>
              <a:defRPr sz="1300">
                <a:solidFill>
                  <a:schemeClr val="tx1"/>
                </a:solidFill>
                <a:latin typeface="Times New Roman" pitchFamily="18" charset="0"/>
              </a:defRPr>
            </a:lvl1pPr>
          </a:lstStyle>
          <a:p>
            <a:pPr>
              <a:defRPr/>
            </a:pPr>
            <a:endParaRPr lang="hu-HU" altLang="en-US"/>
          </a:p>
        </p:txBody>
      </p:sp>
      <p:sp>
        <p:nvSpPr>
          <p:cNvPr id="3075" name="Rectangle 3"/>
          <p:cNvSpPr>
            <a:spLocks noGrp="1" noChangeArrowheads="1"/>
          </p:cNvSpPr>
          <p:nvPr>
            <p:ph type="dt" idx="1"/>
          </p:nvPr>
        </p:nvSpPr>
        <p:spPr bwMode="auto">
          <a:xfrm>
            <a:off x="4024525" y="0"/>
            <a:ext cx="3077951" cy="5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solidFill>
                  <a:schemeClr val="tx1"/>
                </a:solidFill>
                <a:latin typeface="Times New Roman" pitchFamily="18" charset="0"/>
              </a:defRPr>
            </a:lvl1pPr>
          </a:lstStyle>
          <a:p>
            <a:pPr>
              <a:defRPr/>
            </a:pPr>
            <a:endParaRPr lang="hu-HU" altLang="en-US"/>
          </a:p>
        </p:txBody>
      </p:sp>
      <p:sp>
        <p:nvSpPr>
          <p:cNvPr id="3076" name="Rectangle 4"/>
          <p:cNvSpPr>
            <a:spLocks noGrp="1" noRot="1" noChangeAspect="1" noChangeArrowheads="1"/>
          </p:cNvSpPr>
          <p:nvPr>
            <p:ph type="sldImg" idx="2"/>
          </p:nvPr>
        </p:nvSpPr>
        <p:spPr bwMode="auto">
          <a:xfrm>
            <a:off x="992188" y="768350"/>
            <a:ext cx="51181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46573" y="4861758"/>
            <a:ext cx="5209329" cy="460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hu-HU" altLang="en-US" noProof="0"/>
              <a:t>Click to edit Master text styles</a:t>
            </a:r>
          </a:p>
          <a:p>
            <a:pPr lvl="1"/>
            <a:r>
              <a:rPr lang="hu-HU" altLang="en-US" noProof="0"/>
              <a:t>Second level</a:t>
            </a:r>
          </a:p>
          <a:p>
            <a:pPr lvl="2"/>
            <a:r>
              <a:rPr lang="hu-HU" altLang="en-US" noProof="0"/>
              <a:t>Third level</a:t>
            </a:r>
          </a:p>
          <a:p>
            <a:pPr lvl="3"/>
            <a:r>
              <a:rPr lang="hu-HU" altLang="en-US" noProof="0"/>
              <a:t>Fourth level</a:t>
            </a:r>
          </a:p>
          <a:p>
            <a:pPr lvl="4"/>
            <a:r>
              <a:rPr lang="hu-HU" altLang="en-US" noProof="0"/>
              <a:t>Fifth level</a:t>
            </a:r>
          </a:p>
        </p:txBody>
      </p:sp>
      <p:sp>
        <p:nvSpPr>
          <p:cNvPr id="3078" name="Rectangle 6"/>
          <p:cNvSpPr>
            <a:spLocks noGrp="1" noChangeArrowheads="1"/>
          </p:cNvSpPr>
          <p:nvPr>
            <p:ph type="ftr" sz="quarter" idx="4"/>
          </p:nvPr>
        </p:nvSpPr>
        <p:spPr bwMode="auto">
          <a:xfrm>
            <a:off x="0" y="9721930"/>
            <a:ext cx="3077951" cy="5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l" defTabSz="966788" eaLnBrk="1" hangingPunct="1">
              <a:buFont typeface="Arial" panose="020B0604020202020204" pitchFamily="34" charset="0"/>
              <a:buNone/>
              <a:defRPr sz="1300">
                <a:solidFill>
                  <a:schemeClr val="tx1"/>
                </a:solidFill>
                <a:latin typeface="Times New Roman" pitchFamily="18" charset="0"/>
              </a:defRPr>
            </a:lvl1pPr>
          </a:lstStyle>
          <a:p>
            <a:pPr>
              <a:defRPr/>
            </a:pPr>
            <a:endParaRPr lang="hu-HU" altLang="en-US"/>
          </a:p>
        </p:txBody>
      </p:sp>
      <p:sp>
        <p:nvSpPr>
          <p:cNvPr id="3079" name="Rectangle 7"/>
          <p:cNvSpPr>
            <a:spLocks noGrp="1" noChangeArrowheads="1"/>
          </p:cNvSpPr>
          <p:nvPr>
            <p:ph type="sldNum" sz="quarter" idx="5"/>
          </p:nvPr>
        </p:nvSpPr>
        <p:spPr bwMode="auto">
          <a:xfrm>
            <a:off x="4024525" y="9721930"/>
            <a:ext cx="3077951" cy="5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eaLnBrk="1" hangingPunct="1">
              <a:buFont typeface="Arial" panose="020B0604020202020204" pitchFamily="34" charset="0"/>
              <a:buNone/>
              <a:defRPr sz="1300">
                <a:solidFill>
                  <a:schemeClr val="tx1"/>
                </a:solidFill>
                <a:latin typeface="Times New Roman" panose="02020603050405020304" pitchFamily="18" charset="0"/>
              </a:defRPr>
            </a:lvl1pPr>
          </a:lstStyle>
          <a:p>
            <a:pPr>
              <a:defRPr/>
            </a:pPr>
            <a:fld id="{4E29A2C8-3A3C-4A76-94F2-7863AB0AB5C1}" type="slidenum">
              <a:rPr lang="hu-HU" altLang="en-US"/>
              <a:pPr>
                <a:defRPr/>
              </a:pPr>
              <a:t>‹#›</a:t>
            </a:fld>
            <a:endParaRPr lang="hu-H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212E3E3D-3B73-424D-8465-3ABEEC6F3024}" type="slidenum">
              <a:rPr lang="en-US" altLang="zh-CN"/>
              <a:pPr>
                <a:defRPr/>
              </a:pPr>
              <a:t>‹#›</a:t>
            </a:fld>
            <a:endParaRPr lang="en-US" altLang="zh-CN"/>
          </a:p>
        </p:txBody>
      </p:sp>
    </p:spTree>
    <p:extLst>
      <p:ext uri="{BB962C8B-B14F-4D97-AF65-F5344CB8AC3E}">
        <p14:creationId xmlns:p14="http://schemas.microsoft.com/office/powerpoint/2010/main" val="15790088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9E3504AF-B5D5-47B1-B080-D8159909C0C3}" type="slidenum">
              <a:rPr lang="en-US" altLang="zh-CN"/>
              <a:pPr>
                <a:defRPr/>
              </a:pPr>
              <a:t>‹#›</a:t>
            </a:fld>
            <a:endParaRPr lang="en-US" altLang="zh-CN"/>
          </a:p>
        </p:txBody>
      </p:sp>
    </p:spTree>
    <p:extLst>
      <p:ext uri="{BB962C8B-B14F-4D97-AF65-F5344CB8AC3E}">
        <p14:creationId xmlns:p14="http://schemas.microsoft.com/office/powerpoint/2010/main" val="40507614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775" y="76200"/>
            <a:ext cx="1963738" cy="60198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066800" y="76200"/>
            <a:ext cx="5743575" cy="60198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F041FEDF-56DB-458E-9A95-0F04A0F20E74}" type="slidenum">
              <a:rPr lang="en-US" altLang="zh-CN"/>
              <a:pPr>
                <a:defRPr/>
              </a:pPr>
              <a:t>‹#›</a:t>
            </a:fld>
            <a:endParaRPr lang="en-US" altLang="zh-CN"/>
          </a:p>
        </p:txBody>
      </p:sp>
    </p:spTree>
    <p:extLst>
      <p:ext uri="{BB962C8B-B14F-4D97-AF65-F5344CB8AC3E}">
        <p14:creationId xmlns:p14="http://schemas.microsoft.com/office/powerpoint/2010/main" val="16615532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A5BFB317-B27E-45AE-88D2-0C1D3E082B13}" type="slidenum">
              <a:rPr lang="en-US" altLang="zh-CN"/>
              <a:pPr>
                <a:defRPr/>
              </a:pPr>
              <a:t>‹#›</a:t>
            </a:fld>
            <a:endParaRPr lang="en-US" altLang="zh-CN"/>
          </a:p>
        </p:txBody>
      </p:sp>
    </p:spTree>
    <p:extLst>
      <p:ext uri="{BB962C8B-B14F-4D97-AF65-F5344CB8AC3E}">
        <p14:creationId xmlns:p14="http://schemas.microsoft.com/office/powerpoint/2010/main" val="36056360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D2C0C486-CB98-43DF-AA13-471A207BE5DF}" type="slidenum">
              <a:rPr lang="en-US" altLang="zh-CN"/>
              <a:pPr>
                <a:defRPr/>
              </a:pPr>
              <a:t>‹#›</a:t>
            </a:fld>
            <a:endParaRPr lang="en-US" altLang="zh-CN"/>
          </a:p>
        </p:txBody>
      </p:sp>
    </p:spTree>
    <p:extLst>
      <p:ext uri="{BB962C8B-B14F-4D97-AF65-F5344CB8AC3E}">
        <p14:creationId xmlns:p14="http://schemas.microsoft.com/office/powerpoint/2010/main" val="39955544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066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07"/>
          <p:cNvSpPr>
            <a:spLocks noGrp="1" noChangeArrowheads="1"/>
          </p:cNvSpPr>
          <p:nvPr>
            <p:ph type="dt" sz="half" idx="10"/>
          </p:nvPr>
        </p:nvSpPr>
        <p:spPr>
          <a:ln/>
        </p:spPr>
        <p:txBody>
          <a:bodyPr/>
          <a:lstStyle>
            <a:lvl1pPr>
              <a:defRPr/>
            </a:lvl1pPr>
          </a:lstStyle>
          <a:p>
            <a:pPr>
              <a:defRPr/>
            </a:pPr>
            <a:endParaRPr lang="en-US"/>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p>
        </p:txBody>
      </p:sp>
      <p:sp>
        <p:nvSpPr>
          <p:cNvPr id="7" name="Rectangle 909"/>
          <p:cNvSpPr>
            <a:spLocks noGrp="1" noChangeArrowheads="1"/>
          </p:cNvSpPr>
          <p:nvPr>
            <p:ph type="sldNum" sz="quarter" idx="12"/>
          </p:nvPr>
        </p:nvSpPr>
        <p:spPr>
          <a:ln/>
        </p:spPr>
        <p:txBody>
          <a:bodyPr/>
          <a:lstStyle>
            <a:lvl1pPr>
              <a:defRPr/>
            </a:lvl1pPr>
          </a:lstStyle>
          <a:p>
            <a:pPr>
              <a:defRPr/>
            </a:pPr>
            <a:fld id="{080AD109-97D8-42AF-95F9-3A4C846F07A1}" type="slidenum">
              <a:rPr lang="en-US" altLang="zh-CN"/>
              <a:pPr>
                <a:defRPr/>
              </a:pPr>
              <a:t>‹#›</a:t>
            </a:fld>
            <a:endParaRPr lang="en-US" altLang="zh-CN"/>
          </a:p>
        </p:txBody>
      </p:sp>
    </p:spTree>
    <p:extLst>
      <p:ext uri="{BB962C8B-B14F-4D97-AF65-F5344CB8AC3E}">
        <p14:creationId xmlns:p14="http://schemas.microsoft.com/office/powerpoint/2010/main" val="9177772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907"/>
          <p:cNvSpPr>
            <a:spLocks noGrp="1" noChangeArrowheads="1"/>
          </p:cNvSpPr>
          <p:nvPr>
            <p:ph type="dt" sz="half" idx="10"/>
          </p:nvPr>
        </p:nvSpPr>
        <p:spPr>
          <a:ln/>
        </p:spPr>
        <p:txBody>
          <a:bodyPr/>
          <a:lstStyle>
            <a:lvl1pPr>
              <a:defRPr/>
            </a:lvl1pPr>
          </a:lstStyle>
          <a:p>
            <a:pPr>
              <a:defRPr/>
            </a:pPr>
            <a:endParaRPr lang="en-US"/>
          </a:p>
        </p:txBody>
      </p:sp>
      <p:sp>
        <p:nvSpPr>
          <p:cNvPr id="8" name="Rectangle 908"/>
          <p:cNvSpPr>
            <a:spLocks noGrp="1" noChangeArrowheads="1"/>
          </p:cNvSpPr>
          <p:nvPr>
            <p:ph type="ftr" sz="quarter" idx="11"/>
          </p:nvPr>
        </p:nvSpPr>
        <p:spPr>
          <a:ln/>
        </p:spPr>
        <p:txBody>
          <a:bodyPr/>
          <a:lstStyle>
            <a:lvl1pPr>
              <a:defRPr/>
            </a:lvl1pPr>
          </a:lstStyle>
          <a:p>
            <a:pPr>
              <a:defRPr/>
            </a:pPr>
            <a:endParaRPr lang="en-US"/>
          </a:p>
        </p:txBody>
      </p:sp>
      <p:sp>
        <p:nvSpPr>
          <p:cNvPr id="9" name="Rectangle 909"/>
          <p:cNvSpPr>
            <a:spLocks noGrp="1" noChangeArrowheads="1"/>
          </p:cNvSpPr>
          <p:nvPr>
            <p:ph type="sldNum" sz="quarter" idx="12"/>
          </p:nvPr>
        </p:nvSpPr>
        <p:spPr>
          <a:ln/>
        </p:spPr>
        <p:txBody>
          <a:bodyPr/>
          <a:lstStyle>
            <a:lvl1pPr>
              <a:defRPr/>
            </a:lvl1pPr>
          </a:lstStyle>
          <a:p>
            <a:pPr>
              <a:defRPr/>
            </a:pPr>
            <a:fld id="{2A9D4105-FF39-4DB7-8E68-62359962AECB}" type="slidenum">
              <a:rPr lang="en-US" altLang="zh-CN"/>
              <a:pPr>
                <a:defRPr/>
              </a:pPr>
              <a:t>‹#›</a:t>
            </a:fld>
            <a:endParaRPr lang="en-US" altLang="zh-CN"/>
          </a:p>
        </p:txBody>
      </p:sp>
    </p:spTree>
    <p:extLst>
      <p:ext uri="{BB962C8B-B14F-4D97-AF65-F5344CB8AC3E}">
        <p14:creationId xmlns:p14="http://schemas.microsoft.com/office/powerpoint/2010/main" val="39498042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907"/>
          <p:cNvSpPr>
            <a:spLocks noGrp="1" noChangeArrowheads="1"/>
          </p:cNvSpPr>
          <p:nvPr>
            <p:ph type="dt" sz="half" idx="10"/>
          </p:nvPr>
        </p:nvSpPr>
        <p:spPr>
          <a:ln/>
        </p:spPr>
        <p:txBody>
          <a:bodyPr/>
          <a:lstStyle>
            <a:lvl1pPr>
              <a:defRPr/>
            </a:lvl1pPr>
          </a:lstStyle>
          <a:p>
            <a:pPr>
              <a:defRPr/>
            </a:pPr>
            <a:endParaRPr lang="en-US"/>
          </a:p>
        </p:txBody>
      </p:sp>
      <p:sp>
        <p:nvSpPr>
          <p:cNvPr id="4" name="Rectangle 908"/>
          <p:cNvSpPr>
            <a:spLocks noGrp="1" noChangeArrowheads="1"/>
          </p:cNvSpPr>
          <p:nvPr>
            <p:ph type="ftr" sz="quarter" idx="11"/>
          </p:nvPr>
        </p:nvSpPr>
        <p:spPr>
          <a:ln/>
        </p:spPr>
        <p:txBody>
          <a:bodyPr/>
          <a:lstStyle>
            <a:lvl1pPr>
              <a:defRPr/>
            </a:lvl1pPr>
          </a:lstStyle>
          <a:p>
            <a:pPr>
              <a:defRPr/>
            </a:pPr>
            <a:endParaRPr lang="en-US"/>
          </a:p>
        </p:txBody>
      </p:sp>
      <p:sp>
        <p:nvSpPr>
          <p:cNvPr id="5" name="Rectangle 909"/>
          <p:cNvSpPr>
            <a:spLocks noGrp="1" noChangeArrowheads="1"/>
          </p:cNvSpPr>
          <p:nvPr>
            <p:ph type="sldNum" sz="quarter" idx="12"/>
          </p:nvPr>
        </p:nvSpPr>
        <p:spPr>
          <a:ln/>
        </p:spPr>
        <p:txBody>
          <a:bodyPr/>
          <a:lstStyle>
            <a:lvl1pPr>
              <a:defRPr/>
            </a:lvl1pPr>
          </a:lstStyle>
          <a:p>
            <a:pPr>
              <a:defRPr/>
            </a:pPr>
            <a:fld id="{97DFC699-1E50-4C78-99A1-9061ECDF93AD}" type="slidenum">
              <a:rPr lang="en-US" altLang="zh-CN"/>
              <a:pPr>
                <a:defRPr/>
              </a:pPr>
              <a:t>‹#›</a:t>
            </a:fld>
            <a:endParaRPr lang="en-US" altLang="zh-CN"/>
          </a:p>
        </p:txBody>
      </p:sp>
    </p:spTree>
    <p:extLst>
      <p:ext uri="{BB962C8B-B14F-4D97-AF65-F5344CB8AC3E}">
        <p14:creationId xmlns:p14="http://schemas.microsoft.com/office/powerpoint/2010/main" val="32595603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07"/>
          <p:cNvSpPr>
            <a:spLocks noGrp="1" noChangeArrowheads="1"/>
          </p:cNvSpPr>
          <p:nvPr>
            <p:ph type="dt" sz="half" idx="10"/>
          </p:nvPr>
        </p:nvSpPr>
        <p:spPr>
          <a:ln/>
        </p:spPr>
        <p:txBody>
          <a:bodyPr/>
          <a:lstStyle>
            <a:lvl1pPr>
              <a:defRPr/>
            </a:lvl1pPr>
          </a:lstStyle>
          <a:p>
            <a:pPr>
              <a:defRPr/>
            </a:pPr>
            <a:endParaRPr lang="en-US"/>
          </a:p>
        </p:txBody>
      </p:sp>
      <p:sp>
        <p:nvSpPr>
          <p:cNvPr id="3" name="Rectangle 908"/>
          <p:cNvSpPr>
            <a:spLocks noGrp="1" noChangeArrowheads="1"/>
          </p:cNvSpPr>
          <p:nvPr>
            <p:ph type="ftr" sz="quarter" idx="11"/>
          </p:nvPr>
        </p:nvSpPr>
        <p:spPr>
          <a:ln/>
        </p:spPr>
        <p:txBody>
          <a:bodyPr/>
          <a:lstStyle>
            <a:lvl1pPr>
              <a:defRPr/>
            </a:lvl1pPr>
          </a:lstStyle>
          <a:p>
            <a:pPr>
              <a:defRPr/>
            </a:pPr>
            <a:endParaRPr lang="en-US"/>
          </a:p>
        </p:txBody>
      </p:sp>
      <p:sp>
        <p:nvSpPr>
          <p:cNvPr id="4" name="Rectangle 909"/>
          <p:cNvSpPr>
            <a:spLocks noGrp="1" noChangeArrowheads="1"/>
          </p:cNvSpPr>
          <p:nvPr>
            <p:ph type="sldNum" sz="quarter" idx="12"/>
          </p:nvPr>
        </p:nvSpPr>
        <p:spPr>
          <a:ln/>
        </p:spPr>
        <p:txBody>
          <a:bodyPr/>
          <a:lstStyle>
            <a:lvl1pPr>
              <a:defRPr/>
            </a:lvl1pPr>
          </a:lstStyle>
          <a:p>
            <a:pPr>
              <a:defRPr/>
            </a:pPr>
            <a:fld id="{207D3290-B764-44E0-8582-6B5F769ABF22}" type="slidenum">
              <a:rPr lang="en-US" altLang="zh-CN"/>
              <a:pPr>
                <a:defRPr/>
              </a:pPr>
              <a:t>‹#›</a:t>
            </a:fld>
            <a:endParaRPr lang="en-US" altLang="zh-CN"/>
          </a:p>
        </p:txBody>
      </p:sp>
    </p:spTree>
    <p:extLst>
      <p:ext uri="{BB962C8B-B14F-4D97-AF65-F5344CB8AC3E}">
        <p14:creationId xmlns:p14="http://schemas.microsoft.com/office/powerpoint/2010/main" val="10686958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07"/>
          <p:cNvSpPr>
            <a:spLocks noGrp="1" noChangeArrowheads="1"/>
          </p:cNvSpPr>
          <p:nvPr>
            <p:ph type="dt" sz="half" idx="10"/>
          </p:nvPr>
        </p:nvSpPr>
        <p:spPr>
          <a:ln/>
        </p:spPr>
        <p:txBody>
          <a:bodyPr/>
          <a:lstStyle>
            <a:lvl1pPr>
              <a:defRPr/>
            </a:lvl1pPr>
          </a:lstStyle>
          <a:p>
            <a:pPr>
              <a:defRPr/>
            </a:pPr>
            <a:endParaRPr lang="en-US"/>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p>
        </p:txBody>
      </p:sp>
      <p:sp>
        <p:nvSpPr>
          <p:cNvPr id="7" name="Rectangle 909"/>
          <p:cNvSpPr>
            <a:spLocks noGrp="1" noChangeArrowheads="1"/>
          </p:cNvSpPr>
          <p:nvPr>
            <p:ph type="sldNum" sz="quarter" idx="12"/>
          </p:nvPr>
        </p:nvSpPr>
        <p:spPr>
          <a:ln/>
        </p:spPr>
        <p:txBody>
          <a:bodyPr/>
          <a:lstStyle>
            <a:lvl1pPr>
              <a:defRPr/>
            </a:lvl1pPr>
          </a:lstStyle>
          <a:p>
            <a:pPr>
              <a:defRPr/>
            </a:pPr>
            <a:fld id="{EEC33A96-C2E5-4B79-AC54-A9DF72010117}" type="slidenum">
              <a:rPr lang="en-US" altLang="zh-CN"/>
              <a:pPr>
                <a:defRPr/>
              </a:pPr>
              <a:t>‹#›</a:t>
            </a:fld>
            <a:endParaRPr lang="en-US" altLang="zh-CN"/>
          </a:p>
        </p:txBody>
      </p:sp>
    </p:spTree>
    <p:extLst>
      <p:ext uri="{BB962C8B-B14F-4D97-AF65-F5344CB8AC3E}">
        <p14:creationId xmlns:p14="http://schemas.microsoft.com/office/powerpoint/2010/main" val="9361551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07"/>
          <p:cNvSpPr>
            <a:spLocks noGrp="1" noChangeArrowheads="1"/>
          </p:cNvSpPr>
          <p:nvPr>
            <p:ph type="dt" sz="half" idx="10"/>
          </p:nvPr>
        </p:nvSpPr>
        <p:spPr>
          <a:ln/>
        </p:spPr>
        <p:txBody>
          <a:bodyPr/>
          <a:lstStyle>
            <a:lvl1pPr>
              <a:defRPr/>
            </a:lvl1pPr>
          </a:lstStyle>
          <a:p>
            <a:pPr>
              <a:defRPr/>
            </a:pPr>
            <a:endParaRPr lang="en-US"/>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p>
        </p:txBody>
      </p:sp>
      <p:sp>
        <p:nvSpPr>
          <p:cNvPr id="7" name="Rectangle 909"/>
          <p:cNvSpPr>
            <a:spLocks noGrp="1" noChangeArrowheads="1"/>
          </p:cNvSpPr>
          <p:nvPr>
            <p:ph type="sldNum" sz="quarter" idx="12"/>
          </p:nvPr>
        </p:nvSpPr>
        <p:spPr>
          <a:ln/>
        </p:spPr>
        <p:txBody>
          <a:bodyPr/>
          <a:lstStyle>
            <a:lvl1pPr>
              <a:defRPr/>
            </a:lvl1pPr>
          </a:lstStyle>
          <a:p>
            <a:pPr>
              <a:defRPr/>
            </a:pPr>
            <a:fld id="{39880A62-FDD8-444F-9635-66694398B5E3}" type="slidenum">
              <a:rPr lang="en-US" altLang="zh-CN"/>
              <a:pPr>
                <a:defRPr/>
              </a:pPr>
              <a:t>‹#›</a:t>
            </a:fld>
            <a:endParaRPr lang="en-US" altLang="zh-CN"/>
          </a:p>
        </p:txBody>
      </p:sp>
    </p:spTree>
    <p:extLst>
      <p:ext uri="{BB962C8B-B14F-4D97-AF65-F5344CB8AC3E}">
        <p14:creationId xmlns:p14="http://schemas.microsoft.com/office/powerpoint/2010/main" val="34005256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4"/>
          <p:cNvSpPr>
            <a:spLocks noChangeArrowheads="1"/>
          </p:cNvSpPr>
          <p:nvPr/>
        </p:nvSpPr>
        <p:spPr bwMode="auto">
          <a:xfrm>
            <a:off x="0" y="0"/>
            <a:ext cx="12192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FFFFFF"/>
                </a:outerShdw>
              </a:effectLst>
              <a:latin typeface="Times New Roman" pitchFamily="18" charset="0"/>
            </a:endParaRPr>
          </a:p>
        </p:txBody>
      </p:sp>
      <p:sp>
        <p:nvSpPr>
          <p:cNvPr id="1027" name="Rectangle 904"/>
          <p:cNvSpPr>
            <a:spLocks noChangeArrowheads="1"/>
          </p:cNvSpPr>
          <p:nvPr/>
        </p:nvSpPr>
        <p:spPr bwMode="auto">
          <a:xfrm>
            <a:off x="258763" y="0"/>
            <a:ext cx="1112837" cy="6858000"/>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FFFFFF"/>
                </a:outerShdw>
              </a:effectLst>
              <a:latin typeface="Times New Roman" pitchFamily="18" charset="0"/>
            </a:endParaRPr>
          </a:p>
        </p:txBody>
      </p:sp>
      <p:sp>
        <p:nvSpPr>
          <p:cNvPr id="1028" name="Rectangle 905"/>
          <p:cNvSpPr>
            <a:spLocks noGrp="1" noChangeArrowheads="1"/>
          </p:cNvSpPr>
          <p:nvPr>
            <p:ph type="title"/>
          </p:nvPr>
        </p:nvSpPr>
        <p:spPr bwMode="auto">
          <a:xfrm>
            <a:off x="1154113"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906"/>
          <p:cNvSpPr>
            <a:spLocks noGrp="1" noChangeArrowheads="1"/>
          </p:cNvSpPr>
          <p:nvPr>
            <p:ph type="body" idx="1"/>
          </p:nvPr>
        </p:nvSpPr>
        <p:spPr bwMode="auto">
          <a:xfrm>
            <a:off x="1066800" y="1295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907"/>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buFont typeface="Arial" panose="020B0604020202020204" pitchFamily="34" charset="0"/>
              <a:buNone/>
              <a:defRPr sz="1400">
                <a:solidFill>
                  <a:schemeClr val="tx1"/>
                </a:solidFill>
                <a:latin typeface="+mn-lt"/>
              </a:defRPr>
            </a:lvl1pPr>
          </a:lstStyle>
          <a:p>
            <a:pPr>
              <a:defRPr/>
            </a:pPr>
            <a:endParaRPr lang="en-US"/>
          </a:p>
        </p:txBody>
      </p:sp>
      <p:sp>
        <p:nvSpPr>
          <p:cNvPr id="1031" name="Rectangle 908"/>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mn-lt"/>
              </a:defRPr>
            </a:lvl1pPr>
          </a:lstStyle>
          <a:p>
            <a:pPr>
              <a:defRPr/>
            </a:pPr>
            <a:endParaRPr lang="en-US"/>
          </a:p>
        </p:txBody>
      </p:sp>
      <p:sp>
        <p:nvSpPr>
          <p:cNvPr id="1032" name="Rectangle 909"/>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solidFill>
                  <a:schemeClr val="tx1"/>
                </a:solidFill>
                <a:latin typeface="Arial Narrow" panose="020B0606020202030204" pitchFamily="34" charset="0"/>
              </a:defRPr>
            </a:lvl1pPr>
          </a:lstStyle>
          <a:p>
            <a:pPr>
              <a:defRPr/>
            </a:pPr>
            <a:fld id="{4A023B75-415E-42B1-97B3-3F01D5F0347D}" type="slidenum">
              <a:rPr lang="en-US" altLang="zh-CN"/>
              <a:pPr>
                <a:defRPr/>
              </a:pPr>
              <a:t>‹#›</a:t>
            </a:fld>
            <a:endParaRPr lang="en-US" altLang="zh-CN"/>
          </a:p>
        </p:txBody>
      </p:sp>
      <p:sp>
        <p:nvSpPr>
          <p:cNvPr id="1033" name="Rectangle 2"/>
          <p:cNvSpPr>
            <a:spLocks noChangeArrowheads="1"/>
          </p:cNvSpPr>
          <p:nvPr/>
        </p:nvSpPr>
        <p:spPr bwMode="auto">
          <a:xfrm>
            <a:off x="838200" y="736600"/>
            <a:ext cx="8305800" cy="39688"/>
          </a:xfrm>
          <a:prstGeom prst="rect">
            <a:avLst/>
          </a:prstGeom>
          <a:gradFill rotWithShape="0">
            <a:gsLst>
              <a:gs pos="0">
                <a:schemeClr val="accent2"/>
              </a:gs>
              <a:gs pos="100000">
                <a:srgbClr val="F4ECB2"/>
              </a:gs>
            </a:gsLst>
            <a:lin ang="0" scaled="1"/>
          </a:gradFill>
          <a:ln w="3175" cmpd="sng">
            <a:solidFill>
              <a:srgbClr val="FFCC99"/>
            </a:solidFill>
            <a:miter lim="800000"/>
            <a:headEnd/>
            <a:tailEnd/>
          </a:ln>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FFFFFF"/>
                </a:outerShdw>
              </a:effectLst>
              <a:latin typeface="Times New Roman" pitchFamily="18" charset="0"/>
            </a:endParaRPr>
          </a:p>
        </p:txBody>
      </p:sp>
      <p:sp>
        <p:nvSpPr>
          <p:cNvPr id="1034" name="Line 1021"/>
          <p:cNvSpPr>
            <a:spLocks noChangeShapeType="1"/>
          </p:cNvSpPr>
          <p:nvPr userDrawn="1"/>
        </p:nvSpPr>
        <p:spPr bwMode="auto">
          <a:xfrm>
            <a:off x="914400" y="0"/>
            <a:ext cx="0" cy="6858000"/>
          </a:xfrm>
          <a:prstGeom prst="line">
            <a:avLst/>
          </a:prstGeom>
          <a:noFill/>
          <a:ln w="9525">
            <a:solidFill>
              <a:srgbClr val="F0E1A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5" name="Line 1022"/>
          <p:cNvSpPr>
            <a:spLocks noChangeShapeType="1"/>
          </p:cNvSpPr>
          <p:nvPr userDrawn="1"/>
        </p:nvSpPr>
        <p:spPr bwMode="auto">
          <a:xfrm>
            <a:off x="152400" y="0"/>
            <a:ext cx="0" cy="6858000"/>
          </a:xfrm>
          <a:prstGeom prst="line">
            <a:avLst/>
          </a:prstGeom>
          <a:noFill/>
          <a:ln w="9525">
            <a:solidFill>
              <a:srgbClr val="F0E1A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1036" name="Picture 14" descr="C:\Documents and Settings\Administrator\桌面\111.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133475"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4" descr="E:\vilablogo.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72313" y="357188"/>
            <a:ext cx="17399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Narrow" pitchFamily="34" charset="0"/>
        </a:defRPr>
      </a:lvl2pPr>
      <a:lvl3pPr algn="ctr" rtl="0" eaLnBrk="0" fontAlgn="base" hangingPunct="0">
        <a:spcBef>
          <a:spcPct val="0"/>
        </a:spcBef>
        <a:spcAft>
          <a:spcPct val="0"/>
        </a:spcAft>
        <a:defRPr sz="4000">
          <a:solidFill>
            <a:schemeClr val="tx2"/>
          </a:solidFill>
          <a:latin typeface="Arial Narrow" pitchFamily="34" charset="0"/>
        </a:defRPr>
      </a:lvl3pPr>
      <a:lvl4pPr algn="ctr" rtl="0" eaLnBrk="0" fontAlgn="base" hangingPunct="0">
        <a:spcBef>
          <a:spcPct val="0"/>
        </a:spcBef>
        <a:spcAft>
          <a:spcPct val="0"/>
        </a:spcAft>
        <a:defRPr sz="4000">
          <a:solidFill>
            <a:schemeClr val="tx2"/>
          </a:solidFill>
          <a:latin typeface="Arial Narrow" pitchFamily="34" charset="0"/>
        </a:defRPr>
      </a:lvl4pPr>
      <a:lvl5pPr algn="ctr" rtl="0" eaLnBrk="0" fontAlgn="base" hangingPunct="0">
        <a:spcBef>
          <a:spcPct val="0"/>
        </a:spcBef>
        <a:spcAft>
          <a:spcPct val="0"/>
        </a:spcAft>
        <a:defRPr sz="4000">
          <a:solidFill>
            <a:schemeClr val="tx2"/>
          </a:solidFill>
          <a:latin typeface="Arial Narrow" pitchFamily="34" charset="0"/>
        </a:defRPr>
      </a:lvl5pPr>
      <a:lvl6pPr marL="457200" algn="ctr" rtl="0" eaLnBrk="0" fontAlgn="base" hangingPunct="0">
        <a:spcBef>
          <a:spcPct val="0"/>
        </a:spcBef>
        <a:spcAft>
          <a:spcPct val="0"/>
        </a:spcAft>
        <a:defRPr sz="4000">
          <a:solidFill>
            <a:schemeClr val="tx2"/>
          </a:solidFill>
          <a:latin typeface="Arial Narrow" pitchFamily="34" charset="0"/>
        </a:defRPr>
      </a:lvl6pPr>
      <a:lvl7pPr marL="914400" algn="ctr" rtl="0" eaLnBrk="0" fontAlgn="base" hangingPunct="0">
        <a:spcBef>
          <a:spcPct val="0"/>
        </a:spcBef>
        <a:spcAft>
          <a:spcPct val="0"/>
        </a:spcAft>
        <a:defRPr sz="4000">
          <a:solidFill>
            <a:schemeClr val="tx2"/>
          </a:solidFill>
          <a:latin typeface="Arial Narrow" pitchFamily="34" charset="0"/>
        </a:defRPr>
      </a:lvl7pPr>
      <a:lvl8pPr marL="1371600" algn="ctr" rtl="0" eaLnBrk="0" fontAlgn="base" hangingPunct="0">
        <a:spcBef>
          <a:spcPct val="0"/>
        </a:spcBef>
        <a:spcAft>
          <a:spcPct val="0"/>
        </a:spcAft>
        <a:defRPr sz="4000">
          <a:solidFill>
            <a:schemeClr val="tx2"/>
          </a:solidFill>
          <a:latin typeface="Arial Narrow" pitchFamily="34" charset="0"/>
        </a:defRPr>
      </a:lvl8pPr>
      <a:lvl9pPr marL="1828800" algn="ctr" rtl="0" eaLnBrk="0" fontAlgn="base" hangingPunct="0">
        <a:spcBef>
          <a:spcPct val="0"/>
        </a:spcBef>
        <a:spcAft>
          <a:spcPct val="0"/>
        </a:spcAft>
        <a:defRPr sz="4000">
          <a:solidFill>
            <a:schemeClr val="tx2"/>
          </a:solidFill>
          <a:latin typeface="Arial Narrow" pitchFamily="34" charset="0"/>
        </a:defRPr>
      </a:lvl9pPr>
    </p:titleStyle>
    <p:bodyStyle>
      <a:lvl1pPr marL="342900" indent="-342900" algn="l" rtl="0" eaLnBrk="0" fontAlgn="base" hangingPunct="0">
        <a:spcBef>
          <a:spcPct val="20000"/>
        </a:spcBef>
        <a:spcAft>
          <a:spcPct val="0"/>
        </a:spcAft>
        <a:buSzPct val="85000"/>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rac.ffmpeg.org/wiki/BooksAndOtherExternalResources" TargetMode="External"/><Relationship Id="rId2" Type="http://schemas.openxmlformats.org/officeDocument/2006/relationships/hyperlink" Target="http://ffmpeg.org/" TargetMode="External"/><Relationship Id="rId1" Type="http://schemas.openxmlformats.org/officeDocument/2006/relationships/slideLayout" Target="../slideLayouts/slideLayout2.xml"/><Relationship Id="rId4" Type="http://schemas.openxmlformats.org/officeDocument/2006/relationships/hyperlink" Target="https://zhuanlan.zhihu.com/p/118362010"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avs.org.c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2"/>
          <p:cNvSpPr>
            <a:spLocks noChangeShapeType="1"/>
          </p:cNvSpPr>
          <p:nvPr/>
        </p:nvSpPr>
        <p:spPr bwMode="auto">
          <a:xfrm flipV="1">
            <a:off x="1676400" y="3505200"/>
            <a:ext cx="7467600" cy="0"/>
          </a:xfrm>
          <a:prstGeom prst="line">
            <a:avLst/>
          </a:prstGeom>
          <a:noFill/>
          <a:ln w="9525">
            <a:solidFill>
              <a:srgbClr val="F0E1A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9" name="Rectangle 11"/>
          <p:cNvSpPr>
            <a:spLocks noChangeArrowheads="1"/>
          </p:cNvSpPr>
          <p:nvPr/>
        </p:nvSpPr>
        <p:spPr bwMode="auto">
          <a:xfrm>
            <a:off x="1776413" y="2286000"/>
            <a:ext cx="73675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C0C0C0"/>
                </a:outerShdw>
              </a:effectLst>
              <a:latin typeface="Times New Roman" pitchFamily="18" charset="0"/>
            </a:endParaRPr>
          </a:p>
        </p:txBody>
      </p:sp>
      <p:sp>
        <p:nvSpPr>
          <p:cNvPr id="4100" name="Rectangle 2"/>
          <p:cNvSpPr>
            <a:spLocks noGrp="1" noChangeArrowheads="1"/>
          </p:cNvSpPr>
          <p:nvPr>
            <p:ph type="ctrTitle" idx="4294967295"/>
          </p:nvPr>
        </p:nvSpPr>
        <p:spPr>
          <a:xfrm>
            <a:off x="971550" y="1628775"/>
            <a:ext cx="7429500" cy="1600200"/>
          </a:xfrm>
          <a:effectLst>
            <a:outerShdw dist="35921" dir="2700000" algn="ctr" rotWithShape="0">
              <a:schemeClr val="accent1"/>
            </a:outerShdw>
          </a:effectLst>
        </p:spPr>
        <p:txBody>
          <a:bodyPr/>
          <a:lstStyle/>
          <a:p>
            <a:pPr eaLnBrk="1" hangingPunct="1">
              <a:defRPr/>
            </a:pPr>
            <a:r>
              <a:rPr lang="zh-CN" altLang="en-US" sz="3600" b="1" dirty="0">
                <a:solidFill>
                  <a:srgbClr val="C00000"/>
                </a:solidFill>
                <a:ea typeface="宋体" pitchFamily="2" charset="-122"/>
              </a:rPr>
              <a:t>数字媒体技术实二</a:t>
            </a:r>
            <a:br>
              <a:rPr lang="en-US" altLang="zh-CN" sz="3600" b="1" dirty="0">
                <a:solidFill>
                  <a:srgbClr val="C00000"/>
                </a:solidFill>
                <a:ea typeface="宋体" pitchFamily="2" charset="-122"/>
              </a:rPr>
            </a:br>
            <a:r>
              <a:rPr lang="zh-CN" altLang="en-US" sz="3600" b="1" dirty="0">
                <a:solidFill>
                  <a:srgbClr val="C00000"/>
                </a:solidFill>
                <a:ea typeface="宋体" pitchFamily="2" charset="-122"/>
              </a:rPr>
              <a:t>编解码器</a:t>
            </a:r>
            <a:endParaRPr lang="hu-HU" altLang="en-US" sz="3600" b="1" dirty="0">
              <a:solidFill>
                <a:srgbClr val="C00000"/>
              </a:solidFill>
              <a:effectLst>
                <a:outerShdw blurRad="38100" dist="38100" dir="2700000" algn="tl">
                  <a:srgbClr val="C0C0C0"/>
                </a:outerShdw>
              </a:effectLst>
              <a:latin typeface="Arial" pitchFamily="34" charset="0"/>
              <a:ea typeface="宋体" pitchFamily="2" charset="-122"/>
            </a:endParaRPr>
          </a:p>
        </p:txBody>
      </p:sp>
      <p:sp>
        <p:nvSpPr>
          <p:cNvPr id="4101" name="TextBox 6"/>
          <p:cNvSpPr txBox="1">
            <a:spLocks noChangeArrowheads="1"/>
          </p:cNvSpPr>
          <p:nvPr/>
        </p:nvSpPr>
        <p:spPr bwMode="auto">
          <a:xfrm>
            <a:off x="2843213" y="3543300"/>
            <a:ext cx="38179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ctr" eaLnBrk="1" hangingPunct="1">
              <a:spcBef>
                <a:spcPct val="0"/>
              </a:spcBef>
              <a:buSzTx/>
              <a:buFontTx/>
              <a:buNone/>
              <a:defRPr/>
            </a:pPr>
            <a:r>
              <a:rPr lang="zh-CN" altLang="en-US" sz="2400" b="1" dirty="0">
                <a:solidFill>
                  <a:srgbClr val="C00000"/>
                </a:solidFill>
                <a:effectLst>
                  <a:outerShdw blurRad="38100" dist="38100" dir="2700000" algn="tl">
                    <a:srgbClr val="C0C0C0"/>
                  </a:outerShdw>
                </a:effectLst>
                <a:latin typeface="Times New Roman" panose="02020603050405020304" pitchFamily="18" charset="0"/>
              </a:rPr>
              <a:t>刘绍辉</a:t>
            </a:r>
          </a:p>
          <a:p>
            <a:pPr algn="ctr" eaLnBrk="1" hangingPunct="1">
              <a:spcBef>
                <a:spcPct val="0"/>
              </a:spcBef>
              <a:buSzTx/>
              <a:buFontTx/>
              <a:buNone/>
              <a:defRPr/>
            </a:pPr>
            <a:r>
              <a:rPr lang="en-US" altLang="zh-CN" sz="2400" b="1" dirty="0">
                <a:solidFill>
                  <a:srgbClr val="C00000"/>
                </a:solidFill>
                <a:effectLst>
                  <a:outerShdw blurRad="38100" dist="38100" dir="2700000" algn="tl">
                    <a:srgbClr val="C0C0C0"/>
                  </a:outerShdw>
                </a:effectLst>
                <a:latin typeface="Times New Roman" panose="02020603050405020304" pitchFamily="18" charset="0"/>
              </a:rPr>
              <a:t>shliu@hit.edu.cn</a:t>
            </a:r>
          </a:p>
        </p:txBody>
      </p:sp>
      <p:sp>
        <p:nvSpPr>
          <p:cNvPr id="4102" name="TextBox 6"/>
          <p:cNvSpPr txBox="1">
            <a:spLocks noChangeArrowheads="1"/>
          </p:cNvSpPr>
          <p:nvPr/>
        </p:nvSpPr>
        <p:spPr bwMode="auto">
          <a:xfrm>
            <a:off x="3995738" y="5635625"/>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SzTx/>
              <a:buFontTx/>
              <a:buNone/>
              <a:defRPr/>
            </a:pPr>
            <a:r>
              <a:rPr lang="en-US" altLang="zh-CN" sz="2400" b="1" dirty="0">
                <a:solidFill>
                  <a:srgbClr val="C00000"/>
                </a:solidFill>
                <a:effectLst>
                  <a:outerShdw blurRad="38100" dist="38100" dir="2700000" algn="tl">
                    <a:srgbClr val="C0C0C0"/>
                  </a:outerShdw>
                </a:effectLst>
                <a:latin typeface="Times New Roman" panose="02020603050405020304" pitchFamily="18" charset="0"/>
              </a:rPr>
              <a:t>2023</a:t>
            </a:r>
            <a:r>
              <a:rPr lang="zh-CN" altLang="en-US" sz="2400" b="1" dirty="0">
                <a:solidFill>
                  <a:srgbClr val="C00000"/>
                </a:solidFill>
                <a:effectLst>
                  <a:outerShdw blurRad="38100" dist="38100" dir="2700000" algn="tl">
                    <a:srgbClr val="C0C0C0"/>
                  </a:outerShdw>
                </a:effectLst>
                <a:latin typeface="Times New Roman" panose="02020603050405020304" pitchFamily="18" charset="0"/>
              </a:rPr>
              <a:t>秋</a:t>
            </a:r>
          </a:p>
        </p:txBody>
      </p:sp>
      <p:sp>
        <p:nvSpPr>
          <p:cNvPr id="4103" name="Text Box 8"/>
          <p:cNvSpPr txBox="1">
            <a:spLocks noChangeArrowheads="1"/>
          </p:cNvSpPr>
          <p:nvPr/>
        </p:nvSpPr>
        <p:spPr bwMode="auto">
          <a:xfrm>
            <a:off x="2051050" y="5132388"/>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50000"/>
              </a:spcBef>
              <a:buSzTx/>
              <a:buFontTx/>
              <a:buNone/>
              <a:defRPr/>
            </a:pPr>
            <a:r>
              <a:rPr lang="zh-CN" altLang="en-US" sz="2400" b="1">
                <a:solidFill>
                  <a:srgbClr val="C00000"/>
                </a:solidFill>
                <a:effectLst>
                  <a:outerShdw blurRad="38100" dist="38100" dir="2700000" algn="tl">
                    <a:srgbClr val="C0C0C0"/>
                  </a:outerShdw>
                </a:effectLst>
                <a:latin typeface="Times New Roman" panose="02020603050405020304" pitchFamily="18" charset="0"/>
              </a:rPr>
              <a:t>哈尔滨工业大学计算机科学与技术学院</a:t>
            </a:r>
          </a:p>
        </p:txBody>
      </p:sp>
      <p:pic>
        <p:nvPicPr>
          <p:cNvPr id="410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5888"/>
            <a:ext cx="26924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视频编码</a:t>
            </a:r>
          </a:p>
        </p:txBody>
      </p:sp>
      <p:sp>
        <p:nvSpPr>
          <p:cNvPr id="3" name="内容占位符 2"/>
          <p:cNvSpPr>
            <a:spLocks noGrp="1"/>
          </p:cNvSpPr>
          <p:nvPr>
            <p:ph idx="1"/>
          </p:nvPr>
        </p:nvSpPr>
        <p:spPr/>
        <p:txBody>
          <a:bodyPr/>
          <a:lstStyle/>
          <a:p>
            <a:r>
              <a:rPr lang="zh-CN" altLang="en-US" dirty="0"/>
              <a:t>编码的输入格式</a:t>
            </a:r>
            <a:r>
              <a:rPr lang="en-US" altLang="zh-CN" dirty="0"/>
              <a:t>YUV,4:2:0</a:t>
            </a:r>
          </a:p>
          <a:p>
            <a:r>
              <a:rPr lang="zh-CN" altLang="en-US" dirty="0"/>
              <a:t>编码输入的组织格式</a:t>
            </a:r>
          </a:p>
        </p:txBody>
      </p:sp>
      <p:graphicFrame>
        <p:nvGraphicFramePr>
          <p:cNvPr id="5" name="Object 8"/>
          <p:cNvGraphicFramePr>
            <a:graphicFrameLocks noChangeAspect="1"/>
          </p:cNvGraphicFramePr>
          <p:nvPr>
            <p:extLst>
              <p:ext uri="{D42A27DB-BD31-4B8C-83A1-F6EECF244321}">
                <p14:modId xmlns:p14="http://schemas.microsoft.com/office/powerpoint/2010/main" val="53018620"/>
              </p:ext>
            </p:extLst>
          </p:nvPr>
        </p:nvGraphicFramePr>
        <p:xfrm>
          <a:off x="2627785" y="2564904"/>
          <a:ext cx="4024074" cy="4140696"/>
        </p:xfrm>
        <a:graphic>
          <a:graphicData uri="http://schemas.openxmlformats.org/presentationml/2006/ole">
            <mc:AlternateContent xmlns:mc="http://schemas.openxmlformats.org/markup-compatibility/2006">
              <mc:Choice xmlns:v="urn:schemas-microsoft-com:vml" Requires="v">
                <p:oleObj spid="_x0000_s9235" name="Visio" r:id="rId3" imgW="6246154" imgH="7492716" progId="Visio.Drawing.11">
                  <p:embed/>
                </p:oleObj>
              </mc:Choice>
              <mc:Fallback>
                <p:oleObj name="Visio" r:id="rId3" imgW="6246154" imgH="7492716" progId="Visio.Drawing.11">
                  <p:embed/>
                  <p:pic>
                    <p:nvPicPr>
                      <p:cNvPr id="171725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5" y="2564904"/>
                        <a:ext cx="4024074" cy="414069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45174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1.66667E-6 1.85185E-6 L -0.00104 -0.41134 " pathEditMode="relative" rAng="0" ptsTypes="AA">
                                      <p:cBhvr>
                                        <p:cTn id="11" dur="2000" fill="hold"/>
                                        <p:tgtEl>
                                          <p:spTgt spid="5"/>
                                        </p:tgtEl>
                                        <p:attrNameLst>
                                          <p:attrName>ppt_x</p:attrName>
                                          <p:attrName>ppt_y</p:attrName>
                                        </p:attrNameLst>
                                      </p:cBhvr>
                                      <p:rCtr x="-52" y="-205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视频编码</a:t>
            </a:r>
          </a:p>
        </p:txBody>
      </p:sp>
      <p:sp>
        <p:nvSpPr>
          <p:cNvPr id="3" name="内容占位符 2"/>
          <p:cNvSpPr>
            <a:spLocks noGrp="1"/>
          </p:cNvSpPr>
          <p:nvPr>
            <p:ph idx="1"/>
          </p:nvPr>
        </p:nvSpPr>
        <p:spPr/>
        <p:txBody>
          <a:bodyPr/>
          <a:lstStyle/>
          <a:p>
            <a:r>
              <a:rPr lang="zh-CN" altLang="en-US" dirty="0"/>
              <a:t>基本的预测格式</a:t>
            </a:r>
          </a:p>
        </p:txBody>
      </p:sp>
      <p:graphicFrame>
        <p:nvGraphicFramePr>
          <p:cNvPr id="4" name="Object 5"/>
          <p:cNvGraphicFramePr>
            <a:graphicFrameLocks noChangeAspect="1"/>
          </p:cNvGraphicFramePr>
          <p:nvPr>
            <p:extLst>
              <p:ext uri="{D42A27DB-BD31-4B8C-83A1-F6EECF244321}">
                <p14:modId xmlns:p14="http://schemas.microsoft.com/office/powerpoint/2010/main" val="2594450828"/>
              </p:ext>
            </p:extLst>
          </p:nvPr>
        </p:nvGraphicFramePr>
        <p:xfrm>
          <a:off x="1223169" y="2276872"/>
          <a:ext cx="7634288" cy="1522412"/>
        </p:xfrm>
        <a:graphic>
          <a:graphicData uri="http://schemas.openxmlformats.org/presentationml/2006/ole">
            <mc:AlternateContent xmlns:mc="http://schemas.openxmlformats.org/markup-compatibility/2006">
              <mc:Choice xmlns:v="urn:schemas-microsoft-com:vml" Requires="v">
                <p:oleObj spid="_x0000_s10275" name="Visio" r:id="rId3" imgW="6346899" imgH="1264717" progId="Visio.Drawing.11">
                  <p:embed/>
                </p:oleObj>
              </mc:Choice>
              <mc:Fallback>
                <p:oleObj name="Visio" r:id="rId3" imgW="6346899" imgH="1264717" progId="Visio.Drawing.11">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169" y="2276872"/>
                        <a:ext cx="7634288" cy="152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818633851"/>
              </p:ext>
            </p:extLst>
          </p:nvPr>
        </p:nvGraphicFramePr>
        <p:xfrm>
          <a:off x="2411760" y="3966371"/>
          <a:ext cx="4780921" cy="2739229"/>
        </p:xfrm>
        <a:graphic>
          <a:graphicData uri="http://schemas.openxmlformats.org/presentationml/2006/ole">
            <mc:AlternateContent xmlns:mc="http://schemas.openxmlformats.org/markup-compatibility/2006">
              <mc:Choice xmlns:v="urn:schemas-microsoft-com:vml" Requires="v">
                <p:oleObj spid="_x0000_s10276" name="Visio" r:id="rId5" imgW="4695721" imgH="3181410" progId="Visio.Drawing.11">
                  <p:embed/>
                </p:oleObj>
              </mc:Choice>
              <mc:Fallback>
                <p:oleObj name="Visio" r:id="rId5" imgW="4695721" imgH="3181410" progId="Visio.Drawing.11">
                  <p:embed/>
                  <p:pic>
                    <p:nvPicPr>
                      <p:cNvPr id="1718277" name="Object 5"/>
                      <p:cNvPicPr>
                        <a:picLocks noChangeAspect="1" noChangeArrowheads="1"/>
                      </p:cNvPicPr>
                      <p:nvPr/>
                    </p:nvPicPr>
                    <p:blipFill>
                      <a:blip r:embed="rId6"/>
                      <a:srcRect/>
                      <a:stretch>
                        <a:fillRect/>
                      </a:stretch>
                    </p:blipFill>
                    <p:spPr bwMode="auto">
                      <a:xfrm>
                        <a:off x="2411760" y="3966371"/>
                        <a:ext cx="4780921" cy="273922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39095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混合编码框架</a:t>
            </a:r>
          </a:p>
        </p:txBody>
      </p:sp>
      <p:sp>
        <p:nvSpPr>
          <p:cNvPr id="3" name="内容占位符 2"/>
          <p:cNvSpPr>
            <a:spLocks noGrp="1"/>
          </p:cNvSpPr>
          <p:nvPr>
            <p:ph idx="1"/>
          </p:nvPr>
        </p:nvSpPr>
        <p:spPr/>
        <p:txBody>
          <a:bodyPr/>
          <a:lstStyle/>
          <a:p>
            <a:r>
              <a:rPr lang="zh-CN" altLang="en-US" dirty="0"/>
              <a:t>通用框架</a:t>
            </a:r>
          </a:p>
        </p:txBody>
      </p:sp>
      <p:grpSp>
        <p:nvGrpSpPr>
          <p:cNvPr id="4" name="Group 196"/>
          <p:cNvGrpSpPr>
            <a:grpSpLocks/>
          </p:cNvGrpSpPr>
          <p:nvPr/>
        </p:nvGrpSpPr>
        <p:grpSpPr bwMode="auto">
          <a:xfrm>
            <a:off x="-126579" y="1960562"/>
            <a:ext cx="9259891" cy="4897438"/>
            <a:chOff x="-259" y="866"/>
            <a:chExt cx="5833" cy="3085"/>
          </a:xfrm>
        </p:grpSpPr>
        <p:sp>
          <p:nvSpPr>
            <p:cNvPr id="5" name="Rectangle 2"/>
            <p:cNvSpPr>
              <a:spLocks noChangeArrowheads="1"/>
            </p:cNvSpPr>
            <p:nvPr/>
          </p:nvSpPr>
          <p:spPr bwMode="auto">
            <a:xfrm>
              <a:off x="1122" y="1634"/>
              <a:ext cx="2383" cy="1718"/>
            </a:xfrm>
            <a:prstGeom prst="rect">
              <a:avLst/>
            </a:prstGeom>
            <a:solidFill>
              <a:srgbClr val="EAEAEA"/>
            </a:solidFill>
            <a:ln>
              <a:noFill/>
            </a:ln>
            <a:effectLst/>
            <a:extLst>
              <a:ext uri="{91240B29-F687-4F45-9708-019B960494DF}">
                <a14:hiddenLine xmlns:a14="http://schemas.microsoft.com/office/drawing/2010/main" w="25400">
                  <a:solidFill>
                    <a:schemeClr val="accent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6" name="Line 4"/>
            <p:cNvSpPr>
              <a:spLocks noChangeShapeType="1"/>
            </p:cNvSpPr>
            <p:nvPr/>
          </p:nvSpPr>
          <p:spPr bwMode="auto">
            <a:xfrm>
              <a:off x="3179" y="2170"/>
              <a:ext cx="1" cy="1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5"/>
            <p:cNvSpPr>
              <a:spLocks noChangeArrowheads="1"/>
            </p:cNvSpPr>
            <p:nvPr/>
          </p:nvSpPr>
          <p:spPr bwMode="auto">
            <a:xfrm>
              <a:off x="4536" y="2026"/>
              <a:ext cx="612" cy="33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1400">
                  <a:latin typeface="Arial" panose="020B0604020202020204" pitchFamily="34" charset="0"/>
                </a:rPr>
                <a:t>Entropy</a:t>
              </a:r>
            </a:p>
            <a:p>
              <a:pPr algn="ctr">
                <a:spcBef>
                  <a:spcPct val="0"/>
                </a:spcBef>
                <a:buClrTx/>
                <a:buFontTx/>
                <a:buNone/>
              </a:pPr>
              <a:r>
                <a:rPr kumimoji="0" lang="en-US" altLang="zh-CN" sz="1400">
                  <a:latin typeface="Arial" panose="020B0604020202020204" pitchFamily="34" charset="0"/>
                </a:rPr>
                <a:t>Coding</a:t>
              </a:r>
            </a:p>
          </p:txBody>
        </p:sp>
        <p:sp>
          <p:nvSpPr>
            <p:cNvPr id="8" name="Line 6"/>
            <p:cNvSpPr>
              <a:spLocks noChangeShapeType="1"/>
            </p:cNvSpPr>
            <p:nvPr/>
          </p:nvSpPr>
          <p:spPr bwMode="auto">
            <a:xfrm>
              <a:off x="4245" y="1219"/>
              <a:ext cx="292" cy="775"/>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4068" y="1676"/>
              <a:ext cx="443" cy="52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flipV="1">
              <a:off x="4144" y="2376"/>
              <a:ext cx="402" cy="10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5175" y="2190"/>
              <a:ext cx="39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1"/>
            <p:cNvSpPr>
              <a:spLocks noChangeShapeType="1"/>
            </p:cNvSpPr>
            <p:nvPr/>
          </p:nvSpPr>
          <p:spPr bwMode="auto">
            <a:xfrm>
              <a:off x="2039" y="1127"/>
              <a:ext cx="12" cy="2479"/>
            </a:xfrm>
            <a:prstGeom prst="line">
              <a:avLst/>
            </a:prstGeom>
            <a:noFill/>
            <a:ln w="12700">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2"/>
            <p:cNvSpPr>
              <a:spLocks noChangeArrowheads="1"/>
            </p:cNvSpPr>
            <p:nvPr/>
          </p:nvSpPr>
          <p:spPr bwMode="auto">
            <a:xfrm>
              <a:off x="2613" y="1682"/>
              <a:ext cx="780" cy="31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8575" rIns="55562" bIns="28575">
              <a:spAutoFit/>
            </a:bodyPr>
            <a:lstStyle>
              <a:lvl1pPr defTabSz="342900">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34290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3429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3429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3429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1400">
                  <a:latin typeface="Arial" panose="020B0604020202020204" pitchFamily="34" charset="0"/>
                </a:rPr>
                <a:t>Scaling &amp; Inv. Transform</a:t>
              </a:r>
            </a:p>
          </p:txBody>
        </p:sp>
        <p:sp>
          <p:nvSpPr>
            <p:cNvPr id="14" name="Line 13"/>
            <p:cNvSpPr>
              <a:spLocks noChangeShapeType="1"/>
            </p:cNvSpPr>
            <p:nvPr/>
          </p:nvSpPr>
          <p:spPr bwMode="auto">
            <a:xfrm flipH="1">
              <a:off x="1314" y="1451"/>
              <a:ext cx="498"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p:cNvSpPr>
              <a:spLocks noChangeShapeType="1"/>
            </p:cNvSpPr>
            <p:nvPr/>
          </p:nvSpPr>
          <p:spPr bwMode="auto">
            <a:xfrm flipV="1">
              <a:off x="440" y="1450"/>
              <a:ext cx="712" cy="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5"/>
            <p:cNvSpPr>
              <a:spLocks noChangeShapeType="1"/>
            </p:cNvSpPr>
            <p:nvPr/>
          </p:nvSpPr>
          <p:spPr bwMode="auto">
            <a:xfrm flipH="1">
              <a:off x="1236" y="1532"/>
              <a:ext cx="0" cy="138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ShapeType="1"/>
            </p:cNvSpPr>
            <p:nvPr/>
          </p:nvSpPr>
          <p:spPr bwMode="auto">
            <a:xfrm flipV="1">
              <a:off x="2486" y="1451"/>
              <a:ext cx="139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7"/>
            <p:cNvSpPr>
              <a:spLocks noChangeShapeType="1"/>
            </p:cNvSpPr>
            <p:nvPr/>
          </p:nvSpPr>
          <p:spPr bwMode="auto">
            <a:xfrm flipH="1">
              <a:off x="3004" y="1450"/>
              <a:ext cx="0" cy="23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p:cNvSpPr>
              <a:spLocks noChangeShapeType="1"/>
            </p:cNvSpPr>
            <p:nvPr/>
          </p:nvSpPr>
          <p:spPr bwMode="auto">
            <a:xfrm flipH="1" flipV="1">
              <a:off x="1239" y="2189"/>
              <a:ext cx="1691"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9"/>
            <p:cNvSpPr>
              <a:spLocks noChangeShapeType="1"/>
            </p:cNvSpPr>
            <p:nvPr/>
          </p:nvSpPr>
          <p:spPr bwMode="auto">
            <a:xfrm flipV="1">
              <a:off x="2529" y="3088"/>
              <a:ext cx="227"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0"/>
            <p:cNvSpPr>
              <a:spLocks noChangeArrowheads="1"/>
            </p:cNvSpPr>
            <p:nvPr/>
          </p:nvSpPr>
          <p:spPr bwMode="auto">
            <a:xfrm>
              <a:off x="1697" y="2929"/>
              <a:ext cx="832" cy="32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1400">
                  <a:latin typeface="Arial" panose="020B0604020202020204" pitchFamily="34" charset="0"/>
                </a:rPr>
                <a:t>Motion-</a:t>
              </a:r>
            </a:p>
            <a:p>
              <a:pPr algn="ctr">
                <a:spcBef>
                  <a:spcPct val="0"/>
                </a:spcBef>
                <a:buClrTx/>
                <a:buFontTx/>
                <a:buNone/>
              </a:pPr>
              <a:r>
                <a:rPr kumimoji="0" lang="en-US" altLang="zh-CN" sz="1400">
                  <a:latin typeface="Arial" panose="020B0604020202020204" pitchFamily="34" charset="0"/>
                </a:rPr>
                <a:t>Compensation</a:t>
              </a:r>
              <a:endParaRPr kumimoji="0" lang="en-US" altLang="zh-CN" sz="1200">
                <a:latin typeface="Arial" panose="020B0604020202020204" pitchFamily="34" charset="0"/>
              </a:endParaRPr>
            </a:p>
          </p:txBody>
        </p:sp>
        <p:sp>
          <p:nvSpPr>
            <p:cNvPr id="22" name="Line 21"/>
            <p:cNvSpPr>
              <a:spLocks noChangeShapeType="1"/>
            </p:cNvSpPr>
            <p:nvPr/>
          </p:nvSpPr>
          <p:spPr bwMode="auto">
            <a:xfrm flipH="1" flipV="1">
              <a:off x="981" y="964"/>
              <a:ext cx="0" cy="4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2"/>
            <p:cNvSpPr>
              <a:spLocks noChangeShapeType="1"/>
            </p:cNvSpPr>
            <p:nvPr/>
          </p:nvSpPr>
          <p:spPr bwMode="auto">
            <a:xfrm>
              <a:off x="976" y="954"/>
              <a:ext cx="9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3"/>
            <p:cNvSpPr>
              <a:spLocks noChangeShapeType="1"/>
            </p:cNvSpPr>
            <p:nvPr/>
          </p:nvSpPr>
          <p:spPr bwMode="auto">
            <a:xfrm>
              <a:off x="2156" y="1113"/>
              <a:ext cx="0" cy="188"/>
            </a:xfrm>
            <a:prstGeom prst="line">
              <a:avLst/>
            </a:prstGeom>
            <a:noFill/>
            <a:ln w="952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4"/>
            <p:cNvSpPr>
              <a:spLocks noChangeShapeType="1"/>
            </p:cNvSpPr>
            <p:nvPr/>
          </p:nvSpPr>
          <p:spPr bwMode="auto">
            <a:xfrm flipV="1">
              <a:off x="2280" y="1221"/>
              <a:ext cx="1603" cy="0"/>
            </a:xfrm>
            <a:prstGeom prst="line">
              <a:avLst/>
            </a:prstGeom>
            <a:noFill/>
            <a:ln w="12700">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 name="Group 25"/>
            <p:cNvGrpSpPr>
              <a:grpSpLocks/>
            </p:cNvGrpSpPr>
            <p:nvPr/>
          </p:nvGrpSpPr>
          <p:grpSpPr bwMode="auto">
            <a:xfrm>
              <a:off x="2930" y="2107"/>
              <a:ext cx="154" cy="155"/>
              <a:chOff x="3264" y="2532"/>
              <a:chExt cx="201" cy="189"/>
            </a:xfrm>
          </p:grpSpPr>
          <p:sp>
            <p:nvSpPr>
              <p:cNvPr id="194" name="Oval 26"/>
              <p:cNvSpPr>
                <a:spLocks noChangeArrowheads="1"/>
              </p:cNvSpPr>
              <p:nvPr/>
            </p:nvSpPr>
            <p:spPr bwMode="auto">
              <a:xfrm>
                <a:off x="3264" y="2534"/>
                <a:ext cx="201"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95" name="Line 27"/>
              <p:cNvSpPr>
                <a:spLocks noChangeShapeType="1"/>
              </p:cNvSpPr>
              <p:nvPr/>
            </p:nvSpPr>
            <p:spPr bwMode="auto">
              <a:xfrm>
                <a:off x="3264" y="2627"/>
                <a:ext cx="20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Line 28"/>
              <p:cNvSpPr>
                <a:spLocks noChangeShapeType="1"/>
              </p:cNvSpPr>
              <p:nvPr/>
            </p:nvSpPr>
            <p:spPr bwMode="auto">
              <a:xfrm flipV="1">
                <a:off x="3366" y="2532"/>
                <a:ext cx="0" cy="1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 name="Line 29"/>
            <p:cNvSpPr>
              <a:spLocks noChangeShapeType="1"/>
            </p:cNvSpPr>
            <p:nvPr/>
          </p:nvSpPr>
          <p:spPr bwMode="auto">
            <a:xfrm>
              <a:off x="2162" y="3540"/>
              <a:ext cx="1727"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30"/>
            <p:cNvSpPr>
              <a:spLocks noChangeArrowheads="1"/>
            </p:cNvSpPr>
            <p:nvPr/>
          </p:nvSpPr>
          <p:spPr bwMode="auto">
            <a:xfrm>
              <a:off x="3814" y="1095"/>
              <a:ext cx="557"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1400" dirty="0">
                  <a:latin typeface="Arial" panose="020B0604020202020204" pitchFamily="34" charset="0"/>
                </a:rPr>
                <a:t>控制数据</a:t>
              </a:r>
              <a:endParaRPr kumimoji="0" lang="en-US" altLang="zh-CN" sz="1400" dirty="0">
                <a:latin typeface="Arial" panose="020B0604020202020204" pitchFamily="34" charset="0"/>
              </a:endParaRPr>
            </a:p>
          </p:txBody>
        </p:sp>
        <p:sp>
          <p:nvSpPr>
            <p:cNvPr id="29" name="Rectangle 31"/>
            <p:cNvSpPr>
              <a:spLocks noChangeArrowheads="1"/>
            </p:cNvSpPr>
            <p:nvPr/>
          </p:nvSpPr>
          <p:spPr bwMode="auto">
            <a:xfrm>
              <a:off x="3660" y="1374"/>
              <a:ext cx="78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1400">
                  <a:latin typeface="Arial" panose="020B0604020202020204" pitchFamily="34" charset="0"/>
                </a:rPr>
                <a:t>Quant.</a:t>
              </a:r>
              <a:br>
                <a:rPr kumimoji="0" lang="en-US" altLang="zh-CN" sz="1400">
                  <a:latin typeface="Arial" panose="020B0604020202020204" pitchFamily="34" charset="0"/>
                </a:rPr>
              </a:br>
              <a:r>
                <a:rPr kumimoji="0" lang="en-US" altLang="zh-CN" sz="1400">
                  <a:latin typeface="Arial" panose="020B0604020202020204" pitchFamily="34" charset="0"/>
                </a:rPr>
                <a:t>Transf. coeffs</a:t>
              </a:r>
            </a:p>
          </p:txBody>
        </p:sp>
        <p:sp>
          <p:nvSpPr>
            <p:cNvPr id="30" name="Rectangle 32"/>
            <p:cNvSpPr>
              <a:spLocks noChangeArrowheads="1"/>
            </p:cNvSpPr>
            <p:nvPr/>
          </p:nvSpPr>
          <p:spPr bwMode="auto">
            <a:xfrm>
              <a:off x="3814" y="3365"/>
              <a:ext cx="43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1400">
                  <a:latin typeface="Arial" panose="020B0604020202020204" pitchFamily="34" charset="0"/>
                </a:rPr>
                <a:t>Motion</a:t>
              </a:r>
            </a:p>
            <a:p>
              <a:pPr algn="ctr">
                <a:spcBef>
                  <a:spcPct val="0"/>
                </a:spcBef>
                <a:buClrTx/>
                <a:buFontTx/>
                <a:buNone/>
              </a:pPr>
              <a:r>
                <a:rPr kumimoji="0" lang="en-US" altLang="zh-CN" sz="1400">
                  <a:latin typeface="Arial" panose="020B0604020202020204" pitchFamily="34" charset="0"/>
                </a:rPr>
                <a:t>Data</a:t>
              </a:r>
              <a:endParaRPr kumimoji="0" lang="en-US" altLang="zh-CN" sz="1800">
                <a:latin typeface="Arial" panose="020B0604020202020204" pitchFamily="34" charset="0"/>
              </a:endParaRPr>
            </a:p>
          </p:txBody>
        </p:sp>
        <p:sp>
          <p:nvSpPr>
            <p:cNvPr id="31" name="Line 33"/>
            <p:cNvSpPr>
              <a:spLocks noChangeShapeType="1"/>
            </p:cNvSpPr>
            <p:nvPr/>
          </p:nvSpPr>
          <p:spPr bwMode="auto">
            <a:xfrm>
              <a:off x="1548" y="3091"/>
              <a:ext cx="15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4"/>
            <p:cNvSpPr>
              <a:spLocks noChangeArrowheads="1"/>
            </p:cNvSpPr>
            <p:nvPr/>
          </p:nvSpPr>
          <p:spPr bwMode="auto">
            <a:xfrm>
              <a:off x="1512" y="2698"/>
              <a:ext cx="45" cy="47"/>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33" name="Oval 35"/>
            <p:cNvSpPr>
              <a:spLocks noChangeArrowheads="1"/>
            </p:cNvSpPr>
            <p:nvPr/>
          </p:nvSpPr>
          <p:spPr bwMode="auto">
            <a:xfrm>
              <a:off x="1500" y="3061"/>
              <a:ext cx="45" cy="49"/>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34" name="Line 36"/>
            <p:cNvSpPr>
              <a:spLocks noChangeShapeType="1"/>
            </p:cNvSpPr>
            <p:nvPr/>
          </p:nvSpPr>
          <p:spPr bwMode="auto">
            <a:xfrm>
              <a:off x="1439" y="2227"/>
              <a:ext cx="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7"/>
            <p:cNvSpPr>
              <a:spLocks noChangeShapeType="1"/>
            </p:cNvSpPr>
            <p:nvPr/>
          </p:nvSpPr>
          <p:spPr bwMode="auto">
            <a:xfrm flipV="1">
              <a:off x="1557" y="2727"/>
              <a:ext cx="138"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8"/>
            <p:cNvSpPr>
              <a:spLocks noChangeShapeType="1"/>
            </p:cNvSpPr>
            <p:nvPr/>
          </p:nvSpPr>
          <p:spPr bwMode="auto">
            <a:xfrm>
              <a:off x="1243" y="2911"/>
              <a:ext cx="248" cy="1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9"/>
            <p:cNvSpPr>
              <a:spLocks noChangeShapeType="1"/>
            </p:cNvSpPr>
            <p:nvPr/>
          </p:nvSpPr>
          <p:spPr bwMode="auto">
            <a:xfrm flipH="1">
              <a:off x="1387" y="1862"/>
              <a:ext cx="1232" cy="0"/>
            </a:xfrm>
            <a:prstGeom prst="line">
              <a:avLst/>
            </a:prstGeom>
            <a:noFill/>
            <a:ln w="12700">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40"/>
            <p:cNvSpPr>
              <a:spLocks noChangeShapeType="1"/>
            </p:cNvSpPr>
            <p:nvPr/>
          </p:nvSpPr>
          <p:spPr bwMode="auto">
            <a:xfrm>
              <a:off x="1385" y="1862"/>
              <a:ext cx="0" cy="1132"/>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41"/>
            <p:cNvSpPr>
              <a:spLocks noChangeShapeType="1"/>
            </p:cNvSpPr>
            <p:nvPr/>
          </p:nvSpPr>
          <p:spPr bwMode="auto">
            <a:xfrm>
              <a:off x="3009" y="2262"/>
              <a:ext cx="0" cy="1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42"/>
            <p:cNvSpPr>
              <a:spLocks noChangeArrowheads="1"/>
            </p:cNvSpPr>
            <p:nvPr/>
          </p:nvSpPr>
          <p:spPr bwMode="auto">
            <a:xfrm>
              <a:off x="1141" y="3118"/>
              <a:ext cx="59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400">
                  <a:latin typeface="Arial" panose="020B0604020202020204" pitchFamily="34" charset="0"/>
                </a:rPr>
                <a:t>Intra/Inter</a:t>
              </a:r>
            </a:p>
          </p:txBody>
        </p:sp>
        <p:sp>
          <p:nvSpPr>
            <p:cNvPr id="41" name="Line 43"/>
            <p:cNvSpPr>
              <a:spLocks noChangeShapeType="1"/>
            </p:cNvSpPr>
            <p:nvPr/>
          </p:nvSpPr>
          <p:spPr bwMode="auto">
            <a:xfrm>
              <a:off x="2165" y="3269"/>
              <a:ext cx="0" cy="35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2" name="Picture 4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 y="2859"/>
              <a:ext cx="52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ectangle 45"/>
            <p:cNvSpPr>
              <a:spLocks noChangeArrowheads="1"/>
            </p:cNvSpPr>
            <p:nvPr/>
          </p:nvSpPr>
          <p:spPr bwMode="auto">
            <a:xfrm>
              <a:off x="1910" y="880"/>
              <a:ext cx="557" cy="18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1400" dirty="0">
                  <a:latin typeface="Arial" panose="020B0604020202020204" pitchFamily="34" charset="0"/>
                </a:rPr>
                <a:t>编码控制</a:t>
              </a:r>
              <a:endParaRPr kumimoji="0" lang="en-US" altLang="zh-CN" sz="1400" dirty="0">
                <a:latin typeface="Arial" panose="020B0604020202020204" pitchFamily="34" charset="0"/>
              </a:endParaRPr>
            </a:p>
          </p:txBody>
        </p:sp>
        <p:grpSp>
          <p:nvGrpSpPr>
            <p:cNvPr id="44" name="Group 46"/>
            <p:cNvGrpSpPr>
              <a:grpSpLocks/>
            </p:cNvGrpSpPr>
            <p:nvPr/>
          </p:nvGrpSpPr>
          <p:grpSpPr bwMode="auto">
            <a:xfrm>
              <a:off x="1160" y="1373"/>
              <a:ext cx="154" cy="154"/>
              <a:chOff x="3264" y="2532"/>
              <a:chExt cx="201" cy="189"/>
            </a:xfrm>
          </p:grpSpPr>
          <p:sp>
            <p:nvSpPr>
              <p:cNvPr id="191" name="Oval 47"/>
              <p:cNvSpPr>
                <a:spLocks noChangeArrowheads="1"/>
              </p:cNvSpPr>
              <p:nvPr/>
            </p:nvSpPr>
            <p:spPr bwMode="auto">
              <a:xfrm>
                <a:off x="3264" y="2534"/>
                <a:ext cx="201"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92" name="Line 48"/>
              <p:cNvSpPr>
                <a:spLocks noChangeShapeType="1"/>
              </p:cNvSpPr>
              <p:nvPr/>
            </p:nvSpPr>
            <p:spPr bwMode="auto">
              <a:xfrm>
                <a:off x="3264" y="2627"/>
                <a:ext cx="20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Line 49"/>
              <p:cNvSpPr>
                <a:spLocks noChangeShapeType="1"/>
              </p:cNvSpPr>
              <p:nvPr/>
            </p:nvSpPr>
            <p:spPr bwMode="auto">
              <a:xfrm flipV="1">
                <a:off x="3366" y="2532"/>
                <a:ext cx="0" cy="1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 name="Line 50"/>
            <p:cNvSpPr>
              <a:spLocks noChangeShapeType="1"/>
            </p:cNvSpPr>
            <p:nvPr/>
          </p:nvSpPr>
          <p:spPr bwMode="auto">
            <a:xfrm>
              <a:off x="3009" y="1987"/>
              <a:ext cx="0" cy="1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51"/>
            <p:cNvSpPr>
              <a:spLocks noChangeArrowheads="1"/>
            </p:cNvSpPr>
            <p:nvPr/>
          </p:nvSpPr>
          <p:spPr bwMode="auto">
            <a:xfrm>
              <a:off x="1387" y="1636"/>
              <a:ext cx="593" cy="246"/>
            </a:xfrm>
            <a:prstGeom prst="rect">
              <a:avLst/>
            </a:prstGeom>
            <a:solidFill>
              <a:srgbClr val="A2FFA3"/>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zh-CN" altLang="en-US" sz="2000" b="1" dirty="0">
                  <a:latin typeface="Arial" panose="020B0604020202020204" pitchFamily="34" charset="0"/>
                </a:rPr>
                <a:t>解码器</a:t>
              </a:r>
              <a:endParaRPr kumimoji="0" lang="en-US" altLang="zh-CN" sz="2000" b="1" dirty="0">
                <a:latin typeface="Arial" panose="020B0604020202020204" pitchFamily="34" charset="0"/>
              </a:endParaRPr>
            </a:p>
          </p:txBody>
        </p:sp>
        <p:sp>
          <p:nvSpPr>
            <p:cNvPr id="47" name="Oval 52"/>
            <p:cNvSpPr>
              <a:spLocks noChangeArrowheads="1"/>
            </p:cNvSpPr>
            <p:nvPr/>
          </p:nvSpPr>
          <p:spPr bwMode="auto">
            <a:xfrm>
              <a:off x="1218" y="2162"/>
              <a:ext cx="46" cy="49"/>
            </a:xfrm>
            <a:prstGeom prst="ellipse">
              <a:avLst/>
            </a:prstGeom>
            <a:solidFill>
              <a:schemeClr val="tx2"/>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48" name="Oval 53"/>
            <p:cNvSpPr>
              <a:spLocks noChangeArrowheads="1"/>
            </p:cNvSpPr>
            <p:nvPr/>
          </p:nvSpPr>
          <p:spPr bwMode="auto">
            <a:xfrm>
              <a:off x="2984" y="1433"/>
              <a:ext cx="45" cy="48"/>
            </a:xfrm>
            <a:prstGeom prst="ellipse">
              <a:avLst/>
            </a:prstGeom>
            <a:solidFill>
              <a:schemeClr val="tx2"/>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49" name="Rectangle 54"/>
            <p:cNvSpPr>
              <a:spLocks noChangeArrowheads="1"/>
            </p:cNvSpPr>
            <p:nvPr/>
          </p:nvSpPr>
          <p:spPr bwMode="auto">
            <a:xfrm>
              <a:off x="1840" y="3623"/>
              <a:ext cx="634" cy="32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1400">
                  <a:latin typeface="Arial" panose="020B0604020202020204" pitchFamily="34" charset="0"/>
                </a:rPr>
                <a:t>Motion</a:t>
              </a:r>
            </a:p>
            <a:p>
              <a:pPr algn="ctr">
                <a:spcBef>
                  <a:spcPct val="0"/>
                </a:spcBef>
                <a:buClrTx/>
                <a:buFontTx/>
                <a:buNone/>
              </a:pPr>
              <a:r>
                <a:rPr kumimoji="0" lang="en-US" altLang="zh-CN" sz="1400">
                  <a:latin typeface="Arial" panose="020B0604020202020204" pitchFamily="34" charset="0"/>
                </a:rPr>
                <a:t>Estimation</a:t>
              </a:r>
              <a:endParaRPr kumimoji="0" lang="en-US" altLang="zh-CN" sz="1200">
                <a:latin typeface="Arial" panose="020B0604020202020204" pitchFamily="34" charset="0"/>
              </a:endParaRPr>
            </a:p>
          </p:txBody>
        </p:sp>
        <p:sp>
          <p:nvSpPr>
            <p:cNvPr id="50" name="Line 55"/>
            <p:cNvSpPr>
              <a:spLocks noChangeShapeType="1"/>
            </p:cNvSpPr>
            <p:nvPr/>
          </p:nvSpPr>
          <p:spPr bwMode="auto">
            <a:xfrm flipH="1" flipV="1">
              <a:off x="982" y="1440"/>
              <a:ext cx="3" cy="23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56"/>
            <p:cNvSpPr>
              <a:spLocks noChangeShapeType="1"/>
            </p:cNvSpPr>
            <p:nvPr/>
          </p:nvSpPr>
          <p:spPr bwMode="auto">
            <a:xfrm>
              <a:off x="989" y="3784"/>
              <a:ext cx="84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57"/>
            <p:cNvSpPr>
              <a:spLocks noChangeArrowheads="1"/>
            </p:cNvSpPr>
            <p:nvPr/>
          </p:nvSpPr>
          <p:spPr bwMode="auto">
            <a:xfrm>
              <a:off x="960" y="1426"/>
              <a:ext cx="45" cy="48"/>
            </a:xfrm>
            <a:prstGeom prst="ellipse">
              <a:avLst/>
            </a:prstGeom>
            <a:solidFill>
              <a:schemeClr val="tx2"/>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53" name="Oval 58"/>
            <p:cNvSpPr>
              <a:spLocks noChangeArrowheads="1"/>
            </p:cNvSpPr>
            <p:nvPr/>
          </p:nvSpPr>
          <p:spPr bwMode="auto">
            <a:xfrm>
              <a:off x="2143" y="3512"/>
              <a:ext cx="46" cy="49"/>
            </a:xfrm>
            <a:prstGeom prst="ellipse">
              <a:avLst/>
            </a:prstGeom>
            <a:solidFill>
              <a:schemeClr val="tx2"/>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54" name="Line 59"/>
            <p:cNvSpPr>
              <a:spLocks noChangeShapeType="1"/>
            </p:cNvSpPr>
            <p:nvPr/>
          </p:nvSpPr>
          <p:spPr bwMode="auto">
            <a:xfrm>
              <a:off x="2266" y="1137"/>
              <a:ext cx="0" cy="689"/>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60"/>
            <p:cNvSpPr>
              <a:spLocks noChangeArrowheads="1"/>
            </p:cNvSpPr>
            <p:nvPr/>
          </p:nvSpPr>
          <p:spPr bwMode="auto">
            <a:xfrm>
              <a:off x="2247" y="1842"/>
              <a:ext cx="46" cy="49"/>
            </a:xfrm>
            <a:prstGeom prst="ellipse">
              <a:avLst/>
            </a:prstGeom>
            <a:solidFill>
              <a:schemeClr val="tx2"/>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56" name="Oval 61"/>
            <p:cNvSpPr>
              <a:spLocks noChangeArrowheads="1"/>
            </p:cNvSpPr>
            <p:nvPr/>
          </p:nvSpPr>
          <p:spPr bwMode="auto">
            <a:xfrm>
              <a:off x="2244" y="1182"/>
              <a:ext cx="45" cy="49"/>
            </a:xfrm>
            <a:prstGeom prst="ellipse">
              <a:avLst/>
            </a:prstGeom>
            <a:solidFill>
              <a:schemeClr val="tx2"/>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57" name="Rectangle 62"/>
            <p:cNvSpPr>
              <a:spLocks noChangeArrowheads="1"/>
            </p:cNvSpPr>
            <p:nvPr/>
          </p:nvSpPr>
          <p:spPr bwMode="auto">
            <a:xfrm>
              <a:off x="1812" y="1305"/>
              <a:ext cx="693" cy="31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8575" rIns="55562" bIns="28575" anchorCtr="1">
              <a:spAutoFit/>
            </a:bodyPr>
            <a:lstStyle>
              <a:lvl1pPr defTabSz="342900">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34290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3429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3429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3429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1400" dirty="0">
                  <a:latin typeface="Arial" panose="020B0604020202020204" pitchFamily="34" charset="0"/>
                </a:rPr>
                <a:t>Transform/</a:t>
              </a:r>
              <a:br>
                <a:rPr kumimoji="0" lang="en-US" altLang="zh-CN" sz="1400" dirty="0">
                  <a:latin typeface="Arial" panose="020B0604020202020204" pitchFamily="34" charset="0"/>
                </a:rPr>
              </a:br>
              <a:r>
                <a:rPr kumimoji="0" lang="de-DE" altLang="zh-CN" sz="1400" dirty="0">
                  <a:latin typeface="Arial" panose="020B0604020202020204" pitchFamily="34" charset="0"/>
                </a:rPr>
                <a:t>Scal./</a:t>
              </a:r>
              <a:r>
                <a:rPr kumimoji="0" lang="en-US" altLang="zh-CN" sz="1400" dirty="0">
                  <a:latin typeface="Arial" panose="020B0604020202020204" pitchFamily="34" charset="0"/>
                </a:rPr>
                <a:t>Quant</a:t>
              </a:r>
              <a:r>
                <a:rPr kumimoji="0" lang="de-DE" altLang="zh-CN" sz="1400" dirty="0">
                  <a:latin typeface="Arial" panose="020B0604020202020204" pitchFamily="34" charset="0"/>
                </a:rPr>
                <a:t>.</a:t>
              </a:r>
              <a:endParaRPr kumimoji="0" lang="en-US" altLang="zh-CN" sz="1400" dirty="0">
                <a:latin typeface="Arial" panose="020B0604020202020204" pitchFamily="34" charset="0"/>
              </a:endParaRPr>
            </a:p>
          </p:txBody>
        </p:sp>
        <p:sp>
          <p:nvSpPr>
            <p:cNvPr id="58" name="Rectangle 63"/>
            <p:cNvSpPr>
              <a:spLocks noChangeArrowheads="1"/>
            </p:cNvSpPr>
            <p:nvPr/>
          </p:nvSpPr>
          <p:spPr bwMode="auto">
            <a:xfrm>
              <a:off x="1245" y="1440"/>
              <a:ext cx="16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2000">
                  <a:latin typeface="Arial" panose="020B0604020202020204" pitchFamily="34" charset="0"/>
                </a:rPr>
                <a:t>-</a:t>
              </a:r>
            </a:p>
          </p:txBody>
        </p:sp>
        <p:sp>
          <p:nvSpPr>
            <p:cNvPr id="59" name="Rectangle 64"/>
            <p:cNvSpPr>
              <a:spLocks noChangeArrowheads="1"/>
            </p:cNvSpPr>
            <p:nvPr/>
          </p:nvSpPr>
          <p:spPr bwMode="auto">
            <a:xfrm>
              <a:off x="-259" y="866"/>
              <a:ext cx="1317"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1400" dirty="0">
                  <a:latin typeface="Arial" panose="020B0604020202020204" pitchFamily="34" charset="0"/>
                </a:rPr>
                <a:t>输入视频</a:t>
              </a:r>
              <a:endParaRPr kumimoji="0" lang="de-DE" altLang="zh-CN" sz="1400" dirty="0">
                <a:latin typeface="Arial" panose="020B0604020202020204" pitchFamily="34" charset="0"/>
              </a:endParaRPr>
            </a:p>
            <a:p>
              <a:pPr algn="ctr">
                <a:spcBef>
                  <a:spcPct val="0"/>
                </a:spcBef>
                <a:buClrTx/>
                <a:buFontTx/>
                <a:buNone/>
              </a:pPr>
              <a:r>
                <a:rPr kumimoji="0" lang="zh-CN" altLang="en-US" sz="1400" dirty="0">
                  <a:latin typeface="Arial" panose="020B0604020202020204" pitchFamily="34" charset="0"/>
                </a:rPr>
                <a:t>划分成</a:t>
              </a:r>
              <a:r>
                <a:rPr kumimoji="0" lang="de-DE" altLang="zh-CN" sz="1400" dirty="0">
                  <a:latin typeface="Arial" panose="020B0604020202020204" pitchFamily="34" charset="0"/>
                </a:rPr>
                <a:t>16x16</a:t>
              </a:r>
              <a:r>
                <a:rPr kumimoji="0" lang="zh-CN" altLang="en-US" sz="1400" dirty="0">
                  <a:latin typeface="Arial" panose="020B0604020202020204" pitchFamily="34" charset="0"/>
                </a:rPr>
                <a:t>大小的宏块</a:t>
              </a:r>
              <a:endParaRPr kumimoji="0" lang="en-US" altLang="zh-CN" sz="1400" dirty="0">
                <a:latin typeface="Arial" panose="020B0604020202020204" pitchFamily="34" charset="0"/>
              </a:endParaRPr>
            </a:p>
          </p:txBody>
        </p:sp>
        <p:pic>
          <p:nvPicPr>
            <p:cNvPr id="60" name="Picture 6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 y="1228"/>
              <a:ext cx="52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Rectangle 66"/>
            <p:cNvSpPr>
              <a:spLocks noChangeArrowheads="1"/>
            </p:cNvSpPr>
            <p:nvPr/>
          </p:nvSpPr>
          <p:spPr bwMode="auto">
            <a:xfrm>
              <a:off x="1697" y="2552"/>
              <a:ext cx="830" cy="32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1400" dirty="0">
                  <a:latin typeface="Arial" panose="020B0604020202020204" pitchFamily="34" charset="0"/>
                </a:rPr>
                <a:t>   </a:t>
              </a:r>
              <a:r>
                <a:rPr kumimoji="0" lang="en-US" altLang="zh-CN" sz="1400" dirty="0">
                  <a:latin typeface="Arial" panose="020B0604020202020204" pitchFamily="34" charset="0"/>
                </a:rPr>
                <a:t>Intra-frame </a:t>
              </a:r>
              <a:r>
                <a:rPr kumimoji="0" lang="en-US" altLang="zh-CN" sz="800" dirty="0">
                  <a:latin typeface="Arial" panose="020B0604020202020204" pitchFamily="34" charset="0"/>
                </a:rPr>
                <a:t> </a:t>
              </a:r>
              <a:r>
                <a:rPr kumimoji="0" lang="en-US" altLang="zh-CN" sz="1400" dirty="0">
                  <a:latin typeface="Arial" panose="020B0604020202020204" pitchFamily="34" charset="0"/>
                </a:rPr>
                <a:t> </a:t>
              </a:r>
            </a:p>
            <a:p>
              <a:pPr algn="ctr">
                <a:spcBef>
                  <a:spcPct val="0"/>
                </a:spcBef>
                <a:buClrTx/>
                <a:buFontTx/>
                <a:buNone/>
              </a:pPr>
              <a:r>
                <a:rPr kumimoji="0" lang="en-US" altLang="zh-CN" sz="1400" dirty="0">
                  <a:latin typeface="Arial" panose="020B0604020202020204" pitchFamily="34" charset="0"/>
                </a:rPr>
                <a:t>Prediction</a:t>
              </a:r>
              <a:endParaRPr kumimoji="0" lang="en-US" altLang="zh-CN" sz="1200" dirty="0">
                <a:latin typeface="Arial" panose="020B0604020202020204" pitchFamily="34" charset="0"/>
              </a:endParaRPr>
            </a:p>
          </p:txBody>
        </p:sp>
        <p:sp>
          <p:nvSpPr>
            <p:cNvPr id="62" name="Rectangle 67"/>
            <p:cNvSpPr>
              <a:spLocks noChangeArrowheads="1"/>
            </p:cNvSpPr>
            <p:nvPr/>
          </p:nvSpPr>
          <p:spPr bwMode="auto">
            <a:xfrm>
              <a:off x="2651" y="2384"/>
              <a:ext cx="702" cy="32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739775">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39775">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defTabSz="739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39775">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39775"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1400">
                  <a:latin typeface="Arial" panose="020B0604020202020204" pitchFamily="34" charset="0"/>
                </a:rPr>
                <a:t>De-blocking</a:t>
              </a:r>
            </a:p>
            <a:p>
              <a:pPr algn="ctr">
                <a:spcBef>
                  <a:spcPct val="0"/>
                </a:spcBef>
                <a:buClrTx/>
                <a:buFontTx/>
                <a:buNone/>
              </a:pPr>
              <a:r>
                <a:rPr kumimoji="0" lang="en-US" altLang="zh-CN" sz="1400">
                  <a:latin typeface="Arial" panose="020B0604020202020204" pitchFamily="34" charset="0"/>
                </a:rPr>
                <a:t>Filter</a:t>
              </a:r>
              <a:endParaRPr kumimoji="0" lang="en-US" altLang="zh-CN" sz="1200">
                <a:latin typeface="Arial" panose="020B0604020202020204" pitchFamily="34" charset="0"/>
              </a:endParaRPr>
            </a:p>
          </p:txBody>
        </p:sp>
        <p:sp>
          <p:nvSpPr>
            <p:cNvPr id="63" name="Line 68"/>
            <p:cNvSpPr>
              <a:spLocks noChangeShapeType="1"/>
            </p:cNvSpPr>
            <p:nvPr/>
          </p:nvSpPr>
          <p:spPr bwMode="auto">
            <a:xfrm flipH="1">
              <a:off x="3013" y="2713"/>
              <a:ext cx="0" cy="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9"/>
            <p:cNvSpPr>
              <a:spLocks noChangeArrowheads="1"/>
            </p:cNvSpPr>
            <p:nvPr/>
          </p:nvSpPr>
          <p:spPr bwMode="auto">
            <a:xfrm>
              <a:off x="3505" y="2797"/>
              <a:ext cx="48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de-DE" altLang="zh-CN" sz="1400">
                  <a:latin typeface="Arial" panose="020B0604020202020204" pitchFamily="34" charset="0"/>
                </a:rPr>
                <a:t>Output</a:t>
              </a:r>
            </a:p>
            <a:p>
              <a:pPr algn="ctr">
                <a:spcBef>
                  <a:spcPct val="0"/>
                </a:spcBef>
                <a:buClrTx/>
                <a:buFontTx/>
                <a:buNone/>
              </a:pPr>
              <a:r>
                <a:rPr kumimoji="0" lang="de-DE" altLang="zh-CN" sz="1400">
                  <a:latin typeface="Arial" panose="020B0604020202020204" pitchFamily="34" charset="0"/>
                </a:rPr>
                <a:t>Video</a:t>
              </a:r>
            </a:p>
            <a:p>
              <a:pPr algn="ctr">
                <a:spcBef>
                  <a:spcPct val="0"/>
                </a:spcBef>
                <a:buClrTx/>
                <a:buFontTx/>
                <a:buNone/>
              </a:pPr>
              <a:r>
                <a:rPr kumimoji="0" lang="de-DE" altLang="zh-CN" sz="1400">
                  <a:latin typeface="Arial" panose="020B0604020202020204" pitchFamily="34" charset="0"/>
                </a:rPr>
                <a:t>Signal</a:t>
              </a:r>
              <a:endParaRPr kumimoji="0" lang="en-US" altLang="zh-CN" sz="1400">
                <a:latin typeface="Arial" panose="020B0604020202020204" pitchFamily="34" charset="0"/>
              </a:endParaRPr>
            </a:p>
          </p:txBody>
        </p:sp>
        <p:sp>
          <p:nvSpPr>
            <p:cNvPr id="65" name="Line 70"/>
            <p:cNvSpPr>
              <a:spLocks noChangeShapeType="1"/>
            </p:cNvSpPr>
            <p:nvPr/>
          </p:nvSpPr>
          <p:spPr bwMode="auto">
            <a:xfrm flipH="1" flipV="1">
              <a:off x="3269" y="3088"/>
              <a:ext cx="728"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 name="Group 71"/>
            <p:cNvGrpSpPr>
              <a:grpSpLocks/>
            </p:cNvGrpSpPr>
            <p:nvPr/>
          </p:nvGrpSpPr>
          <p:grpSpPr bwMode="auto">
            <a:xfrm>
              <a:off x="221" y="1229"/>
              <a:ext cx="515" cy="441"/>
              <a:chOff x="1588" y="1770"/>
              <a:chExt cx="1243" cy="1017"/>
            </a:xfrm>
          </p:grpSpPr>
          <p:grpSp>
            <p:nvGrpSpPr>
              <p:cNvPr id="69" name="Group 72"/>
              <p:cNvGrpSpPr>
                <a:grpSpLocks/>
              </p:cNvGrpSpPr>
              <p:nvPr/>
            </p:nvGrpSpPr>
            <p:grpSpPr bwMode="auto">
              <a:xfrm>
                <a:off x="1588" y="1770"/>
                <a:ext cx="904" cy="904"/>
                <a:chOff x="1568" y="1750"/>
                <a:chExt cx="904" cy="904"/>
              </a:xfrm>
            </p:grpSpPr>
            <p:grpSp>
              <p:nvGrpSpPr>
                <p:cNvPr id="107" name="Group 73"/>
                <p:cNvGrpSpPr>
                  <a:grpSpLocks/>
                </p:cNvGrpSpPr>
                <p:nvPr/>
              </p:nvGrpSpPr>
              <p:grpSpPr bwMode="auto">
                <a:xfrm>
                  <a:off x="1568" y="1750"/>
                  <a:ext cx="452" cy="452"/>
                  <a:chOff x="1530" y="1719"/>
                  <a:chExt cx="452" cy="452"/>
                </a:xfrm>
              </p:grpSpPr>
              <p:grpSp>
                <p:nvGrpSpPr>
                  <p:cNvPr id="171" name="Group 74"/>
                  <p:cNvGrpSpPr>
                    <a:grpSpLocks/>
                  </p:cNvGrpSpPr>
                  <p:nvPr/>
                </p:nvGrpSpPr>
                <p:grpSpPr bwMode="auto">
                  <a:xfrm>
                    <a:off x="1530" y="1719"/>
                    <a:ext cx="226" cy="226"/>
                    <a:chOff x="1525" y="1714"/>
                    <a:chExt cx="226" cy="226"/>
                  </a:xfrm>
                </p:grpSpPr>
                <p:sp>
                  <p:nvSpPr>
                    <p:cNvPr id="187" name="Rectangle 75"/>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88" name="Rectangle 76"/>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89" name="Rectangle 77"/>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90" name="Rectangle 78"/>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72" name="Group 79"/>
                  <p:cNvGrpSpPr>
                    <a:grpSpLocks/>
                  </p:cNvGrpSpPr>
                  <p:nvPr/>
                </p:nvGrpSpPr>
                <p:grpSpPr bwMode="auto">
                  <a:xfrm>
                    <a:off x="1530" y="1945"/>
                    <a:ext cx="226" cy="226"/>
                    <a:chOff x="1525" y="1714"/>
                    <a:chExt cx="226" cy="226"/>
                  </a:xfrm>
                </p:grpSpPr>
                <p:sp>
                  <p:nvSpPr>
                    <p:cNvPr id="183" name="Rectangle 80"/>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84" name="Rectangle 81"/>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85" name="Rectangle 82"/>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86" name="Rectangle 83"/>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73" name="Group 84"/>
                  <p:cNvGrpSpPr>
                    <a:grpSpLocks/>
                  </p:cNvGrpSpPr>
                  <p:nvPr/>
                </p:nvGrpSpPr>
                <p:grpSpPr bwMode="auto">
                  <a:xfrm>
                    <a:off x="1756" y="1945"/>
                    <a:ext cx="226" cy="226"/>
                    <a:chOff x="1525" y="1714"/>
                    <a:chExt cx="226" cy="226"/>
                  </a:xfrm>
                </p:grpSpPr>
                <p:sp>
                  <p:nvSpPr>
                    <p:cNvPr id="179" name="Rectangle 85"/>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80" name="Rectangle 86"/>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81" name="Rectangle 87"/>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82" name="Rectangle 88"/>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74" name="Group 89"/>
                  <p:cNvGrpSpPr>
                    <a:grpSpLocks/>
                  </p:cNvGrpSpPr>
                  <p:nvPr/>
                </p:nvGrpSpPr>
                <p:grpSpPr bwMode="auto">
                  <a:xfrm>
                    <a:off x="1756" y="1719"/>
                    <a:ext cx="226" cy="226"/>
                    <a:chOff x="1525" y="1714"/>
                    <a:chExt cx="226" cy="226"/>
                  </a:xfrm>
                </p:grpSpPr>
                <p:sp>
                  <p:nvSpPr>
                    <p:cNvPr id="175" name="Rectangle 90"/>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76" name="Rectangle 91"/>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77" name="Rectangle 92"/>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78" name="Rectangle 93"/>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grpSp>
              <p:nvGrpSpPr>
                <p:cNvPr id="108" name="Group 94"/>
                <p:cNvGrpSpPr>
                  <a:grpSpLocks/>
                </p:cNvGrpSpPr>
                <p:nvPr/>
              </p:nvGrpSpPr>
              <p:grpSpPr bwMode="auto">
                <a:xfrm>
                  <a:off x="2020" y="1750"/>
                  <a:ext cx="452" cy="452"/>
                  <a:chOff x="1530" y="1719"/>
                  <a:chExt cx="452" cy="452"/>
                </a:xfrm>
              </p:grpSpPr>
              <p:grpSp>
                <p:nvGrpSpPr>
                  <p:cNvPr id="151" name="Group 95"/>
                  <p:cNvGrpSpPr>
                    <a:grpSpLocks/>
                  </p:cNvGrpSpPr>
                  <p:nvPr/>
                </p:nvGrpSpPr>
                <p:grpSpPr bwMode="auto">
                  <a:xfrm>
                    <a:off x="1530" y="1719"/>
                    <a:ext cx="226" cy="226"/>
                    <a:chOff x="1525" y="1714"/>
                    <a:chExt cx="226" cy="226"/>
                  </a:xfrm>
                </p:grpSpPr>
                <p:sp>
                  <p:nvSpPr>
                    <p:cNvPr id="167" name="Rectangle 96"/>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68" name="Rectangle 97"/>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69" name="Rectangle 98"/>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70" name="Rectangle 99"/>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52" name="Group 100"/>
                  <p:cNvGrpSpPr>
                    <a:grpSpLocks/>
                  </p:cNvGrpSpPr>
                  <p:nvPr/>
                </p:nvGrpSpPr>
                <p:grpSpPr bwMode="auto">
                  <a:xfrm>
                    <a:off x="1530" y="1945"/>
                    <a:ext cx="226" cy="226"/>
                    <a:chOff x="1525" y="1714"/>
                    <a:chExt cx="226" cy="226"/>
                  </a:xfrm>
                </p:grpSpPr>
                <p:sp>
                  <p:nvSpPr>
                    <p:cNvPr id="163" name="Rectangle 101"/>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64" name="Rectangle 102"/>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65" name="Rectangle 103"/>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66" name="Rectangle 104"/>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53" name="Group 105"/>
                  <p:cNvGrpSpPr>
                    <a:grpSpLocks/>
                  </p:cNvGrpSpPr>
                  <p:nvPr/>
                </p:nvGrpSpPr>
                <p:grpSpPr bwMode="auto">
                  <a:xfrm>
                    <a:off x="1756" y="1945"/>
                    <a:ext cx="226" cy="226"/>
                    <a:chOff x="1525" y="1714"/>
                    <a:chExt cx="226" cy="226"/>
                  </a:xfrm>
                </p:grpSpPr>
                <p:sp>
                  <p:nvSpPr>
                    <p:cNvPr id="159" name="Rectangle 106"/>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60" name="Rectangle 107"/>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61" name="Rectangle 108"/>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62" name="Rectangle 109"/>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54" name="Group 110"/>
                  <p:cNvGrpSpPr>
                    <a:grpSpLocks/>
                  </p:cNvGrpSpPr>
                  <p:nvPr/>
                </p:nvGrpSpPr>
                <p:grpSpPr bwMode="auto">
                  <a:xfrm>
                    <a:off x="1756" y="1719"/>
                    <a:ext cx="226" cy="226"/>
                    <a:chOff x="1525" y="1714"/>
                    <a:chExt cx="226" cy="226"/>
                  </a:xfrm>
                </p:grpSpPr>
                <p:sp>
                  <p:nvSpPr>
                    <p:cNvPr id="155" name="Rectangle 111"/>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56" name="Rectangle 112"/>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57" name="Rectangle 113"/>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58" name="Rectangle 114"/>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grpSp>
              <p:nvGrpSpPr>
                <p:cNvPr id="109" name="Group 115"/>
                <p:cNvGrpSpPr>
                  <a:grpSpLocks/>
                </p:cNvGrpSpPr>
                <p:nvPr/>
              </p:nvGrpSpPr>
              <p:grpSpPr bwMode="auto">
                <a:xfrm>
                  <a:off x="2020" y="2202"/>
                  <a:ext cx="452" cy="452"/>
                  <a:chOff x="1530" y="1719"/>
                  <a:chExt cx="452" cy="452"/>
                </a:xfrm>
              </p:grpSpPr>
              <p:grpSp>
                <p:nvGrpSpPr>
                  <p:cNvPr id="131" name="Group 116"/>
                  <p:cNvGrpSpPr>
                    <a:grpSpLocks/>
                  </p:cNvGrpSpPr>
                  <p:nvPr/>
                </p:nvGrpSpPr>
                <p:grpSpPr bwMode="auto">
                  <a:xfrm>
                    <a:off x="1530" y="1719"/>
                    <a:ext cx="226" cy="226"/>
                    <a:chOff x="1525" y="1714"/>
                    <a:chExt cx="226" cy="226"/>
                  </a:xfrm>
                </p:grpSpPr>
                <p:sp>
                  <p:nvSpPr>
                    <p:cNvPr id="147" name="Rectangle 117"/>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48" name="Rectangle 118"/>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49" name="Rectangle 119"/>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50" name="Rectangle 120"/>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32" name="Group 121"/>
                  <p:cNvGrpSpPr>
                    <a:grpSpLocks/>
                  </p:cNvGrpSpPr>
                  <p:nvPr/>
                </p:nvGrpSpPr>
                <p:grpSpPr bwMode="auto">
                  <a:xfrm>
                    <a:off x="1530" y="1945"/>
                    <a:ext cx="226" cy="226"/>
                    <a:chOff x="1525" y="1714"/>
                    <a:chExt cx="226" cy="226"/>
                  </a:xfrm>
                </p:grpSpPr>
                <p:sp>
                  <p:nvSpPr>
                    <p:cNvPr id="143" name="Rectangle 122"/>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44" name="Rectangle 123"/>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45" name="Rectangle 124"/>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46" name="Rectangle 125"/>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33" name="Group 126"/>
                  <p:cNvGrpSpPr>
                    <a:grpSpLocks/>
                  </p:cNvGrpSpPr>
                  <p:nvPr/>
                </p:nvGrpSpPr>
                <p:grpSpPr bwMode="auto">
                  <a:xfrm>
                    <a:off x="1756" y="1945"/>
                    <a:ext cx="226" cy="226"/>
                    <a:chOff x="1525" y="1714"/>
                    <a:chExt cx="226" cy="226"/>
                  </a:xfrm>
                </p:grpSpPr>
                <p:sp>
                  <p:nvSpPr>
                    <p:cNvPr id="139" name="Rectangle 127"/>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40" name="Rectangle 128"/>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41" name="Rectangle 129"/>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42" name="Rectangle 130"/>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34" name="Group 131"/>
                  <p:cNvGrpSpPr>
                    <a:grpSpLocks/>
                  </p:cNvGrpSpPr>
                  <p:nvPr/>
                </p:nvGrpSpPr>
                <p:grpSpPr bwMode="auto">
                  <a:xfrm>
                    <a:off x="1756" y="1719"/>
                    <a:ext cx="226" cy="226"/>
                    <a:chOff x="1525" y="1714"/>
                    <a:chExt cx="226" cy="226"/>
                  </a:xfrm>
                </p:grpSpPr>
                <p:sp>
                  <p:nvSpPr>
                    <p:cNvPr id="135" name="Rectangle 132"/>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36" name="Rectangle 133"/>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37" name="Rectangle 134"/>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38" name="Rectangle 135"/>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grpSp>
              <p:nvGrpSpPr>
                <p:cNvPr id="110" name="Group 136"/>
                <p:cNvGrpSpPr>
                  <a:grpSpLocks/>
                </p:cNvGrpSpPr>
                <p:nvPr/>
              </p:nvGrpSpPr>
              <p:grpSpPr bwMode="auto">
                <a:xfrm>
                  <a:off x="1568" y="2202"/>
                  <a:ext cx="452" cy="452"/>
                  <a:chOff x="1530" y="1719"/>
                  <a:chExt cx="452" cy="452"/>
                </a:xfrm>
              </p:grpSpPr>
              <p:grpSp>
                <p:nvGrpSpPr>
                  <p:cNvPr id="111" name="Group 137"/>
                  <p:cNvGrpSpPr>
                    <a:grpSpLocks/>
                  </p:cNvGrpSpPr>
                  <p:nvPr/>
                </p:nvGrpSpPr>
                <p:grpSpPr bwMode="auto">
                  <a:xfrm>
                    <a:off x="1530" y="1719"/>
                    <a:ext cx="226" cy="226"/>
                    <a:chOff x="1525" y="1714"/>
                    <a:chExt cx="226" cy="226"/>
                  </a:xfrm>
                </p:grpSpPr>
                <p:sp>
                  <p:nvSpPr>
                    <p:cNvPr id="127" name="Rectangle 138"/>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28" name="Rectangle 139"/>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29" name="Rectangle 140"/>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30" name="Rectangle 141"/>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12" name="Group 142"/>
                  <p:cNvGrpSpPr>
                    <a:grpSpLocks/>
                  </p:cNvGrpSpPr>
                  <p:nvPr/>
                </p:nvGrpSpPr>
                <p:grpSpPr bwMode="auto">
                  <a:xfrm>
                    <a:off x="1530" y="1945"/>
                    <a:ext cx="226" cy="226"/>
                    <a:chOff x="1525" y="1714"/>
                    <a:chExt cx="226" cy="226"/>
                  </a:xfrm>
                </p:grpSpPr>
                <p:sp>
                  <p:nvSpPr>
                    <p:cNvPr id="123" name="Rectangle 143"/>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24" name="Rectangle 144"/>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25" name="Rectangle 145"/>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26" name="Rectangle 146"/>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13" name="Group 147"/>
                  <p:cNvGrpSpPr>
                    <a:grpSpLocks/>
                  </p:cNvGrpSpPr>
                  <p:nvPr/>
                </p:nvGrpSpPr>
                <p:grpSpPr bwMode="auto">
                  <a:xfrm>
                    <a:off x="1756" y="1945"/>
                    <a:ext cx="226" cy="226"/>
                    <a:chOff x="1525" y="1714"/>
                    <a:chExt cx="226" cy="226"/>
                  </a:xfrm>
                </p:grpSpPr>
                <p:sp>
                  <p:nvSpPr>
                    <p:cNvPr id="119" name="Rectangle 148"/>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20" name="Rectangle 149"/>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21" name="Rectangle 150"/>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22" name="Rectangle 151"/>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114" name="Group 152"/>
                  <p:cNvGrpSpPr>
                    <a:grpSpLocks/>
                  </p:cNvGrpSpPr>
                  <p:nvPr/>
                </p:nvGrpSpPr>
                <p:grpSpPr bwMode="auto">
                  <a:xfrm>
                    <a:off x="1756" y="1719"/>
                    <a:ext cx="226" cy="226"/>
                    <a:chOff x="1525" y="1714"/>
                    <a:chExt cx="226" cy="226"/>
                  </a:xfrm>
                </p:grpSpPr>
                <p:sp>
                  <p:nvSpPr>
                    <p:cNvPr id="115" name="Rectangle 153"/>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16" name="Rectangle 154"/>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17" name="Rectangle 155"/>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18" name="Rectangle 156"/>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grpSp>
          <p:sp>
            <p:nvSpPr>
              <p:cNvPr id="70" name="Rectangle 157"/>
              <p:cNvSpPr>
                <a:spLocks noChangeArrowheads="1"/>
              </p:cNvSpPr>
              <p:nvPr/>
            </p:nvSpPr>
            <p:spPr bwMode="auto">
              <a:xfrm>
                <a:off x="2605"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71" name="Rectangle 158"/>
              <p:cNvSpPr>
                <a:spLocks noChangeArrowheads="1"/>
              </p:cNvSpPr>
              <p:nvPr/>
            </p:nvSpPr>
            <p:spPr bwMode="auto">
              <a:xfrm>
                <a:off x="2492"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72" name="Rectangle 159"/>
              <p:cNvSpPr>
                <a:spLocks noChangeArrowheads="1"/>
              </p:cNvSpPr>
              <p:nvPr/>
            </p:nvSpPr>
            <p:spPr bwMode="auto">
              <a:xfrm>
                <a:off x="2718"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73" name="Rectangle 160"/>
              <p:cNvSpPr>
                <a:spLocks noChangeArrowheads="1"/>
              </p:cNvSpPr>
              <p:nvPr/>
            </p:nvSpPr>
            <p:spPr bwMode="auto">
              <a:xfrm>
                <a:off x="1701"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74" name="Rectangle 161"/>
              <p:cNvSpPr>
                <a:spLocks noChangeArrowheads="1"/>
              </p:cNvSpPr>
              <p:nvPr/>
            </p:nvSpPr>
            <p:spPr bwMode="auto">
              <a:xfrm>
                <a:off x="1588"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75" name="Rectangle 162"/>
              <p:cNvSpPr>
                <a:spLocks noChangeArrowheads="1"/>
              </p:cNvSpPr>
              <p:nvPr/>
            </p:nvSpPr>
            <p:spPr bwMode="auto">
              <a:xfrm>
                <a:off x="1927"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76" name="Rectangle 163"/>
              <p:cNvSpPr>
                <a:spLocks noChangeArrowheads="1"/>
              </p:cNvSpPr>
              <p:nvPr/>
            </p:nvSpPr>
            <p:spPr bwMode="auto">
              <a:xfrm>
                <a:off x="1814"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77" name="Rectangle 164"/>
              <p:cNvSpPr>
                <a:spLocks noChangeArrowheads="1"/>
              </p:cNvSpPr>
              <p:nvPr/>
            </p:nvSpPr>
            <p:spPr bwMode="auto">
              <a:xfrm>
                <a:off x="2153"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78" name="Rectangle 165"/>
              <p:cNvSpPr>
                <a:spLocks noChangeArrowheads="1"/>
              </p:cNvSpPr>
              <p:nvPr/>
            </p:nvSpPr>
            <p:spPr bwMode="auto">
              <a:xfrm>
                <a:off x="2040"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79" name="Rectangle 166"/>
              <p:cNvSpPr>
                <a:spLocks noChangeArrowheads="1"/>
              </p:cNvSpPr>
              <p:nvPr/>
            </p:nvSpPr>
            <p:spPr bwMode="auto">
              <a:xfrm>
                <a:off x="2379"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80" name="Rectangle 167"/>
              <p:cNvSpPr>
                <a:spLocks noChangeArrowheads="1"/>
              </p:cNvSpPr>
              <p:nvPr/>
            </p:nvSpPr>
            <p:spPr bwMode="auto">
              <a:xfrm>
                <a:off x="2266" y="267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nvGrpSpPr>
              <p:cNvPr id="81" name="Group 168"/>
              <p:cNvGrpSpPr>
                <a:grpSpLocks/>
              </p:cNvGrpSpPr>
              <p:nvPr/>
            </p:nvGrpSpPr>
            <p:grpSpPr bwMode="auto">
              <a:xfrm>
                <a:off x="2492" y="1770"/>
                <a:ext cx="226" cy="226"/>
                <a:chOff x="1525" y="1714"/>
                <a:chExt cx="226" cy="226"/>
              </a:xfrm>
            </p:grpSpPr>
            <p:sp>
              <p:nvSpPr>
                <p:cNvPr id="103" name="Rectangle 169"/>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04" name="Rectangle 170"/>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05" name="Rectangle 171"/>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06" name="Rectangle 172"/>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grpSp>
            <p:nvGrpSpPr>
              <p:cNvPr id="82" name="Group 173"/>
              <p:cNvGrpSpPr>
                <a:grpSpLocks/>
              </p:cNvGrpSpPr>
              <p:nvPr/>
            </p:nvGrpSpPr>
            <p:grpSpPr bwMode="auto">
              <a:xfrm>
                <a:off x="2492" y="1996"/>
                <a:ext cx="226" cy="226"/>
                <a:chOff x="1525" y="1714"/>
                <a:chExt cx="226" cy="226"/>
              </a:xfrm>
            </p:grpSpPr>
            <p:sp>
              <p:nvSpPr>
                <p:cNvPr id="99" name="Rectangle 174"/>
                <p:cNvSpPr>
                  <a:spLocks noChangeArrowheads="1"/>
                </p:cNvSpPr>
                <p:nvPr/>
              </p:nvSpPr>
              <p:spPr bwMode="auto">
                <a:xfrm>
                  <a:off x="1638"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00" name="Rectangle 175"/>
                <p:cNvSpPr>
                  <a:spLocks noChangeArrowheads="1"/>
                </p:cNvSpPr>
                <p:nvPr/>
              </p:nvSpPr>
              <p:spPr bwMode="auto">
                <a:xfrm>
                  <a:off x="1525"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01" name="Rectangle 176"/>
                <p:cNvSpPr>
                  <a:spLocks noChangeArrowheads="1"/>
                </p:cNvSpPr>
                <p:nvPr/>
              </p:nvSpPr>
              <p:spPr bwMode="auto">
                <a:xfrm>
                  <a:off x="1638" y="1827"/>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102" name="Rectangle 177"/>
                <p:cNvSpPr>
                  <a:spLocks noChangeArrowheads="1"/>
                </p:cNvSpPr>
                <p:nvPr/>
              </p:nvSpPr>
              <p:spPr bwMode="auto">
                <a:xfrm>
                  <a:off x="1525" y="1714"/>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sp>
            <p:nvSpPr>
              <p:cNvPr id="83" name="Rectangle 178"/>
              <p:cNvSpPr>
                <a:spLocks noChangeArrowheads="1"/>
              </p:cNvSpPr>
              <p:nvPr/>
            </p:nvSpPr>
            <p:spPr bwMode="auto">
              <a:xfrm>
                <a:off x="2718" y="2109"/>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84" name="Rectangle 179"/>
              <p:cNvSpPr>
                <a:spLocks noChangeArrowheads="1"/>
              </p:cNvSpPr>
              <p:nvPr/>
            </p:nvSpPr>
            <p:spPr bwMode="auto">
              <a:xfrm>
                <a:off x="2718" y="1996"/>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85" name="Rectangle 180"/>
              <p:cNvSpPr>
                <a:spLocks noChangeArrowheads="1"/>
              </p:cNvSpPr>
              <p:nvPr/>
            </p:nvSpPr>
            <p:spPr bwMode="auto">
              <a:xfrm>
                <a:off x="2718" y="1883"/>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86" name="Rectangle 181"/>
              <p:cNvSpPr>
                <a:spLocks noChangeArrowheads="1"/>
              </p:cNvSpPr>
              <p:nvPr/>
            </p:nvSpPr>
            <p:spPr bwMode="auto">
              <a:xfrm>
                <a:off x="2718" y="1770"/>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87" name="Rectangle 182"/>
              <p:cNvSpPr>
                <a:spLocks noChangeArrowheads="1"/>
              </p:cNvSpPr>
              <p:nvPr/>
            </p:nvSpPr>
            <p:spPr bwMode="auto">
              <a:xfrm>
                <a:off x="2605" y="2222"/>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88" name="Rectangle 183"/>
              <p:cNvSpPr>
                <a:spLocks noChangeArrowheads="1"/>
              </p:cNvSpPr>
              <p:nvPr/>
            </p:nvSpPr>
            <p:spPr bwMode="auto">
              <a:xfrm>
                <a:off x="2492" y="2335"/>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89" name="Rectangle 184"/>
              <p:cNvSpPr>
                <a:spLocks noChangeArrowheads="1"/>
              </p:cNvSpPr>
              <p:nvPr/>
            </p:nvSpPr>
            <p:spPr bwMode="auto">
              <a:xfrm>
                <a:off x="2605" y="2335"/>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90" name="Rectangle 185"/>
              <p:cNvSpPr>
                <a:spLocks noChangeArrowheads="1"/>
              </p:cNvSpPr>
              <p:nvPr/>
            </p:nvSpPr>
            <p:spPr bwMode="auto">
              <a:xfrm>
                <a:off x="2492" y="2222"/>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91" name="Rectangle 186"/>
              <p:cNvSpPr>
                <a:spLocks noChangeArrowheads="1"/>
              </p:cNvSpPr>
              <p:nvPr/>
            </p:nvSpPr>
            <p:spPr bwMode="auto">
              <a:xfrm>
                <a:off x="2605" y="2448"/>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92" name="Rectangle 187"/>
              <p:cNvSpPr>
                <a:spLocks noChangeArrowheads="1"/>
              </p:cNvSpPr>
              <p:nvPr/>
            </p:nvSpPr>
            <p:spPr bwMode="auto">
              <a:xfrm>
                <a:off x="2492" y="2561"/>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93" name="Rectangle 188"/>
              <p:cNvSpPr>
                <a:spLocks noChangeArrowheads="1"/>
              </p:cNvSpPr>
              <p:nvPr/>
            </p:nvSpPr>
            <p:spPr bwMode="auto">
              <a:xfrm>
                <a:off x="2605" y="2561"/>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94" name="Rectangle 189"/>
              <p:cNvSpPr>
                <a:spLocks noChangeArrowheads="1"/>
              </p:cNvSpPr>
              <p:nvPr/>
            </p:nvSpPr>
            <p:spPr bwMode="auto">
              <a:xfrm>
                <a:off x="2492" y="2448"/>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95" name="Rectangle 190"/>
              <p:cNvSpPr>
                <a:spLocks noChangeArrowheads="1"/>
              </p:cNvSpPr>
              <p:nvPr/>
            </p:nvSpPr>
            <p:spPr bwMode="auto">
              <a:xfrm>
                <a:off x="2718" y="2561"/>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96" name="Rectangle 191"/>
              <p:cNvSpPr>
                <a:spLocks noChangeArrowheads="1"/>
              </p:cNvSpPr>
              <p:nvPr/>
            </p:nvSpPr>
            <p:spPr bwMode="auto">
              <a:xfrm>
                <a:off x="2718" y="2448"/>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97" name="Rectangle 192"/>
              <p:cNvSpPr>
                <a:spLocks noChangeArrowheads="1"/>
              </p:cNvSpPr>
              <p:nvPr/>
            </p:nvSpPr>
            <p:spPr bwMode="auto">
              <a:xfrm>
                <a:off x="2718" y="2335"/>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sp>
            <p:nvSpPr>
              <p:cNvPr id="98" name="Rectangle 193"/>
              <p:cNvSpPr>
                <a:spLocks noChangeArrowheads="1"/>
              </p:cNvSpPr>
              <p:nvPr/>
            </p:nvSpPr>
            <p:spPr bwMode="auto">
              <a:xfrm>
                <a:off x="2718" y="2222"/>
                <a:ext cx="113" cy="113"/>
              </a:xfrm>
              <a:prstGeom prst="rect">
                <a:avLst/>
              </a:prstGeom>
              <a:noFill/>
              <a:ln w="317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en-US" sz="4400">
                  <a:solidFill>
                    <a:schemeClr val="tx2"/>
                  </a:solidFill>
                </a:endParaRPr>
              </a:p>
            </p:txBody>
          </p:sp>
        </p:grpSp>
        <p:sp>
          <p:nvSpPr>
            <p:cNvPr id="67" name="Line 194"/>
            <p:cNvSpPr>
              <a:spLocks noChangeShapeType="1"/>
            </p:cNvSpPr>
            <p:nvPr/>
          </p:nvSpPr>
          <p:spPr bwMode="auto">
            <a:xfrm flipH="1" flipV="1">
              <a:off x="3004" y="3305"/>
              <a:ext cx="0" cy="4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195"/>
            <p:cNvSpPr>
              <a:spLocks noChangeShapeType="1"/>
            </p:cNvSpPr>
            <p:nvPr/>
          </p:nvSpPr>
          <p:spPr bwMode="auto">
            <a:xfrm>
              <a:off x="2474" y="3784"/>
              <a:ext cx="539"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07414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实验参考软件</a:t>
            </a:r>
          </a:p>
        </p:txBody>
      </p:sp>
      <p:sp>
        <p:nvSpPr>
          <p:cNvPr id="3" name="内容占位符 2"/>
          <p:cNvSpPr>
            <a:spLocks noGrp="1"/>
          </p:cNvSpPr>
          <p:nvPr>
            <p:ph idx="1"/>
          </p:nvPr>
        </p:nvSpPr>
        <p:spPr/>
        <p:txBody>
          <a:bodyPr/>
          <a:lstStyle/>
          <a:p>
            <a:r>
              <a:rPr lang="zh-CN" altLang="en-US" dirty="0"/>
              <a:t>编码标准都配有参考软件</a:t>
            </a:r>
            <a:endParaRPr lang="en-US" altLang="zh-CN" dirty="0"/>
          </a:p>
          <a:p>
            <a:pPr lvl="1"/>
            <a:r>
              <a:rPr lang="zh-CN" altLang="en-US" dirty="0"/>
              <a:t>编码器和解码器有配置文件</a:t>
            </a:r>
            <a:endParaRPr lang="en-US" altLang="zh-CN" dirty="0"/>
          </a:p>
          <a:p>
            <a:pPr lvl="1"/>
            <a:r>
              <a:rPr lang="zh-CN" altLang="en-US" dirty="0"/>
              <a:t>通过配置文件配置输入</a:t>
            </a:r>
            <a:r>
              <a:rPr lang="en-US" altLang="zh-CN" dirty="0" err="1"/>
              <a:t>yuv</a:t>
            </a:r>
            <a:r>
              <a:rPr lang="zh-CN" altLang="en-US" dirty="0"/>
              <a:t>，编码参数的控制、编码结果的保存等</a:t>
            </a:r>
            <a:endParaRPr lang="en-US" altLang="zh-CN" dirty="0"/>
          </a:p>
          <a:p>
            <a:pPr lvl="1"/>
            <a:r>
              <a:rPr lang="zh-CN" altLang="en-US" dirty="0"/>
              <a:t>本实验内容主要为熟悉媒体的编解码流程和编码与解码的实现</a:t>
            </a:r>
            <a:endParaRPr lang="en-US" altLang="zh-CN" dirty="0"/>
          </a:p>
          <a:p>
            <a:pPr lvl="1"/>
            <a:endParaRPr lang="zh-CN" altLang="en-US" dirty="0"/>
          </a:p>
        </p:txBody>
      </p:sp>
    </p:spTree>
    <p:extLst>
      <p:ext uri="{BB962C8B-B14F-4D97-AF65-F5344CB8AC3E}">
        <p14:creationId xmlns:p14="http://schemas.microsoft.com/office/powerpoint/2010/main" val="14823144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31D14-A965-453D-ABF1-19E09C6E3740}"/>
              </a:ext>
            </a:extLst>
          </p:cNvPr>
          <p:cNvSpPr>
            <a:spLocks noGrp="1"/>
          </p:cNvSpPr>
          <p:nvPr>
            <p:ph type="title"/>
          </p:nvPr>
        </p:nvSpPr>
        <p:spPr/>
        <p:txBody>
          <a:bodyPr/>
          <a:lstStyle/>
          <a:p>
            <a:r>
              <a:rPr lang="en-US" altLang="zh-CN" dirty="0"/>
              <a:t>FFMPEG</a:t>
            </a:r>
            <a:endParaRPr lang="zh-CN" altLang="en-US" dirty="0"/>
          </a:p>
        </p:txBody>
      </p:sp>
      <p:sp>
        <p:nvSpPr>
          <p:cNvPr id="3" name="内容占位符 2">
            <a:extLst>
              <a:ext uri="{FF2B5EF4-FFF2-40B4-BE49-F238E27FC236}">
                <a16:creationId xmlns:a16="http://schemas.microsoft.com/office/drawing/2014/main" id="{1DB89C80-3402-40FF-B06A-F4F078FB9F0A}"/>
              </a:ext>
            </a:extLst>
          </p:cNvPr>
          <p:cNvSpPr>
            <a:spLocks noGrp="1"/>
          </p:cNvSpPr>
          <p:nvPr>
            <p:ph idx="1"/>
          </p:nvPr>
        </p:nvSpPr>
        <p:spPr/>
        <p:txBody>
          <a:bodyPr/>
          <a:lstStyle/>
          <a:p>
            <a:r>
              <a:rPr lang="zh-CN" altLang="en-US" dirty="0"/>
              <a:t>学会使用</a:t>
            </a:r>
            <a:r>
              <a:rPr lang="en-US" altLang="zh-CN" dirty="0"/>
              <a:t>FFMPEG</a:t>
            </a:r>
            <a:r>
              <a:rPr lang="zh-CN" altLang="en-US" dirty="0"/>
              <a:t>进行视频的处理</a:t>
            </a:r>
            <a:endParaRPr lang="en-US" altLang="zh-CN" dirty="0"/>
          </a:p>
          <a:p>
            <a:r>
              <a:rPr lang="zh-CN" altLang="en-US" dirty="0"/>
              <a:t>官网：</a:t>
            </a:r>
            <a:r>
              <a:rPr lang="en-US" altLang="zh-CN" dirty="0">
                <a:hlinkClick r:id="rId2"/>
              </a:rPr>
              <a:t>http://ffmpeg.org/</a:t>
            </a:r>
            <a:r>
              <a:rPr lang="en-US" altLang="zh-CN" dirty="0"/>
              <a:t> </a:t>
            </a:r>
          </a:p>
          <a:p>
            <a:r>
              <a:rPr lang="en-US" altLang="zh-CN" dirty="0">
                <a:hlinkClick r:id="rId3"/>
              </a:rPr>
              <a:t>https://trac.ffmpeg.org/wiki/BooksAndOtherExternalResources</a:t>
            </a:r>
            <a:r>
              <a:rPr lang="en-US" altLang="zh-CN" dirty="0"/>
              <a:t> </a:t>
            </a:r>
          </a:p>
          <a:p>
            <a:r>
              <a:rPr lang="zh-CN" altLang="en-US" dirty="0"/>
              <a:t>知乎网站：</a:t>
            </a:r>
            <a:r>
              <a:rPr lang="en-US" altLang="zh-CN" dirty="0"/>
              <a:t> </a:t>
            </a:r>
            <a:r>
              <a:rPr lang="en-US" altLang="zh-CN" dirty="0">
                <a:hlinkClick r:id="rId4"/>
              </a:rPr>
              <a:t>https://zhuanlan.zhihu.com/p/118362010</a:t>
            </a:r>
            <a:r>
              <a:rPr lang="en-US" altLang="zh-CN" dirty="0"/>
              <a:t> </a:t>
            </a:r>
          </a:p>
          <a:p>
            <a:r>
              <a:rPr lang="zh-CN" altLang="en-US" dirty="0"/>
              <a:t>基本所有跟视频处理相关都可以使用</a:t>
            </a:r>
            <a:r>
              <a:rPr lang="en-US" altLang="zh-CN" dirty="0"/>
              <a:t>FFMPEG</a:t>
            </a:r>
            <a:r>
              <a:rPr lang="zh-CN" altLang="en-US" dirty="0"/>
              <a:t>来完成，</a:t>
            </a:r>
            <a:r>
              <a:rPr lang="en-US" altLang="zh-CN" dirty="0" err="1"/>
              <a:t>Opencv</a:t>
            </a:r>
            <a:r>
              <a:rPr lang="zh-CN" altLang="en-US" dirty="0"/>
              <a:t>平台中内部处理使用的就是</a:t>
            </a:r>
            <a:r>
              <a:rPr lang="en-US" altLang="zh-CN" dirty="0"/>
              <a:t>FFMPEG</a:t>
            </a:r>
            <a:r>
              <a:rPr lang="zh-CN" altLang="en-US" dirty="0"/>
              <a:t>。</a:t>
            </a:r>
          </a:p>
        </p:txBody>
      </p:sp>
    </p:spTree>
    <p:extLst>
      <p:ext uri="{BB962C8B-B14F-4D97-AF65-F5344CB8AC3E}">
        <p14:creationId xmlns:p14="http://schemas.microsoft.com/office/powerpoint/2010/main" val="14335548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altLang="en-US">
                <a:ea typeface="宋体" panose="02010600030101010101" pitchFamily="2" charset="-122"/>
              </a:rPr>
              <a:t>实验内容</a:t>
            </a:r>
          </a:p>
        </p:txBody>
      </p:sp>
      <p:sp>
        <p:nvSpPr>
          <p:cNvPr id="5123" name="Rectangle 3"/>
          <p:cNvSpPr>
            <a:spLocks noGrp="1" noChangeArrowheads="1"/>
          </p:cNvSpPr>
          <p:nvPr>
            <p:ph type="body" idx="4294967295"/>
          </p:nvPr>
        </p:nvSpPr>
        <p:spPr>
          <a:xfrm>
            <a:off x="900113" y="1295400"/>
            <a:ext cx="7939087" cy="5157788"/>
          </a:xfrm>
        </p:spPr>
        <p:txBody>
          <a:bodyPr/>
          <a:lstStyle/>
          <a:p>
            <a:r>
              <a:rPr lang="zh-CN" altLang="en-US" sz="2000" dirty="0">
                <a:ea typeface="宋体" panose="02010600030101010101" pitchFamily="2" charset="-122"/>
              </a:rPr>
              <a:t>实验二：编解码平台</a:t>
            </a:r>
          </a:p>
          <a:p>
            <a:pPr lvl="1"/>
            <a:r>
              <a:rPr lang="zh-CN" altLang="en-US" sz="1800" dirty="0">
                <a:ea typeface="宋体" panose="02010600030101010101" pitchFamily="2" charset="-122"/>
              </a:rPr>
              <a:t>能对音频文件进行</a:t>
            </a:r>
            <a:r>
              <a:rPr lang="en-US" altLang="zh-CN" sz="1800" dirty="0">
                <a:ea typeface="宋体" panose="02010600030101010101" pitchFamily="2" charset="-122"/>
              </a:rPr>
              <a:t>mp3</a:t>
            </a:r>
            <a:r>
              <a:rPr lang="zh-CN" altLang="en-US" sz="1800" dirty="0">
                <a:ea typeface="宋体" panose="02010600030101010101" pitchFamily="2" charset="-122"/>
              </a:rPr>
              <a:t>编码和解码</a:t>
            </a:r>
            <a:endParaRPr lang="en-US" altLang="zh-CN" sz="1800" dirty="0">
              <a:ea typeface="宋体" panose="02010600030101010101" pitchFamily="2" charset="-122"/>
            </a:endParaRPr>
          </a:p>
          <a:p>
            <a:pPr lvl="2"/>
            <a:r>
              <a:rPr lang="zh-CN" altLang="en-US" sz="1400" dirty="0">
                <a:ea typeface="宋体" panose="02010600030101010101" pitchFamily="2" charset="-122"/>
              </a:rPr>
              <a:t>输入一段</a:t>
            </a:r>
            <a:r>
              <a:rPr lang="en-US" altLang="zh-CN" sz="1400" dirty="0">
                <a:ea typeface="宋体" panose="02010600030101010101" pitchFamily="2" charset="-122"/>
              </a:rPr>
              <a:t>PCM</a:t>
            </a:r>
            <a:r>
              <a:rPr lang="zh-CN" altLang="en-US" sz="1400" dirty="0">
                <a:ea typeface="宋体" panose="02010600030101010101" pitchFamily="2" charset="-122"/>
              </a:rPr>
              <a:t>的音频数据，然后采用</a:t>
            </a:r>
            <a:r>
              <a:rPr lang="en-US" altLang="zh-CN" sz="1400" dirty="0">
                <a:ea typeface="宋体" panose="02010600030101010101" pitchFamily="2" charset="-122"/>
              </a:rPr>
              <a:t>MP3</a:t>
            </a:r>
            <a:r>
              <a:rPr lang="zh-CN" altLang="en-US" sz="1400" dirty="0">
                <a:ea typeface="宋体" panose="02010600030101010101" pitchFamily="2" charset="-122"/>
              </a:rPr>
              <a:t>编码器对这段音频文件进行</a:t>
            </a:r>
            <a:r>
              <a:rPr lang="en-US" altLang="zh-CN" sz="1400" dirty="0">
                <a:ea typeface="宋体" panose="02010600030101010101" pitchFamily="2" charset="-122"/>
              </a:rPr>
              <a:t>mp3</a:t>
            </a:r>
            <a:r>
              <a:rPr lang="zh-CN" altLang="en-US" sz="1400" dirty="0">
                <a:ea typeface="宋体" panose="02010600030101010101" pitchFamily="2" charset="-122"/>
              </a:rPr>
              <a:t>压缩和解压缩，统计压缩前后文件大小、压缩倍数、压缩时间</a:t>
            </a:r>
            <a:endParaRPr lang="en-US" altLang="zh-CN" sz="1400" dirty="0">
              <a:ea typeface="宋体" panose="02010600030101010101" pitchFamily="2" charset="-122"/>
            </a:endParaRPr>
          </a:p>
          <a:p>
            <a:pPr lvl="2"/>
            <a:r>
              <a:rPr lang="zh-CN" altLang="en-US" sz="1400" dirty="0">
                <a:ea typeface="宋体" panose="02010600030101010101" pitchFamily="2" charset="-122"/>
              </a:rPr>
              <a:t>理解</a:t>
            </a:r>
            <a:r>
              <a:rPr lang="en-US" altLang="zh-CN" sz="1400" dirty="0">
                <a:ea typeface="宋体" panose="02010600030101010101" pitchFamily="2" charset="-122"/>
              </a:rPr>
              <a:t>mp3</a:t>
            </a:r>
            <a:r>
              <a:rPr lang="zh-CN" altLang="en-US" sz="1400" dirty="0">
                <a:ea typeface="宋体" panose="02010600030101010101" pitchFamily="2" charset="-122"/>
              </a:rPr>
              <a:t>压缩的基本流程，查资料阅读文献画出</a:t>
            </a:r>
            <a:r>
              <a:rPr lang="en-US" altLang="zh-CN" sz="1400" dirty="0">
                <a:ea typeface="宋体" panose="02010600030101010101" pitchFamily="2" charset="-122"/>
              </a:rPr>
              <a:t>mp3</a:t>
            </a:r>
            <a:r>
              <a:rPr lang="zh-CN" altLang="en-US" sz="1400" dirty="0">
                <a:ea typeface="宋体" panose="02010600030101010101" pitchFamily="2" charset="-122"/>
              </a:rPr>
              <a:t>的处理流程图</a:t>
            </a:r>
            <a:endParaRPr lang="en-US" altLang="zh-CN" sz="1400" dirty="0">
              <a:ea typeface="宋体" panose="02010600030101010101" pitchFamily="2" charset="-122"/>
            </a:endParaRPr>
          </a:p>
          <a:p>
            <a:pPr lvl="1"/>
            <a:r>
              <a:rPr lang="zh-CN" altLang="en-US" sz="1800" dirty="0">
                <a:ea typeface="宋体" panose="02010600030101010101" pitchFamily="2" charset="-122"/>
              </a:rPr>
              <a:t>能对</a:t>
            </a:r>
            <a:r>
              <a:rPr lang="en-US" altLang="zh-CN" sz="1800" dirty="0">
                <a:ea typeface="宋体" panose="02010600030101010101" pitchFamily="2" charset="-122"/>
              </a:rPr>
              <a:t>BMP</a:t>
            </a:r>
            <a:r>
              <a:rPr lang="zh-CN" altLang="en-US" sz="1800" dirty="0">
                <a:ea typeface="宋体" panose="02010600030101010101" pitchFamily="2" charset="-122"/>
              </a:rPr>
              <a:t>图像进行</a:t>
            </a:r>
            <a:r>
              <a:rPr lang="en-US" altLang="zh-CN" sz="1800" dirty="0">
                <a:ea typeface="宋体" panose="02010600030101010101" pitchFamily="2" charset="-122"/>
              </a:rPr>
              <a:t>JPEG</a:t>
            </a:r>
            <a:r>
              <a:rPr lang="zh-CN" altLang="en-US" sz="1800" dirty="0">
                <a:ea typeface="宋体" panose="02010600030101010101" pitchFamily="2" charset="-122"/>
              </a:rPr>
              <a:t>压缩，</a:t>
            </a:r>
            <a:r>
              <a:rPr lang="en-US" altLang="zh-CN" sz="1800" dirty="0">
                <a:ea typeface="宋体" panose="02010600030101010101" pitchFamily="2" charset="-122"/>
              </a:rPr>
              <a:t>JBIG</a:t>
            </a:r>
            <a:r>
              <a:rPr lang="zh-CN" altLang="en-US" sz="1800" dirty="0">
                <a:ea typeface="宋体" panose="02010600030101010101" pitchFamily="2" charset="-122"/>
              </a:rPr>
              <a:t>压缩</a:t>
            </a:r>
            <a:r>
              <a:rPr lang="en-US" altLang="zh-CN" sz="1800" dirty="0">
                <a:ea typeface="宋体" panose="02010600030101010101" pitchFamily="2" charset="-122"/>
              </a:rPr>
              <a:t>(</a:t>
            </a:r>
            <a:r>
              <a:rPr lang="zh-CN" altLang="en-US" sz="1800" dirty="0">
                <a:ea typeface="宋体" panose="02010600030101010101" pitchFamily="2" charset="-122"/>
              </a:rPr>
              <a:t>专门针对二值图像</a:t>
            </a:r>
            <a:r>
              <a:rPr lang="en-US" altLang="zh-CN" sz="1800" dirty="0">
                <a:ea typeface="宋体" panose="02010600030101010101" pitchFamily="2" charset="-122"/>
              </a:rPr>
              <a:t>)</a:t>
            </a:r>
          </a:p>
          <a:p>
            <a:pPr lvl="2"/>
            <a:r>
              <a:rPr lang="zh-CN" altLang="en-US" sz="1400" dirty="0">
                <a:ea typeface="宋体" panose="02010600030101010101" pitchFamily="2" charset="-122"/>
              </a:rPr>
              <a:t>针对任意一幅</a:t>
            </a:r>
            <a:r>
              <a:rPr lang="en-US" altLang="zh-CN" sz="1400" dirty="0">
                <a:ea typeface="宋体" panose="02010600030101010101" pitchFamily="2" charset="-122"/>
              </a:rPr>
              <a:t>BMP</a:t>
            </a:r>
            <a:r>
              <a:rPr lang="zh-CN" altLang="en-US" sz="1400" dirty="0">
                <a:ea typeface="宋体" panose="02010600030101010101" pitchFamily="2" charset="-122"/>
              </a:rPr>
              <a:t>图像，采用</a:t>
            </a:r>
            <a:r>
              <a:rPr lang="en-US" altLang="zh-CN" sz="1400" dirty="0">
                <a:ea typeface="宋体" panose="02010600030101010101" pitchFamily="2" charset="-122"/>
              </a:rPr>
              <a:t>JPEG</a:t>
            </a:r>
            <a:r>
              <a:rPr lang="zh-CN" altLang="en-US" sz="1400" dirty="0">
                <a:ea typeface="宋体" panose="02010600030101010101" pitchFamily="2" charset="-122"/>
              </a:rPr>
              <a:t>，</a:t>
            </a:r>
            <a:r>
              <a:rPr lang="en-US" altLang="zh-CN" sz="1400" dirty="0">
                <a:ea typeface="宋体" panose="02010600030101010101" pitchFamily="2" charset="-122"/>
              </a:rPr>
              <a:t>JBIG</a:t>
            </a:r>
            <a:r>
              <a:rPr lang="zh-CN" altLang="en-US" sz="1400" dirty="0">
                <a:ea typeface="宋体" panose="02010600030101010101" pitchFamily="2" charset="-122"/>
              </a:rPr>
              <a:t>压缩和解压缩代码对其进行压缩和解压缩，然后阅读文献，写出</a:t>
            </a:r>
            <a:r>
              <a:rPr lang="en-US" altLang="zh-CN" sz="1400" dirty="0">
                <a:ea typeface="宋体" panose="02010600030101010101" pitchFamily="2" charset="-122"/>
              </a:rPr>
              <a:t>JPEG</a:t>
            </a:r>
            <a:r>
              <a:rPr lang="zh-CN" altLang="en-US" sz="1400" dirty="0">
                <a:ea typeface="宋体" panose="02010600030101010101" pitchFamily="2" charset="-122"/>
              </a:rPr>
              <a:t>压缩的基本流程</a:t>
            </a:r>
            <a:endParaRPr lang="en-US" altLang="zh-CN" sz="1400" dirty="0">
              <a:ea typeface="宋体" panose="02010600030101010101" pitchFamily="2" charset="-122"/>
            </a:endParaRPr>
          </a:p>
          <a:p>
            <a:pPr lvl="2"/>
            <a:r>
              <a:rPr lang="zh-CN" altLang="en-US" sz="1400" dirty="0">
                <a:ea typeface="宋体" panose="02010600030101010101" pitchFamily="2" charset="-122"/>
              </a:rPr>
              <a:t>了解</a:t>
            </a:r>
            <a:r>
              <a:rPr lang="en-US" altLang="zh-CN" sz="1400" dirty="0">
                <a:ea typeface="宋体" panose="02010600030101010101" pitchFamily="2" charset="-122"/>
              </a:rPr>
              <a:t>JPEG</a:t>
            </a:r>
            <a:r>
              <a:rPr lang="zh-CN" altLang="en-US" sz="1400" dirty="0">
                <a:ea typeface="宋体" panose="02010600030101010101" pitchFamily="2" charset="-122"/>
              </a:rPr>
              <a:t>系列标准的最新进展情况</a:t>
            </a:r>
            <a:r>
              <a:rPr lang="en-US" altLang="zh-CN" sz="1400" dirty="0">
                <a:ea typeface="宋体" panose="02010600030101010101" pitchFamily="2" charset="-122"/>
              </a:rPr>
              <a:t>: https://jpeg.org</a:t>
            </a:r>
          </a:p>
          <a:p>
            <a:pPr lvl="2"/>
            <a:r>
              <a:rPr lang="zh-CN" altLang="en-US" sz="1400" dirty="0">
                <a:ea typeface="宋体" panose="02010600030101010101" pitchFamily="2" charset="-122"/>
              </a:rPr>
              <a:t>尝试运行</a:t>
            </a:r>
            <a:r>
              <a:rPr lang="en-US" altLang="zh-CN" sz="1400" dirty="0">
                <a:ea typeface="宋体" panose="02010600030101010101" pitchFamily="2" charset="-122"/>
              </a:rPr>
              <a:t>JBIG</a:t>
            </a:r>
            <a:r>
              <a:rPr lang="zh-CN" altLang="en-US" sz="1400" dirty="0">
                <a:ea typeface="宋体" panose="02010600030101010101" pitchFamily="2" charset="-122"/>
              </a:rPr>
              <a:t>代码：</a:t>
            </a:r>
            <a:r>
              <a:rPr lang="en-US" altLang="zh-CN" sz="1400" dirty="0">
                <a:ea typeface="宋体" panose="02010600030101010101" pitchFamily="2" charset="-122"/>
              </a:rPr>
              <a:t>https://www.cl.cam.ac.uk/~mgk25/jbigkit/</a:t>
            </a:r>
            <a:endParaRPr lang="zh-CN" altLang="en-US" sz="1400" dirty="0">
              <a:ea typeface="宋体" panose="02010600030101010101" pitchFamily="2" charset="-122"/>
            </a:endParaRPr>
          </a:p>
          <a:p>
            <a:pPr lvl="1"/>
            <a:r>
              <a:rPr lang="zh-CN" altLang="en-US" sz="1800" dirty="0">
                <a:ea typeface="宋体" panose="02010600030101010101" pitchFamily="2" charset="-122"/>
              </a:rPr>
              <a:t>能对视频进行</a:t>
            </a:r>
            <a:r>
              <a:rPr lang="en-US" altLang="zh-CN" sz="1800" dirty="0">
                <a:ea typeface="宋体" panose="02010600030101010101" pitchFamily="2" charset="-122"/>
              </a:rPr>
              <a:t>AVS</a:t>
            </a:r>
            <a:r>
              <a:rPr lang="zh-CN" altLang="en-US" sz="1800" dirty="0">
                <a:ea typeface="宋体" panose="02010600030101010101" pitchFamily="2" charset="-122"/>
              </a:rPr>
              <a:t>、</a:t>
            </a:r>
            <a:r>
              <a:rPr lang="en-US" altLang="zh-CN" sz="1800" dirty="0">
                <a:ea typeface="宋体" panose="02010600030101010101" pitchFamily="2" charset="-122"/>
              </a:rPr>
              <a:t>H.264</a:t>
            </a:r>
            <a:r>
              <a:rPr lang="zh-CN" altLang="en-US" sz="1800" dirty="0">
                <a:ea typeface="宋体" panose="02010600030101010101" pitchFamily="2" charset="-122"/>
              </a:rPr>
              <a:t>和</a:t>
            </a:r>
            <a:r>
              <a:rPr lang="en-US" altLang="zh-CN" sz="1800" dirty="0">
                <a:ea typeface="宋体" panose="02010600030101010101" pitchFamily="2" charset="-122"/>
              </a:rPr>
              <a:t>H.265(HEVC)</a:t>
            </a:r>
            <a:r>
              <a:rPr lang="zh-CN" altLang="en-US" sz="1800" dirty="0">
                <a:ea typeface="宋体" panose="02010600030101010101" pitchFamily="2" charset="-122"/>
              </a:rPr>
              <a:t>，</a:t>
            </a:r>
            <a:r>
              <a:rPr lang="en-US" altLang="zh-CN" sz="1800" dirty="0">
                <a:ea typeface="宋体" panose="02010600030101010101" pitchFamily="2" charset="-122"/>
              </a:rPr>
              <a:t>H.266</a:t>
            </a:r>
            <a:r>
              <a:rPr lang="zh-CN" altLang="en-US" sz="1800">
                <a:ea typeface="宋体" panose="02010600030101010101" pitchFamily="2" charset="-122"/>
              </a:rPr>
              <a:t>压缩（选一个即可）</a:t>
            </a:r>
            <a:endParaRPr lang="en-US" altLang="zh-CN" sz="1800" dirty="0">
              <a:ea typeface="宋体" panose="02010600030101010101" pitchFamily="2" charset="-122"/>
            </a:endParaRPr>
          </a:p>
          <a:p>
            <a:pPr lvl="2"/>
            <a:r>
              <a:rPr lang="zh-CN" altLang="en-US" sz="1400" dirty="0">
                <a:ea typeface="宋体" panose="02010600030101010101" pitchFamily="2" charset="-122"/>
              </a:rPr>
              <a:t>登录</a:t>
            </a:r>
            <a:r>
              <a:rPr lang="en-US" altLang="zh-CN" sz="1400" dirty="0">
                <a:ea typeface="宋体" panose="02010600030101010101" pitchFamily="2" charset="-122"/>
                <a:hlinkClick r:id="rId2"/>
              </a:rPr>
              <a:t>http://www.avs.org.cn</a:t>
            </a:r>
            <a:r>
              <a:rPr lang="zh-CN" altLang="en-US" sz="1400" dirty="0">
                <a:ea typeface="宋体" panose="02010600030101010101" pitchFamily="2" charset="-122"/>
              </a:rPr>
              <a:t>，了解</a:t>
            </a:r>
            <a:r>
              <a:rPr lang="en-US" altLang="zh-CN" sz="1400" dirty="0">
                <a:ea typeface="宋体" panose="02010600030101010101" pitchFamily="2" charset="-122"/>
              </a:rPr>
              <a:t>AVS</a:t>
            </a:r>
            <a:r>
              <a:rPr lang="zh-CN" altLang="en-US" sz="1400" dirty="0">
                <a:ea typeface="宋体" panose="02010600030101010101" pitchFamily="2" charset="-122"/>
              </a:rPr>
              <a:t>标准的最新进展；编译实验</a:t>
            </a:r>
            <a:r>
              <a:rPr lang="en-US" altLang="zh-CN" sz="1400" dirty="0">
                <a:ea typeface="宋体" panose="02010600030101010101" pitchFamily="2" charset="-122"/>
              </a:rPr>
              <a:t>AVS1</a:t>
            </a:r>
            <a:r>
              <a:rPr lang="zh-CN" altLang="en-US" sz="1400" dirty="0">
                <a:ea typeface="宋体" panose="02010600030101010101" pitchFamily="2" charset="-122"/>
              </a:rPr>
              <a:t>编码器和解码器，并用测试序列进行实验，比较压缩前后的文件大小</a:t>
            </a:r>
            <a:endParaRPr lang="en-US" altLang="zh-CN" sz="1400" dirty="0">
              <a:ea typeface="宋体" panose="02010600030101010101" pitchFamily="2" charset="-122"/>
            </a:endParaRPr>
          </a:p>
          <a:p>
            <a:pPr lvl="2"/>
            <a:r>
              <a:rPr lang="zh-CN" altLang="en-US" sz="1400" dirty="0">
                <a:ea typeface="宋体" panose="02010600030101010101" pitchFamily="2" charset="-122"/>
              </a:rPr>
              <a:t>阅读</a:t>
            </a:r>
            <a:r>
              <a:rPr lang="en-US" altLang="zh-CN" sz="1400" dirty="0">
                <a:ea typeface="宋体" panose="02010600030101010101" pitchFamily="2" charset="-122"/>
              </a:rPr>
              <a:t>H.264</a:t>
            </a:r>
            <a:r>
              <a:rPr lang="zh-CN" altLang="en-US" sz="1400" dirty="0">
                <a:ea typeface="宋体" panose="02010600030101010101" pitchFamily="2" charset="-122"/>
              </a:rPr>
              <a:t>的基本编解码混合编码框架；编译</a:t>
            </a:r>
            <a:r>
              <a:rPr lang="en-US" altLang="zh-CN" sz="1400" dirty="0">
                <a:ea typeface="宋体" panose="02010600030101010101" pitchFamily="2" charset="-122"/>
              </a:rPr>
              <a:t>h.264</a:t>
            </a:r>
            <a:r>
              <a:rPr lang="zh-CN" altLang="en-US" sz="1400" dirty="0">
                <a:ea typeface="宋体" panose="02010600030101010101" pitchFamily="2" charset="-122"/>
              </a:rPr>
              <a:t>的参考编码器和解码器，并用测试序列进行实验，比较压缩前后的文件大小</a:t>
            </a:r>
            <a:endParaRPr lang="en-US" altLang="zh-CN" sz="1400" dirty="0">
              <a:ea typeface="宋体" panose="02010600030101010101" pitchFamily="2" charset="-122"/>
            </a:endParaRPr>
          </a:p>
          <a:p>
            <a:pPr lvl="2"/>
            <a:r>
              <a:rPr lang="zh-CN" altLang="en-US" sz="1400" dirty="0">
                <a:ea typeface="宋体" panose="02010600030101010101" pitchFamily="2" charset="-122"/>
              </a:rPr>
              <a:t>阅读</a:t>
            </a:r>
            <a:r>
              <a:rPr lang="en-US" altLang="zh-CN" sz="1400" dirty="0">
                <a:ea typeface="宋体" panose="02010600030101010101" pitchFamily="2" charset="-122"/>
              </a:rPr>
              <a:t>HEVC</a:t>
            </a:r>
            <a:r>
              <a:rPr lang="zh-CN" altLang="en-US" sz="1400" dirty="0">
                <a:ea typeface="宋体" panose="02010600030101010101" pitchFamily="2" charset="-122"/>
              </a:rPr>
              <a:t>的基本编解码混合编码框架；编译</a:t>
            </a:r>
            <a:r>
              <a:rPr lang="en-US" altLang="zh-CN" sz="1400" dirty="0">
                <a:ea typeface="宋体" panose="02010600030101010101" pitchFamily="2" charset="-122"/>
              </a:rPr>
              <a:t>HEVC</a:t>
            </a:r>
            <a:r>
              <a:rPr lang="zh-CN" altLang="en-US" sz="1400" dirty="0">
                <a:ea typeface="宋体" panose="02010600030101010101" pitchFamily="2" charset="-122"/>
              </a:rPr>
              <a:t>的参考编码器和解码器，并用测试序列进行实验，比较压缩前后的文件大小</a:t>
            </a:r>
            <a:endParaRPr lang="en-US" altLang="zh-CN" sz="1400" dirty="0">
              <a:ea typeface="宋体" panose="02010600030101010101" pitchFamily="2" charset="-122"/>
            </a:endParaRPr>
          </a:p>
          <a:p>
            <a:pPr lvl="1"/>
            <a:r>
              <a:rPr lang="zh-CN" altLang="en-US" sz="1800" dirty="0">
                <a:ea typeface="宋体" panose="02010600030101010101" pitchFamily="2" charset="-122"/>
              </a:rPr>
              <a:t>使用</a:t>
            </a:r>
            <a:r>
              <a:rPr lang="en-US" altLang="zh-CN" sz="1800" dirty="0">
                <a:ea typeface="宋体" panose="02010600030101010101" pitchFamily="2" charset="-122"/>
              </a:rPr>
              <a:t>FFMPEG</a:t>
            </a:r>
            <a:r>
              <a:rPr lang="zh-CN" altLang="en-US" sz="1800" dirty="0">
                <a:ea typeface="宋体" panose="02010600030101010101" pitchFamily="2" charset="-122"/>
              </a:rPr>
              <a:t>平台对视频进行编码、转码操作</a:t>
            </a:r>
            <a:endParaRPr lang="en-US" altLang="zh-CN" sz="1800" dirty="0">
              <a:ea typeface="宋体" panose="02010600030101010101" pitchFamily="2" charset="-122"/>
            </a:endParaRPr>
          </a:p>
          <a:p>
            <a:pPr lvl="2"/>
            <a:r>
              <a:rPr lang="zh-CN" altLang="en-US" sz="1400" dirty="0">
                <a:ea typeface="宋体" panose="02010600030101010101" pitchFamily="2" charset="-122"/>
              </a:rPr>
              <a:t>访问</a:t>
            </a:r>
            <a:r>
              <a:rPr lang="en-US" altLang="zh-CN" sz="1400" dirty="0" err="1">
                <a:ea typeface="宋体" panose="02010600030101010101" pitchFamily="2" charset="-122"/>
              </a:rPr>
              <a:t>ffmpeg</a:t>
            </a:r>
            <a:r>
              <a:rPr lang="zh-CN" altLang="en-US" sz="1400" dirty="0">
                <a:ea typeface="宋体" panose="02010600030101010101" pitchFamily="2" charset="-122"/>
              </a:rPr>
              <a:t>官网，学会使用</a:t>
            </a:r>
            <a:r>
              <a:rPr lang="en-US" altLang="zh-CN" sz="1400" dirty="0" err="1">
                <a:ea typeface="宋体" panose="02010600030101010101" pitchFamily="2" charset="-122"/>
              </a:rPr>
              <a:t>ffmpeg</a:t>
            </a:r>
            <a:r>
              <a:rPr lang="zh-CN" altLang="en-US" sz="1400" dirty="0">
                <a:ea typeface="宋体" panose="02010600030101010101" pitchFamily="2" charset="-122"/>
              </a:rPr>
              <a:t>进行视频操作，很多开源的播放器都是基于</a:t>
            </a:r>
            <a:r>
              <a:rPr lang="en-US" altLang="zh-CN" sz="1400" dirty="0" err="1">
                <a:ea typeface="宋体" panose="02010600030101010101" pitchFamily="2" charset="-122"/>
              </a:rPr>
              <a:t>FFMpeg</a:t>
            </a:r>
            <a:r>
              <a:rPr lang="zh-CN" altLang="en-US" sz="1400" dirty="0">
                <a:ea typeface="宋体" panose="02010600030101010101" pitchFamily="2" charset="-122"/>
              </a:rPr>
              <a:t>的</a:t>
            </a:r>
            <a:endParaRPr lang="en-US" altLang="zh-CN" sz="1400" dirty="0">
              <a:ea typeface="宋体" panose="02010600030101010101" pitchFamily="2" charset="-122"/>
            </a:endParaRPr>
          </a:p>
          <a:p>
            <a:pPr lvl="2"/>
            <a:endParaRPr lang="en-US" altLang="zh-CN" sz="1400" dirty="0">
              <a:ea typeface="宋体" panose="02010600030101010101" pitchFamily="2" charset="-122"/>
            </a:endParaRPr>
          </a:p>
          <a:p>
            <a:pPr lvl="2"/>
            <a:endParaRPr lang="zh-CN" altLang="en-US" sz="1400" dirty="0">
              <a:ea typeface="宋体" panose="02010600030101010101" pitchFamily="2" charset="-122"/>
            </a:endParaRPr>
          </a:p>
          <a:p>
            <a:pPr lvl="2"/>
            <a:endParaRPr lang="zh-CN" altLang="en-US" sz="1600" dirty="0">
              <a:solidFill>
                <a:srgbClr val="FF0000"/>
              </a:solidFill>
              <a:ea typeface="宋体" panose="02010600030101010101" pitchFamily="2" charset="-122"/>
            </a:endParaRPr>
          </a:p>
        </p:txBody>
      </p:sp>
      <p:sp>
        <p:nvSpPr>
          <p:cNvPr id="2" name="矩形 1"/>
          <p:cNvSpPr/>
          <p:nvPr/>
        </p:nvSpPr>
        <p:spPr>
          <a:xfrm>
            <a:off x="900113" y="6381328"/>
            <a:ext cx="3275856" cy="338554"/>
          </a:xfrm>
          <a:prstGeom prst="rect">
            <a:avLst/>
          </a:prstGeom>
        </p:spPr>
        <p:txBody>
          <a:bodyPr wrap="square">
            <a:spAutoFit/>
          </a:bodyPr>
          <a:lstStyle/>
          <a:p>
            <a:r>
              <a:rPr lang="zh-CN" altLang="en-US" sz="1600" dirty="0">
                <a:solidFill>
                  <a:srgbClr val="FF0000"/>
                </a:solidFill>
              </a:rPr>
              <a:t>https://mpeg.chiariglione.org/</a:t>
            </a:r>
          </a:p>
        </p:txBody>
      </p:sp>
      <p:sp>
        <p:nvSpPr>
          <p:cNvPr id="3" name="矩形 2"/>
          <p:cNvSpPr/>
          <p:nvPr/>
        </p:nvSpPr>
        <p:spPr>
          <a:xfrm>
            <a:off x="4391450" y="6402814"/>
            <a:ext cx="4572000" cy="338554"/>
          </a:xfrm>
          <a:prstGeom prst="rect">
            <a:avLst/>
          </a:prstGeom>
        </p:spPr>
        <p:txBody>
          <a:bodyPr>
            <a:spAutoFit/>
          </a:bodyPr>
          <a:lstStyle/>
          <a:p>
            <a:r>
              <a:rPr lang="zh-CN" altLang="en-US" sz="1600" dirty="0">
                <a:solidFill>
                  <a:srgbClr val="FF0000"/>
                </a:solidFill>
              </a:rPr>
              <a:t>https://www.itu.int/en/pages/default.aspx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 Family of Standards</a:t>
            </a:r>
            <a:endParaRPr lang="zh-CN" altLang="en-US" dirty="0"/>
          </a:p>
        </p:txBody>
      </p:sp>
      <p:sp>
        <p:nvSpPr>
          <p:cNvPr id="3" name="内容占位符 2"/>
          <p:cNvSpPr>
            <a:spLocks noGrp="1"/>
          </p:cNvSpPr>
          <p:nvPr>
            <p:ph idx="1"/>
          </p:nvPr>
        </p:nvSpPr>
        <p:spPr/>
        <p:txBody>
          <a:bodyPr/>
          <a:lstStyle/>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en-US" altLang="zh-CN" sz="2800" dirty="0"/>
              <a:t>Biggest challenge in JPEG</a:t>
            </a:r>
          </a:p>
          <a:p>
            <a:pPr lvl="1"/>
            <a:r>
              <a:rPr lang="en-US" altLang="zh-CN" sz="2400" dirty="0"/>
              <a:t>Anticipate </a:t>
            </a:r>
            <a:r>
              <a:rPr lang="en-US" altLang="zh-CN" sz="2400" dirty="0">
                <a:solidFill>
                  <a:srgbClr val="FF0000"/>
                </a:solidFill>
              </a:rPr>
              <a:t>trends</a:t>
            </a:r>
            <a:r>
              <a:rPr lang="en-US" altLang="zh-CN" sz="2400" dirty="0"/>
              <a:t> and </a:t>
            </a:r>
            <a:r>
              <a:rPr lang="en-US" altLang="zh-CN" sz="2400" dirty="0">
                <a:solidFill>
                  <a:srgbClr val="FF0000"/>
                </a:solidFill>
              </a:rPr>
              <a:t>future</a:t>
            </a:r>
            <a:r>
              <a:rPr lang="en-US" altLang="zh-CN" sz="2400" dirty="0"/>
              <a:t> needs in imaging/media</a:t>
            </a:r>
          </a:p>
          <a:p>
            <a:pPr lvl="1"/>
            <a:r>
              <a:rPr lang="en-US" altLang="zh-CN" sz="2400" dirty="0"/>
              <a:t>Light-fields, point-</a:t>
            </a:r>
            <a:r>
              <a:rPr lang="en-US" altLang="zh-CN" sz="2400" dirty="0" err="1"/>
              <a:t>clouds,Holography</a:t>
            </a:r>
            <a:r>
              <a:rPr lang="en-US" altLang="zh-CN" sz="2400" dirty="0"/>
              <a:t>(</a:t>
            </a:r>
            <a:r>
              <a:rPr lang="zh-CN" altLang="en-US" sz="2400" dirty="0"/>
              <a:t>光场、点云、全息</a:t>
            </a:r>
            <a:r>
              <a:rPr lang="en-US" altLang="zh-CN" sz="2400" dirty="0"/>
              <a:t>)</a:t>
            </a:r>
          </a:p>
          <a:p>
            <a:endParaRPr lang="zh-CN" altLang="en-US" sz="2800" dirty="0"/>
          </a:p>
        </p:txBody>
      </p:sp>
      <p:pic>
        <p:nvPicPr>
          <p:cNvPr id="4" name="图片 3"/>
          <p:cNvPicPr>
            <a:picLocks noChangeAspect="1"/>
          </p:cNvPicPr>
          <p:nvPr/>
        </p:nvPicPr>
        <p:blipFill>
          <a:blip r:embed="rId2"/>
          <a:stretch>
            <a:fillRect/>
          </a:stretch>
        </p:blipFill>
        <p:spPr>
          <a:xfrm>
            <a:off x="611560" y="908720"/>
            <a:ext cx="8430884" cy="4031799"/>
          </a:xfrm>
          <a:prstGeom prst="rect">
            <a:avLst/>
          </a:prstGeom>
        </p:spPr>
      </p:pic>
    </p:spTree>
    <p:extLst>
      <p:ext uri="{BB962C8B-B14F-4D97-AF65-F5344CB8AC3E}">
        <p14:creationId xmlns:p14="http://schemas.microsoft.com/office/powerpoint/2010/main" val="3752585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65545" y="2499814"/>
            <a:ext cx="8978455" cy="2391771"/>
          </a:xfrm>
          <a:prstGeom prst="rect">
            <a:avLst/>
          </a:prstGeom>
        </p:spPr>
      </p:pic>
    </p:spTree>
    <p:extLst>
      <p:ext uri="{BB962C8B-B14F-4D97-AF65-F5344CB8AC3E}">
        <p14:creationId xmlns:p14="http://schemas.microsoft.com/office/powerpoint/2010/main" val="19265402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r>
              <a:rPr lang="zh-CN" altLang="en-US">
                <a:ea typeface="宋体" panose="02010600030101010101" pitchFamily="2" charset="-122"/>
              </a:rPr>
              <a:t>JPEG图像压缩的基本流程</a:t>
            </a:r>
          </a:p>
        </p:txBody>
      </p:sp>
      <p:sp>
        <p:nvSpPr>
          <p:cNvPr id="6147" name="Rectangle 3"/>
          <p:cNvSpPr>
            <a:spLocks noGrp="1" noChangeArrowheads="1"/>
          </p:cNvSpPr>
          <p:nvPr>
            <p:ph type="body" idx="4294967295"/>
          </p:nvPr>
        </p:nvSpPr>
        <p:spPr/>
        <p:txBody>
          <a:bodyPr/>
          <a:lstStyle/>
          <a:p>
            <a:r>
              <a:rPr lang="zh-CN" altLang="en-US" sz="2800">
                <a:ea typeface="宋体" panose="02010600030101010101" pitchFamily="2" charset="-122"/>
              </a:rPr>
              <a:t>RGB-&gt;YCbCr</a:t>
            </a:r>
          </a:p>
          <a:p>
            <a:pPr lvl="1"/>
            <a:r>
              <a:rPr lang="zh-CN" altLang="en-US" sz="2400">
                <a:ea typeface="宋体" panose="02010600030101010101" pitchFamily="2" charset="-122"/>
              </a:rPr>
              <a:t>注意</a:t>
            </a:r>
            <a:r>
              <a:rPr lang="en-US" altLang="zh-CN" sz="2400">
                <a:ea typeface="宋体" panose="02010600030101010101" pitchFamily="2" charset="-122"/>
              </a:rPr>
              <a:t>Cb+128,Cr+128</a:t>
            </a:r>
          </a:p>
          <a:p>
            <a:r>
              <a:rPr lang="en-US" altLang="zh-CN" sz="2800">
                <a:ea typeface="宋体" panose="02010600030101010101" pitchFamily="2" charset="-122"/>
              </a:rPr>
              <a:t>Y-128</a:t>
            </a:r>
          </a:p>
          <a:p>
            <a:r>
              <a:rPr lang="zh-CN" altLang="en-US" sz="2800">
                <a:ea typeface="宋体" panose="02010600030101010101" pitchFamily="2" charset="-122"/>
              </a:rPr>
              <a:t>亮度和色度分量分别分块做DCT变换</a:t>
            </a:r>
          </a:p>
          <a:p>
            <a:r>
              <a:rPr lang="zh-CN" altLang="en-US" sz="2800">
                <a:ea typeface="宋体" panose="02010600030101010101" pitchFamily="2" charset="-122"/>
              </a:rPr>
              <a:t>亮度和色度分量分别用不同的量化矩阵进行量化</a:t>
            </a:r>
          </a:p>
          <a:p>
            <a:pPr lvl="1"/>
            <a:r>
              <a:rPr lang="zh-CN" altLang="en-US" sz="2400">
                <a:ea typeface="宋体" panose="02010600030101010101" pitchFamily="2" charset="-122"/>
              </a:rPr>
              <a:t>注意量化矩阵的计算公式</a:t>
            </a:r>
          </a:p>
          <a:p>
            <a:r>
              <a:rPr lang="zh-CN" altLang="en-US" sz="2800">
                <a:ea typeface="宋体" panose="02010600030101010101" pitchFamily="2" charset="-122"/>
              </a:rPr>
              <a:t>DC系数进行处理，ZigZag扫描</a:t>
            </a:r>
          </a:p>
          <a:p>
            <a:r>
              <a:rPr lang="zh-CN" altLang="en-US" sz="2800">
                <a:ea typeface="宋体" panose="02010600030101010101" pitchFamily="2" charset="-122"/>
              </a:rPr>
              <a:t>熵编码</a:t>
            </a:r>
          </a:p>
          <a:p>
            <a:endParaRPr lang="zh-CN" altLang="en-US" sz="2800">
              <a:ea typeface="宋体" panose="02010600030101010101" pitchFamily="2" charset="-122"/>
            </a:endParaRPr>
          </a:p>
          <a:p>
            <a:endParaRPr lang="zh-CN" altLang="en-US" sz="280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 </a:t>
            </a:r>
            <a:r>
              <a:rPr lang="en-US" altLang="zh-CN" dirty="0" err="1"/>
              <a:t>Pleno</a:t>
            </a:r>
            <a:endParaRPr lang="zh-CN" altLang="en-US" dirty="0"/>
          </a:p>
        </p:txBody>
      </p:sp>
      <p:sp>
        <p:nvSpPr>
          <p:cNvPr id="3" name="内容占位符 2"/>
          <p:cNvSpPr>
            <a:spLocks noGrp="1"/>
          </p:cNvSpPr>
          <p:nvPr>
            <p:ph idx="1"/>
          </p:nvPr>
        </p:nvSpPr>
        <p:spPr/>
        <p:txBody>
          <a:bodyPr/>
          <a:lstStyle/>
          <a:p>
            <a:r>
              <a:rPr lang="en-US" altLang="zh-CN" sz="2000" dirty="0"/>
              <a:t>JPEG </a:t>
            </a:r>
            <a:r>
              <a:rPr lang="en-US" altLang="zh-CN" sz="2000" dirty="0" err="1"/>
              <a:t>Pleno</a:t>
            </a:r>
            <a:r>
              <a:rPr lang="en-US" altLang="zh-CN" sz="2000" dirty="0"/>
              <a:t> intends to provide a standard representation framework to facilitate the capture, representation, and exchange of light field, point cloud and holographic imaging modalities. This goal requires the specification of system tools, coding tools, and appropriate metadata, not only for efficient compression but also for data and metadata manipulation, editing, random access and interaction, protection of privacy and ownership rights, as well as security management. The standardization of the JPEG </a:t>
            </a:r>
            <a:r>
              <a:rPr lang="en-US" altLang="zh-CN" sz="2000" dirty="0" err="1"/>
              <a:t>Pleno</a:t>
            </a:r>
            <a:r>
              <a:rPr lang="en-US" altLang="zh-CN" sz="2000" dirty="0"/>
              <a:t> framework architecture, including a file format, and a light field coding solution is currently ongoing, and the JPEG committee plans to initiate the Call for Proposal on holographic coding solutions in the near future. This workshop intends to provide an overview of the key applications domains in holographic imaging, such as microscopy, tomography, printing and displays and collect more information on desired functionalities and requirements for associated coding solutions.</a:t>
            </a:r>
            <a:endParaRPr lang="zh-CN" altLang="en-US" sz="2000" dirty="0"/>
          </a:p>
        </p:txBody>
      </p:sp>
    </p:spTree>
    <p:extLst>
      <p:ext uri="{BB962C8B-B14F-4D97-AF65-F5344CB8AC3E}">
        <p14:creationId xmlns:p14="http://schemas.microsoft.com/office/powerpoint/2010/main" val="10489915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1476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just" eaLnBrk="1" hangingPunct="1">
              <a:spcBef>
                <a:spcPct val="0"/>
              </a:spcBef>
              <a:buSzTx/>
              <a:buFontTx/>
              <a:buNone/>
            </a:pPr>
            <a:endParaRPr lang="zh-CN" altLang="en-US" sz="2800">
              <a:solidFill>
                <a:schemeClr val="bg1"/>
              </a:solidFill>
              <a:latin typeface="宋体" panose="02010600030101010101" pitchFamily="2" charset="-122"/>
            </a:endParaRPr>
          </a:p>
        </p:txBody>
      </p:sp>
      <p:graphicFrame>
        <p:nvGraphicFramePr>
          <p:cNvPr id="7171" name="Object 3"/>
          <p:cNvGraphicFramePr>
            <a:graphicFrameLocks noChangeAspect="1"/>
          </p:cNvGraphicFramePr>
          <p:nvPr/>
        </p:nvGraphicFramePr>
        <p:xfrm>
          <a:off x="539750" y="260350"/>
          <a:ext cx="8066088" cy="5980113"/>
        </p:xfrm>
        <a:graphic>
          <a:graphicData uri="http://schemas.openxmlformats.org/presentationml/2006/ole">
            <mc:AlternateContent xmlns:mc="http://schemas.openxmlformats.org/markup-compatibility/2006">
              <mc:Choice xmlns:v="urn:schemas-microsoft-com:vml" Requires="v">
                <p:oleObj spid="_x0000_s7215" r:id="rId4" imgW="7088400" imgH="5210640" progId="Visio.Drawing.11">
                  <p:embed/>
                </p:oleObj>
              </mc:Choice>
              <mc:Fallback>
                <p:oleObj r:id="rId4" imgW="7088400" imgH="521064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60350"/>
                        <a:ext cx="8066088" cy="59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zh-CN" altLang="en-US">
                <a:ea typeface="宋体" panose="02010600030101010101" pitchFamily="2" charset="-122"/>
              </a:rPr>
              <a:t>标准量化表和量化因子</a:t>
            </a:r>
          </a:p>
        </p:txBody>
      </p:sp>
      <p:sp>
        <p:nvSpPr>
          <p:cNvPr id="819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just" eaLnBrk="1" hangingPunct="1">
              <a:spcBef>
                <a:spcPct val="0"/>
              </a:spcBef>
              <a:buSzTx/>
              <a:buFontTx/>
              <a:buNone/>
            </a:pPr>
            <a:endParaRPr lang="zh-CN" altLang="en-US" sz="2800">
              <a:solidFill>
                <a:schemeClr val="bg1"/>
              </a:solidFill>
              <a:latin typeface="宋体" panose="02010600030101010101" pitchFamily="2" charset="-122"/>
            </a:endParaRPr>
          </a:p>
        </p:txBody>
      </p:sp>
      <p:graphicFrame>
        <p:nvGraphicFramePr>
          <p:cNvPr id="8196" name="Object 4"/>
          <p:cNvGraphicFramePr>
            <a:graphicFrameLocks noChangeAspect="1"/>
          </p:cNvGraphicFramePr>
          <p:nvPr/>
        </p:nvGraphicFramePr>
        <p:xfrm>
          <a:off x="0" y="1539875"/>
          <a:ext cx="9144000" cy="809625"/>
        </p:xfrm>
        <a:graphic>
          <a:graphicData uri="http://schemas.openxmlformats.org/presentationml/2006/ole">
            <mc:AlternateContent xmlns:mc="http://schemas.openxmlformats.org/markup-compatibility/2006">
              <mc:Choice xmlns:v="urn:schemas-microsoft-com:vml" Requires="v">
                <p:oleObj spid="_x0000_s8286" r:id="rId4" imgW="5295900" imgH="457200" progId="Equation.3">
                  <p:embed/>
                </p:oleObj>
              </mc:Choice>
              <mc:Fallback>
                <p:oleObj r:id="rId4" imgW="52959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39875"/>
                        <a:ext cx="91440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7" name="Rectangle 5"/>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just" eaLnBrk="1" hangingPunct="1">
              <a:spcBef>
                <a:spcPct val="0"/>
              </a:spcBef>
              <a:buSzTx/>
              <a:buFontTx/>
              <a:buNone/>
            </a:pPr>
            <a:endParaRPr lang="zh-CN" altLang="en-US" sz="2800">
              <a:solidFill>
                <a:schemeClr val="bg1"/>
              </a:solidFill>
              <a:latin typeface="宋体" panose="02010600030101010101" pitchFamily="2" charset="-122"/>
            </a:endParaRPr>
          </a:p>
        </p:txBody>
      </p:sp>
      <p:graphicFrame>
        <p:nvGraphicFramePr>
          <p:cNvPr id="8198" name="Object 6"/>
          <p:cNvGraphicFramePr>
            <a:graphicFrameLocks noChangeAspect="1"/>
          </p:cNvGraphicFramePr>
          <p:nvPr/>
        </p:nvGraphicFramePr>
        <p:xfrm>
          <a:off x="250825" y="2708275"/>
          <a:ext cx="8497888" cy="3787775"/>
        </p:xfrm>
        <a:graphic>
          <a:graphicData uri="http://schemas.openxmlformats.org/presentationml/2006/ole">
            <mc:AlternateContent xmlns:mc="http://schemas.openxmlformats.org/markup-compatibility/2006">
              <mc:Choice xmlns:v="urn:schemas-microsoft-com:vml" Requires="v">
                <p:oleObj spid="_x0000_s8287" r:id="rId6" imgW="3683000" imgH="1828800" progId="Equation.3">
                  <p:embed/>
                </p:oleObj>
              </mc:Choice>
              <mc:Fallback>
                <p:oleObj r:id="rId6" imgW="3683000" imgH="1828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708275"/>
                        <a:ext cx="849788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Text Box 7"/>
          <p:cNvSpPr txBox="1">
            <a:spLocks noChangeArrowheads="1"/>
          </p:cNvSpPr>
          <p:nvPr/>
        </p:nvSpPr>
        <p:spPr bwMode="auto">
          <a:xfrm>
            <a:off x="323850" y="3213100"/>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ctr" eaLnBrk="1" hangingPunct="1">
              <a:spcBef>
                <a:spcPct val="50000"/>
              </a:spcBef>
              <a:buSzTx/>
              <a:buFontTx/>
              <a:buNone/>
            </a:pPr>
            <a:r>
              <a:rPr lang="en-US" altLang="zh-CN" sz="1800">
                <a:latin typeface="Arial" panose="020B0604020202020204" pitchFamily="34" charset="0"/>
              </a:rPr>
              <a:t>JPEG</a:t>
            </a:r>
            <a:r>
              <a:rPr lang="zh-CN" altLang="en-US" sz="1800">
                <a:latin typeface="Arial" panose="020B0604020202020204" pitchFamily="34" charset="0"/>
              </a:rPr>
              <a:t>推荐的标准亮度量化表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视频编码</a:t>
            </a:r>
          </a:p>
        </p:txBody>
      </p:sp>
      <p:sp>
        <p:nvSpPr>
          <p:cNvPr id="3" name="内容占位符 2"/>
          <p:cNvSpPr>
            <a:spLocks noGrp="1"/>
          </p:cNvSpPr>
          <p:nvPr>
            <p:ph idx="1"/>
          </p:nvPr>
        </p:nvSpPr>
        <p:spPr/>
        <p:txBody>
          <a:bodyPr/>
          <a:lstStyle/>
          <a:p>
            <a:r>
              <a:rPr lang="zh-CN" altLang="en-US" dirty="0"/>
              <a:t>编码标准的范围</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967" y="2443956"/>
            <a:ext cx="8243887" cy="25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214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ctus">
  <a:themeElements>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fontScheme name="Cactu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 typeface="Arial" pitchFamily="34" charset="0"/>
          <a:buNone/>
          <a:tabLst/>
          <a:defRPr kumimoji="0" lang="en-US" sz="2800" b="0" i="0" u="none" strike="noStrike" cap="none" normalizeH="0" baseline="0" smtClean="0">
            <a:ln>
              <a:noFill/>
            </a:ln>
            <a:solidFill>
              <a:schemeClr val="bg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rgbClr val="9933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 typeface="Arial" pitchFamily="34" charset="0"/>
          <a:buNone/>
          <a:tabLst/>
          <a:defRPr kumimoji="0" lang="en-US" sz="2800" b="0" i="0" u="none" strike="noStrike" cap="none" normalizeH="0" baseline="0" smtClean="0">
            <a:ln>
              <a:noFill/>
            </a:ln>
            <a:solidFill>
              <a:schemeClr val="bg1"/>
            </a:solidFill>
            <a:effectLst/>
            <a:latin typeface="宋体" pitchFamily="2" charset="-122"/>
            <a:ea typeface="宋体" pitchFamily="2" charset="-122"/>
          </a:defRPr>
        </a:defPPr>
      </a:lstStyle>
    </a:lnDef>
  </a:objectDefaults>
  <a:extraClrSchemeLst>
    <a:extraClrScheme>
      <a:clrScheme name="Cactus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Cactus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Cactus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Cactus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Cactus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7417</TotalTime>
  <Words>804</Words>
  <Application>Microsoft Office PowerPoint</Application>
  <PresentationFormat>全屏显示(4:3)</PresentationFormat>
  <Paragraphs>92</Paragraphs>
  <Slides>14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3</vt:i4>
      </vt:variant>
      <vt:variant>
        <vt:lpstr>幻灯片标题</vt:lpstr>
      </vt:variant>
      <vt:variant>
        <vt:i4>14</vt:i4>
      </vt:variant>
    </vt:vector>
  </HeadingPairs>
  <TitlesOfParts>
    <vt:vector size="22" baseType="lpstr">
      <vt:lpstr>宋体</vt:lpstr>
      <vt:lpstr>Arial</vt:lpstr>
      <vt:lpstr>Arial Narrow</vt:lpstr>
      <vt:lpstr>Times New Roman</vt:lpstr>
      <vt:lpstr>Cactus</vt:lpstr>
      <vt:lpstr>Microsoft Visio 2003-2010 Drawing</vt:lpstr>
      <vt:lpstr>Equation.3</vt:lpstr>
      <vt:lpstr>Visio</vt:lpstr>
      <vt:lpstr>数字媒体技术实二 编解码器</vt:lpstr>
      <vt:lpstr>实验内容</vt:lpstr>
      <vt:lpstr>JPEG Family of Standards</vt:lpstr>
      <vt:lpstr>PowerPoint 演示文稿</vt:lpstr>
      <vt:lpstr>JPEG图像压缩的基本流程</vt:lpstr>
      <vt:lpstr>JPEG Pleno</vt:lpstr>
      <vt:lpstr>PowerPoint 演示文稿</vt:lpstr>
      <vt:lpstr>标准量化表和量化因子</vt:lpstr>
      <vt:lpstr>视频编码</vt:lpstr>
      <vt:lpstr>视频编码</vt:lpstr>
      <vt:lpstr>视频编码</vt:lpstr>
      <vt:lpstr>混合编码框架</vt:lpstr>
      <vt:lpstr>实验参考软件</vt:lpstr>
      <vt:lpstr>FFMPEG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数字图像处理实验一</dc:title>
  <dc:creator>Administrator</dc:creator>
  <cp:lastModifiedBy>ThinkPad</cp:lastModifiedBy>
  <cp:revision>63</cp:revision>
  <cp:lastPrinted>2019-04-07T10:14:11Z</cp:lastPrinted>
  <dcterms:modified xsi:type="dcterms:W3CDTF">2023-09-20T02:38:30Z</dcterms:modified>
</cp:coreProperties>
</file>