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37" r:id="rId2"/>
    <p:sldId id="517" r:id="rId3"/>
    <p:sldId id="519" r:id="rId4"/>
    <p:sldId id="520" r:id="rId5"/>
    <p:sldId id="521" r:id="rId6"/>
    <p:sldId id="522" r:id="rId7"/>
    <p:sldId id="539" r:id="rId8"/>
    <p:sldId id="540" r:id="rId9"/>
    <p:sldId id="541" r:id="rId10"/>
    <p:sldId id="538" r:id="rId11"/>
    <p:sldId id="542" r:id="rId12"/>
    <p:sldId id="543" r:id="rId13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6600"/>
    <a:srgbClr val="38B1BF"/>
    <a:srgbClr val="800000"/>
    <a:srgbClr val="339966"/>
    <a:srgbClr val="339933"/>
    <a:srgbClr val="008000"/>
    <a:srgbClr val="B11212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1" autoAdjust="0"/>
    <p:restoredTop sz="94256" autoAdjust="0"/>
  </p:normalViewPr>
  <p:slideViewPr>
    <p:cSldViewPr>
      <p:cViewPr varScale="1">
        <p:scale>
          <a:sx n="55" d="100"/>
          <a:sy n="55" d="100"/>
        </p:scale>
        <p:origin x="67" y="341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80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66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36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1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0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2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61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30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01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4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5902868" y="3287947"/>
            <a:ext cx="4288252" cy="70783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</a:t>
            </a:r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：</a:t>
            </a:r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陈小玉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765498"/>
            <a:ext cx="4536000" cy="453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71070" y="1091110"/>
            <a:ext cx="6552728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树 状 数 组</a:t>
            </a:r>
            <a:endParaRPr lang="zh-CN" altLang="en-US" sz="96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4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1486694" y="1230802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</p:spTree>
    <p:extLst>
      <p:ext uri="{BB962C8B-B14F-4D97-AF65-F5344CB8AC3E}">
        <p14:creationId xmlns:p14="http://schemas.microsoft.com/office/powerpoint/2010/main" val="164463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82687" y="941865"/>
            <a:ext cx="108353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算法分析：</a:t>
            </a:r>
            <a:endParaRPr lang="zh-CN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点更新</a:t>
            </a:r>
            <a:r>
              <a:rPr lang="zh-CN" altLang="en-US" sz="2400" dirty="0">
                <a:latin typeface="Times New Roman" panose="02020603050405020304" pitchFamily="18" charset="0"/>
              </a:rPr>
              <a:t>时，从叶子更新到树根，执行的次数不超过树的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高度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 smtClean="0"/>
              <a:t>前缀</a:t>
            </a:r>
            <a:r>
              <a:rPr lang="zh-CN" altLang="zh-CN" sz="2400" dirty="0"/>
              <a:t>和查询时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从当前结点一直</a:t>
            </a:r>
            <a:r>
              <a:rPr lang="zh-CN" altLang="zh-CN" sz="2400" dirty="0" smtClean="0"/>
              <a:t>查找</a:t>
            </a:r>
            <a:r>
              <a:rPr lang="zh-CN" altLang="zh-CN" sz="2400" dirty="0"/>
              <a:t>前驱</a:t>
            </a:r>
            <a:r>
              <a:rPr lang="zh-CN" altLang="zh-CN" sz="2400" dirty="0" smtClean="0"/>
              <a:t>，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前驱</a:t>
            </a:r>
            <a:r>
              <a:rPr lang="zh-CN" altLang="zh-CN" sz="2400" dirty="0">
                <a:latin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个数不</a:t>
            </a:r>
            <a:r>
              <a:rPr lang="zh-CN" altLang="zh-CN" sz="2400" dirty="0">
                <a:latin typeface="Times New Roman" panose="02020603050405020304" pitchFamily="18" charset="0"/>
              </a:rPr>
              <a:t>超过</a:t>
            </a:r>
            <a:r>
              <a:rPr lang="en-US" altLang="zh-CN" sz="2400" i="1" dirty="0">
                <a:latin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0" y="2836741"/>
            <a:ext cx="5499336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80552" y="3069754"/>
            <a:ext cx="2520280" cy="2308324"/>
          </a:xfrm>
          <a:prstGeom prst="rect">
            <a:avLst/>
          </a:prstGeom>
          <a:noFill/>
          <a:ln w="19050">
            <a:solidFill>
              <a:srgbClr val="0066F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二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维树状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数组：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点更新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前缀和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区间和</a:t>
            </a:r>
            <a:endParaRPr lang="zh-CN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8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54612" y="999227"/>
            <a:ext cx="1083535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200" dirty="0" smtClean="0">
                <a:latin typeface="Times New Roman" panose="02020603050405020304" pitchFamily="18" charset="0"/>
              </a:rPr>
              <a:t>树状</a:t>
            </a:r>
            <a:r>
              <a:rPr lang="zh-CN" altLang="zh-CN" sz="2200" dirty="0">
                <a:latin typeface="Times New Roman" panose="02020603050405020304" pitchFamily="18" charset="0"/>
              </a:rPr>
              <a:t>数组主要用于查询前缀和、区间和及点更新，对点查询</a:t>
            </a:r>
            <a:r>
              <a:rPr lang="zh-CN" altLang="zh-CN" sz="2200">
                <a:latin typeface="Times New Roman" panose="02020603050405020304" pitchFamily="18" charset="0"/>
              </a:rPr>
              <a:t>、</a:t>
            </a:r>
            <a:r>
              <a:rPr lang="zh-CN" altLang="zh-CN" sz="2200" smtClean="0">
                <a:latin typeface="Times New Roman" panose="02020603050405020304" pitchFamily="18" charset="0"/>
              </a:rPr>
              <a:t>区间</a:t>
            </a:r>
            <a:r>
              <a:rPr lang="zh-CN" altLang="en-US" sz="2200" smtClean="0">
                <a:latin typeface="Times New Roman" panose="02020603050405020304" pitchFamily="18" charset="0"/>
              </a:rPr>
              <a:t>更新</a:t>
            </a:r>
            <a:r>
              <a:rPr lang="zh-CN" altLang="zh-CN" sz="2200" smtClean="0">
                <a:latin typeface="Times New Roman" panose="02020603050405020304" pitchFamily="18" charset="0"/>
              </a:rPr>
              <a:t>效率</a:t>
            </a:r>
            <a:r>
              <a:rPr lang="zh-CN" altLang="zh-CN" sz="2200" dirty="0">
                <a:latin typeface="Times New Roman" panose="02020603050405020304" pitchFamily="18" charset="0"/>
              </a:rPr>
              <a:t>较低。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前缀</a:t>
            </a:r>
            <a:r>
              <a:rPr lang="zh-CN" altLang="zh-CN" sz="22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zh-CN" sz="2200" b="1" dirty="0" smtClean="0">
                <a:latin typeface="Times New Roman" panose="02020603050405020304" pitchFamily="18" charset="0"/>
              </a:rPr>
              <a:t>：</a:t>
            </a:r>
            <a:r>
              <a:rPr lang="zh-CN" altLang="zh-CN" sz="2200" dirty="0">
                <a:latin typeface="Times New Roman" panose="02020603050405020304" pitchFamily="18" charset="0"/>
              </a:rPr>
              <a:t>求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[1]..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zh-CN" altLang="zh-CN" sz="2200" dirty="0">
                <a:latin typeface="Times New Roman" panose="02020603050405020304" pitchFamily="18" charset="0"/>
              </a:rPr>
              <a:t>的前缀和，普通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2200" dirty="0">
                <a:latin typeface="Times New Roman" panose="02020603050405020304" pitchFamily="18" charset="0"/>
              </a:rPr>
              <a:t>树状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2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2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。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区间和</a:t>
            </a:r>
            <a:r>
              <a:rPr lang="zh-CN" altLang="zh-CN" sz="2200" b="1" dirty="0" smtClean="0">
                <a:latin typeface="Times New Roman" panose="02020603050405020304" pitchFamily="18" charset="0"/>
              </a:rPr>
              <a:t>：</a:t>
            </a:r>
            <a:r>
              <a:rPr lang="zh-CN" altLang="zh-CN" sz="2200" dirty="0">
                <a:latin typeface="Times New Roman" panose="02020603050405020304" pitchFamily="18" charset="0"/>
              </a:rPr>
              <a:t>求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]..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zh-CN" altLang="zh-CN" sz="2200" dirty="0">
                <a:latin typeface="Times New Roman" panose="02020603050405020304" pitchFamily="18" charset="0"/>
              </a:rPr>
              <a:t>的区间和，普通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2200" dirty="0">
                <a:latin typeface="Times New Roman" panose="02020603050405020304" pitchFamily="18" charset="0"/>
              </a:rPr>
              <a:t>树状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2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2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。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点更新</a:t>
            </a:r>
            <a:r>
              <a:rPr lang="zh-CN" altLang="zh-CN" sz="2200" b="1" dirty="0">
                <a:latin typeface="Times New Roman" panose="02020603050405020304" pitchFamily="18" charset="0"/>
              </a:rPr>
              <a:t>：</a:t>
            </a:r>
            <a:r>
              <a:rPr lang="zh-CN" altLang="zh-CN" sz="2200" dirty="0">
                <a:latin typeface="Times New Roman" panose="02020603050405020304" pitchFamily="18" charset="0"/>
              </a:rPr>
              <a:t>修改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zh-CN" altLang="zh-CN" sz="2200" dirty="0">
                <a:latin typeface="Times New Roman" panose="02020603050405020304" pitchFamily="18" charset="0"/>
              </a:rPr>
              <a:t>加上</a:t>
            </a:r>
            <a:r>
              <a:rPr lang="en-US" altLang="zh-CN" sz="2200" i="1" dirty="0">
                <a:latin typeface="Times New Roman" panose="02020603050405020304" pitchFamily="18" charset="0"/>
              </a:rPr>
              <a:t>z</a:t>
            </a:r>
            <a:r>
              <a:rPr lang="zh-CN" altLang="zh-CN" sz="2200" dirty="0">
                <a:latin typeface="Times New Roman" panose="02020603050405020304" pitchFamily="18" charset="0"/>
              </a:rPr>
              <a:t>，普通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(1)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2200" dirty="0">
                <a:latin typeface="Times New Roman" panose="02020603050405020304" pitchFamily="18" charset="0"/>
              </a:rPr>
              <a:t>树状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2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2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。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200" b="1" dirty="0">
                <a:latin typeface="Times New Roman" panose="02020603050405020304" pitchFamily="18" charset="0"/>
              </a:rPr>
              <a:t>点查询：</a:t>
            </a:r>
            <a:r>
              <a:rPr lang="zh-CN" altLang="zh-CN" sz="2200" dirty="0">
                <a:latin typeface="Times New Roman" panose="02020603050405020304" pitchFamily="18" charset="0"/>
              </a:rPr>
              <a:t>查找第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200" dirty="0">
                <a:latin typeface="Times New Roman" panose="02020603050405020304" pitchFamily="18" charset="0"/>
              </a:rPr>
              <a:t>个元素，普通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dirty="0">
                <a:latin typeface="Times New Roman" panose="02020603050405020304" pitchFamily="18" charset="0"/>
              </a:rPr>
              <a:t> </a:t>
            </a:r>
            <a:r>
              <a:rPr lang="en-US" altLang="zh-CN" sz="2200" i="1" dirty="0">
                <a:latin typeface="Times New Roman" panose="02020603050405020304" pitchFamily="18" charset="0"/>
              </a:rPr>
              <a:t>O</a:t>
            </a:r>
            <a:r>
              <a:rPr lang="en-US" altLang="zh-CN" sz="2200" dirty="0">
                <a:latin typeface="Times New Roman" panose="02020603050405020304" pitchFamily="18" charset="0"/>
              </a:rPr>
              <a:t>(1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2200" dirty="0">
                <a:latin typeface="Times New Roman" panose="02020603050405020304" pitchFamily="18" charset="0"/>
              </a:rPr>
              <a:t>树状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2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2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（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求</a:t>
            </a:r>
            <a:r>
              <a:rPr lang="en-US" altLang="zh-CN" sz="2200" dirty="0">
                <a:latin typeface="Times New Roman" panose="02020603050405020304" pitchFamily="18" charset="0"/>
              </a:rPr>
              <a:t>sum[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200" dirty="0">
                <a:latin typeface="Times New Roman" panose="02020603050405020304" pitchFamily="18" charset="0"/>
              </a:rPr>
              <a:t>sum[</a:t>
            </a:r>
            <a:r>
              <a:rPr lang="en-US" altLang="zh-CN" sz="2200" i="1" dirty="0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200" dirty="0">
                <a:latin typeface="Times New Roman" panose="02020603050405020304" pitchFamily="18" charset="0"/>
              </a:rPr>
              <a:t>1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。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200" b="1" dirty="0" smtClean="0">
                <a:latin typeface="Times New Roman" panose="02020603050405020304" pitchFamily="18" charset="0"/>
              </a:rPr>
              <a:t>区间</a:t>
            </a:r>
            <a:r>
              <a:rPr lang="zh-CN" altLang="en-US" sz="2200" b="1" dirty="0" smtClean="0">
                <a:latin typeface="Times New Roman" panose="02020603050405020304" pitchFamily="18" charset="0"/>
              </a:rPr>
              <a:t>更新</a:t>
            </a:r>
            <a:r>
              <a:rPr lang="zh-CN" altLang="zh-CN" sz="2200" b="1" dirty="0" smtClean="0">
                <a:latin typeface="Times New Roman" panose="02020603050405020304" pitchFamily="18" charset="0"/>
              </a:rPr>
              <a:t>：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区间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]..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zh-CN" altLang="zh-CN" sz="2200" dirty="0">
                <a:latin typeface="Times New Roman" panose="02020603050405020304" pitchFamily="18" charset="0"/>
              </a:rPr>
              <a:t>的所有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元素加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z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，普通数组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 ，</a:t>
            </a:r>
            <a:r>
              <a:rPr lang="zh-CN" altLang="zh-CN" sz="2200" dirty="0">
                <a:latin typeface="Times New Roman" panose="02020603050405020304" pitchFamily="18" charset="0"/>
              </a:rPr>
              <a:t>树状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i="1" dirty="0">
                <a:latin typeface="Times New Roman" panose="02020603050405020304" pitchFamily="18" charset="0"/>
              </a:rPr>
              <a:t>O</a:t>
            </a:r>
            <a:r>
              <a:rPr lang="en-US" altLang="zh-CN" sz="2200" dirty="0">
                <a:latin typeface="Times New Roman" panose="02020603050405020304" pitchFamily="18" charset="0"/>
              </a:rPr>
              <a:t>(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200" dirty="0" err="1">
                <a:latin typeface="Times New Roman" panose="02020603050405020304" pitchFamily="18" charset="0"/>
              </a:rPr>
              <a:t>log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 。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2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减法规则</a:t>
            </a:r>
            <a:r>
              <a:rPr lang="zh-CN" altLang="zh-CN" sz="2200" b="1" dirty="0">
                <a:latin typeface="Times New Roman" panose="02020603050405020304" pitchFamily="18" charset="0"/>
              </a:rPr>
              <a:t>：</a:t>
            </a:r>
            <a:r>
              <a:rPr lang="zh-CN" altLang="zh-CN" sz="2200" dirty="0">
                <a:latin typeface="Times New Roman" panose="02020603050405020304" pitchFamily="18" charset="0"/>
              </a:rPr>
              <a:t>当问题满足减法规则时，例如求区间和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]..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zh-CN" altLang="zh-CN" sz="2200" dirty="0">
                <a:latin typeface="Times New Roman" panose="02020603050405020304" pitchFamily="18" charset="0"/>
              </a:rPr>
              <a:t>，则</a:t>
            </a:r>
            <a:r>
              <a:rPr lang="en-US" altLang="zh-CN" sz="2200" dirty="0">
                <a:latin typeface="Times New Roman" panose="02020603050405020304" pitchFamily="18" charset="0"/>
              </a:rPr>
              <a:t>sum(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 err="1">
                <a:latin typeface="Times New Roman" panose="02020603050405020304" pitchFamily="18" charset="0"/>
              </a:rPr>
              <a:t>,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)=sum[</a:t>
            </a:r>
            <a:r>
              <a:rPr lang="en-US" altLang="zh-CN" sz="2200" i="1" dirty="0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200" dirty="0">
                <a:latin typeface="Times New Roman" panose="02020603050405020304" pitchFamily="18" charset="0"/>
              </a:rPr>
              <a:t>sum[</a:t>
            </a:r>
            <a:r>
              <a:rPr lang="en-US" altLang="zh-CN" sz="2200" i="1" dirty="0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200" dirty="0">
                <a:latin typeface="Times New Roman" panose="02020603050405020304" pitchFamily="18" charset="0"/>
              </a:rPr>
              <a:t>1]</a:t>
            </a:r>
            <a:r>
              <a:rPr lang="zh-CN" altLang="zh-CN" sz="2200" dirty="0">
                <a:latin typeface="Times New Roman" panose="02020603050405020304" pitchFamily="18" charset="0"/>
              </a:rPr>
              <a:t>。当问题不满足减法规则时，例如求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区间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]..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zh-CN" altLang="zh-CN" sz="2200" dirty="0">
                <a:latin typeface="Times New Roman" panose="02020603050405020304" pitchFamily="18" charset="0"/>
              </a:rPr>
              <a:t>的最大值，则不可以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用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[1</a:t>
            </a:r>
            <a:r>
              <a:rPr lang="en-US" altLang="zh-CN" sz="2200" dirty="0">
                <a:latin typeface="Times New Roman" panose="02020603050405020304" pitchFamily="18" charset="0"/>
              </a:rPr>
              <a:t>]..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zh-CN" altLang="zh-CN" sz="2200" dirty="0">
                <a:latin typeface="Times New Roman" panose="02020603050405020304" pitchFamily="18" charset="0"/>
              </a:rPr>
              <a:t>的最大值减去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[1]..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200" dirty="0">
                <a:latin typeface="Times New Roman" panose="02020603050405020304" pitchFamily="18" charset="0"/>
              </a:rPr>
              <a:t>1]</a:t>
            </a:r>
            <a:r>
              <a:rPr lang="zh-CN" altLang="zh-CN" sz="2200" dirty="0">
                <a:latin typeface="Times New Roman" panose="02020603050405020304" pitchFamily="18" charset="0"/>
              </a:rPr>
              <a:t>的最大值，此时可以用线段树解决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。</a:t>
            </a:r>
            <a:endParaRPr lang="zh-CN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8108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树状数组的</a:t>
            </a:r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局限性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46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2638" y="947487"/>
            <a:ext cx="9777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一</a:t>
            </a:r>
            <a:r>
              <a:rPr lang="zh-CN" altLang="en-US" sz="2400" dirty="0">
                <a:latin typeface="Times New Roman" panose="02020603050405020304" pitchFamily="18" charset="0"/>
              </a:rPr>
              <a:t>个包含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个数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的序列</a:t>
            </a:r>
            <a:r>
              <a:rPr lang="en-US" altLang="zh-CN" sz="2400" dirty="0">
                <a:latin typeface="Times New Roman" panose="02020603050405020304" pitchFamily="18" charset="0"/>
              </a:rPr>
              <a:t>2,7,1,12,5,9…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，计算</a:t>
            </a:r>
            <a:r>
              <a:rPr lang="zh-CN" altLang="en-US" sz="2400" dirty="0">
                <a:latin typeface="Times New Roman" panose="02020603050405020304" pitchFamily="18" charset="0"/>
              </a:rPr>
              <a:t>前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个数的和值，即前缀和</a:t>
            </a:r>
            <a:r>
              <a:rPr lang="en-US" altLang="zh-CN" sz="2400" dirty="0">
                <a:latin typeface="Times New Roman" panose="02020603050405020304" pitchFamily="18" charset="0"/>
              </a:rPr>
              <a:t>sum[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]=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[1]+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[2]+…+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=1,2,…,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）。该怎么计算呢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？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38738" y="3275365"/>
            <a:ext cx="9777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累加求前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个数的和值需要</a:t>
            </a:r>
            <a:r>
              <a:rPr lang="en-US" altLang="zh-CN" sz="2400" i="1" dirty="0">
                <a:latin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时间。而且若对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进行修改，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sum[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],sum[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+1],…,sum[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都需要修改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，最坏</a:t>
            </a:r>
            <a:r>
              <a:rPr lang="zh-CN" altLang="en-US" sz="2400" dirty="0">
                <a:latin typeface="Times New Roman" panose="02020603050405020304" pitchFamily="18" charset="0"/>
              </a:rPr>
              <a:t>的情况下需要</a:t>
            </a:r>
            <a:r>
              <a:rPr lang="en-US" altLang="zh-CN" sz="2400" i="1" dirty="0">
                <a:latin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时间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树状</a:t>
            </a:r>
            <a:r>
              <a:rPr lang="zh-CN" altLang="en-US" sz="2400" dirty="0">
                <a:latin typeface="Times New Roman" panose="02020603050405020304" pitchFamily="18" charset="0"/>
              </a:rPr>
              <a:t>数组可以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高效实现，其查询</a:t>
            </a:r>
            <a:r>
              <a:rPr lang="zh-CN" altLang="en-US" sz="2400" dirty="0">
                <a:latin typeface="Times New Roman" panose="02020603050405020304" pitchFamily="18" charset="0"/>
              </a:rPr>
              <a:t>前缀和与点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更新均为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那么</a:t>
            </a:r>
            <a:r>
              <a:rPr lang="zh-CN" altLang="en-US" sz="2400" dirty="0">
                <a:latin typeface="Times New Roman" panose="02020603050405020304" pitchFamily="18" charset="0"/>
              </a:rPr>
              <a:t>树状数组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是如何巧妙地实现呢</a:t>
            </a:r>
            <a:r>
              <a:rPr lang="zh-CN" altLang="en-US" sz="2400" dirty="0">
                <a:latin typeface="Times New Roman" panose="02020603050405020304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983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1902" y="993941"/>
            <a:ext cx="10065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树状</a:t>
            </a:r>
            <a:r>
              <a:rPr lang="zh-CN" altLang="en-US" sz="2400" dirty="0">
                <a:latin typeface="Times New Roman" panose="02020603050405020304" pitchFamily="18" charset="0"/>
              </a:rPr>
              <a:t>数组引入了分级管理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制度，设置一</a:t>
            </a:r>
            <a:r>
              <a:rPr lang="zh-CN" altLang="en-US" sz="2400" dirty="0">
                <a:latin typeface="Times New Roman" panose="02020603050405020304" pitchFamily="18" charset="0"/>
              </a:rPr>
              <a:t>个管理小组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，每个管理员管理</a:t>
            </a:r>
            <a:r>
              <a:rPr lang="zh-CN" altLang="en-US" sz="2400" dirty="0">
                <a:latin typeface="Times New Roman" panose="02020603050405020304" pitchFamily="18" charset="0"/>
              </a:rPr>
              <a:t>一个或多个连续的元素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。例如，数列有</a:t>
            </a:r>
            <a:r>
              <a:rPr lang="en-US" altLang="zh-CN" sz="2400" dirty="0">
                <a:latin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</a:rPr>
              <a:t>个元素，分别用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[1],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[2],…,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[9]</a:t>
            </a:r>
            <a:r>
              <a:rPr lang="zh-CN" altLang="en-US" sz="2400" dirty="0">
                <a:latin typeface="Times New Roman" panose="02020603050405020304" pitchFamily="18" charset="0"/>
              </a:rPr>
              <a:t>存储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，管理数组为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[]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r>
              <a:rPr lang="zh-CN" altLang="zh-CN" sz="2400" dirty="0"/>
              <a:t>管理</a:t>
            </a:r>
            <a:r>
              <a:rPr lang="zh-CN" altLang="zh-CN" sz="2400" dirty="0" smtClean="0"/>
              <a:t>数组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[]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树状的，</a:t>
            </a:r>
            <a:r>
              <a:rPr lang="zh-CN" altLang="zh-CN" sz="2400" dirty="0" smtClean="0"/>
              <a:t>因此</a:t>
            </a:r>
            <a:r>
              <a:rPr lang="zh-CN" altLang="en-US" sz="2400" dirty="0" smtClean="0"/>
              <a:t>称为</a:t>
            </a:r>
            <a:r>
              <a:rPr lang="zh-CN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树状</a:t>
            </a: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</a:rPr>
              <a:t>数组</a:t>
            </a:r>
            <a:r>
              <a:rPr lang="zh-CN" altLang="zh-CN" sz="2400" dirty="0"/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0" y="2709714"/>
            <a:ext cx="5256584" cy="293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5237" y="999520"/>
            <a:ext cx="101479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树状</a:t>
            </a:r>
            <a:r>
              <a:rPr lang="zh-CN" altLang="en-US" sz="2400" dirty="0">
                <a:latin typeface="Times New Roman" panose="02020603050405020304" pitchFamily="18" charset="0"/>
              </a:rPr>
              <a:t>数组，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又称为二进制</a:t>
            </a:r>
            <a:r>
              <a:rPr lang="zh-CN" altLang="en-US" sz="2400" dirty="0">
                <a:latin typeface="Times New Roman" panose="02020603050405020304" pitchFamily="18" charset="0"/>
              </a:rPr>
              <a:t>索引树（</a:t>
            </a:r>
            <a:r>
              <a:rPr lang="en-US" altLang="zh-CN" sz="2400" dirty="0">
                <a:latin typeface="Times New Roman" panose="02020603050405020304" pitchFamily="18" charset="0"/>
              </a:rPr>
              <a:t>Binary Indexed Trees</a:t>
            </a:r>
            <a:r>
              <a:rPr lang="zh-CN" altLang="en-US" sz="2400" dirty="0">
                <a:latin typeface="Times New Roman" panose="02020603050405020304" pitchFamily="18" charset="0"/>
              </a:rPr>
              <a:t>），通过二进制分解划分区间。那么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存储的是哪些值？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）区间长度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的二进制表示末尾有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个连续的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存储的区间长度为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，从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向前数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个元素，即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-2</a:t>
            </a:r>
            <a:r>
              <a:rPr lang="en-US" altLang="zh-CN" sz="2400" i="1" baseline="3000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</a:rPr>
              <a:t>]+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-2</a:t>
            </a:r>
            <a:r>
              <a:rPr lang="en-US" altLang="zh-CN" sz="2400" i="1" baseline="3000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+2</a:t>
            </a:r>
            <a:r>
              <a:rPr lang="en-US" altLang="zh-CN" sz="2400" dirty="0">
                <a:latin typeface="Times New Roman" panose="02020603050405020304" pitchFamily="18" charset="0"/>
              </a:rPr>
              <a:t>]+…+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36" y="3853291"/>
            <a:ext cx="5904657" cy="1518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</p:spTree>
    <p:extLst>
      <p:ext uri="{BB962C8B-B14F-4D97-AF65-F5344CB8AC3E}">
        <p14:creationId xmlns:p14="http://schemas.microsoft.com/office/powerpoint/2010/main" val="3882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0657" y="1021995"/>
            <a:ext cx="10657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区间长度就是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</a:rPr>
              <a:t>的二进制表示下最低位的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</a:rPr>
              <a:t>及它后面的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</a:rPr>
              <a:t>构成的数值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例如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=20</a:t>
            </a:r>
            <a:r>
              <a:rPr lang="zh-CN" altLang="zh-CN" sz="2400" dirty="0">
                <a:latin typeface="Times New Roman" panose="02020603050405020304" pitchFamily="18" charset="0"/>
              </a:rPr>
              <a:t>，其二进制表示为</a:t>
            </a:r>
            <a:r>
              <a:rPr lang="en-US" altLang="zh-CN" sz="2400" dirty="0">
                <a:latin typeface="Times New Roman" panose="02020603050405020304" pitchFamily="18" charset="0"/>
              </a:rPr>
              <a:t>10100</a:t>
            </a:r>
            <a:r>
              <a:rPr lang="zh-CN" altLang="zh-CN" sz="2400" dirty="0">
                <a:latin typeface="Times New Roman" panose="02020603050405020304" pitchFamily="18" charset="0"/>
              </a:rPr>
              <a:t>，末尾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</a:rPr>
              <a:t>，区间长度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baseline="30000" dirty="0" smtClean="0">
                <a:latin typeface="Times New Roman" panose="02020603050405020304" pitchFamily="18" charset="0"/>
              </a:rPr>
              <a:t>2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，其实</a:t>
            </a:r>
            <a:r>
              <a:rPr lang="zh-CN" altLang="zh-CN" sz="2400" dirty="0">
                <a:latin typeface="Times New Roman" panose="02020603050405020304" pitchFamily="18" charset="0"/>
              </a:rPr>
              <a:t>就是</a:t>
            </a:r>
            <a:r>
              <a:rPr lang="en-US" altLang="zh-CN" sz="2400" dirty="0">
                <a:latin typeface="Times New Roman" panose="02020603050405020304" pitchFamily="18" charset="0"/>
              </a:rPr>
              <a:t>10100</a:t>
            </a:r>
            <a:r>
              <a:rPr lang="zh-CN" altLang="zh-CN" sz="2400" dirty="0">
                <a:latin typeface="Times New Roman" panose="02020603050405020304" pitchFamily="18" charset="0"/>
              </a:rPr>
              <a:t>最低位的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</a:rPr>
              <a:t>及其后面的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</a:rPr>
              <a:t>构成的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数值</a:t>
            </a:r>
            <a:r>
              <a:rPr lang="en-US" altLang="zh-CN" sz="2400" dirty="0">
                <a:latin typeface="Times New Roman" panose="02020603050405020304" pitchFamily="18" charset="0"/>
              </a:rPr>
              <a:t>(100)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</a:rPr>
              <a:t>，十进制为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78" y="3034709"/>
            <a:ext cx="1872208" cy="1007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32"/>
          <a:stretch/>
        </p:blipFill>
        <p:spPr bwMode="auto">
          <a:xfrm>
            <a:off x="5375126" y="3144805"/>
            <a:ext cx="2376264" cy="961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3" b="36999"/>
          <a:stretch/>
        </p:blipFill>
        <p:spPr bwMode="auto">
          <a:xfrm>
            <a:off x="3142878" y="3144805"/>
            <a:ext cx="2381218" cy="59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18"/>
          <p:cNvSpPr txBox="1"/>
          <p:nvPr/>
        </p:nvSpPr>
        <p:spPr>
          <a:xfrm>
            <a:off x="8039423" y="3043739"/>
            <a:ext cx="4032448" cy="1015663"/>
          </a:xfrm>
          <a:prstGeom prst="rect">
            <a:avLst/>
          </a:prstGeom>
          <a:noFill/>
          <a:ln w="19050">
            <a:solidFill>
              <a:srgbClr val="0066F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～：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反，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变成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变成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&amp;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：与运算，两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位都是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，则为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794672" y="4326821"/>
            <a:ext cx="10015733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在计算机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中二进制数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采用的是补码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的补码正好是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取反加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的区间长度：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lowbit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)&amp;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  <p:pic>
        <p:nvPicPr>
          <p:cNvPr id="35" name="图片 3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32" b="27459"/>
          <a:stretch/>
        </p:blipFill>
        <p:spPr bwMode="auto">
          <a:xfrm>
            <a:off x="3106874" y="3806316"/>
            <a:ext cx="2376264" cy="27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1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82687" y="909514"/>
            <a:ext cx="108353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）前驱和后继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直接前驱：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的直接前驱为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 err="1">
                <a:latin typeface="Times New Roman" panose="02020603050405020304" pitchFamily="18" charset="0"/>
              </a:rPr>
              <a:t>lowbit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)]</a:t>
            </a:r>
            <a:r>
              <a:rPr lang="zh-CN" altLang="zh-CN" sz="2400" dirty="0">
                <a:latin typeface="Times New Roman" panose="02020603050405020304" pitchFamily="18" charset="0"/>
              </a:rPr>
              <a:t>，即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左侧紧邻的子树的根。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直接后继：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的直接后继为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</a:rPr>
              <a:t>+lowbit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)]</a:t>
            </a:r>
            <a:r>
              <a:rPr lang="zh-CN" altLang="zh-CN" sz="2400" dirty="0">
                <a:latin typeface="Times New Roman" panose="02020603050405020304" pitchFamily="18" charset="0"/>
              </a:rPr>
              <a:t>，即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的父节点。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前驱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左侧所有子树的根。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后继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的所有祖先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34" y="2755677"/>
            <a:ext cx="5760640" cy="326640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</p:spTree>
    <p:extLst>
      <p:ext uri="{BB962C8B-B14F-4D97-AF65-F5344CB8AC3E}">
        <p14:creationId xmlns:p14="http://schemas.microsoft.com/office/powerpoint/2010/main" val="14744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766614" y="909514"/>
            <a:ext cx="108353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）查询前缀和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前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</a:rPr>
              <a:t>个元素的前缀和</a:t>
            </a:r>
            <a:r>
              <a:rPr lang="en-US" altLang="zh-CN" sz="2400" dirty="0">
                <a:latin typeface="Times New Roman" panose="02020603050405020304" pitchFamily="18" charset="0"/>
              </a:rPr>
              <a:t>sum[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等于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加上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前驱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sum[7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等于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[7]</a:t>
            </a:r>
            <a:r>
              <a:rPr lang="zh-CN" altLang="zh-CN" sz="2400" dirty="0">
                <a:latin typeface="Times New Roman" panose="02020603050405020304" pitchFamily="18" charset="0"/>
              </a:rPr>
              <a:t>加上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[7]</a:t>
            </a:r>
            <a:r>
              <a:rPr lang="zh-CN" altLang="zh-CN" sz="2400" dirty="0">
                <a:latin typeface="Times New Roman" panose="02020603050405020304" pitchFamily="18" charset="0"/>
              </a:rPr>
              <a:t>的前驱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sum[7</a:t>
            </a:r>
            <a:r>
              <a:rPr lang="en-US" altLang="zh-CN" sz="2400" dirty="0">
                <a:latin typeface="Times New Roman" panose="02020603050405020304" pitchFamily="18" charset="0"/>
              </a:rPr>
              <a:t>]=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[7]+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[6]+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[4]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54" y="2781722"/>
            <a:ext cx="5760640" cy="3266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</p:spTree>
    <p:extLst>
      <p:ext uri="{BB962C8B-B14F-4D97-AF65-F5344CB8AC3E}">
        <p14:creationId xmlns:p14="http://schemas.microsoft.com/office/powerpoint/2010/main" val="389373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844065" y="909514"/>
            <a:ext cx="108353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4</a:t>
            </a: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）点更新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若对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进行修改，令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加上一个数</a:t>
            </a:r>
            <a:r>
              <a:rPr lang="en-US" altLang="zh-CN" sz="2400" i="1" dirty="0">
                <a:latin typeface="Times New Roman" panose="02020603050405020304" pitchFamily="18" charset="0"/>
              </a:rPr>
              <a:t>z</a:t>
            </a:r>
            <a:r>
              <a:rPr lang="zh-CN" altLang="zh-CN" sz="2400" dirty="0">
                <a:latin typeface="Times New Roman" panose="02020603050405020304" pitchFamily="18" charset="0"/>
              </a:rPr>
              <a:t>，则只需更新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及其后继（祖先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即令</a:t>
            </a:r>
            <a:r>
              <a:rPr lang="zh-CN" altLang="zh-CN" sz="2400" dirty="0">
                <a:latin typeface="Times New Roman" panose="02020603050405020304" pitchFamily="18" charset="0"/>
              </a:rPr>
              <a:t>这些节点都加上</a:t>
            </a:r>
            <a:r>
              <a:rPr lang="en-US" altLang="zh-CN" sz="2400" i="1" dirty="0">
                <a:latin typeface="Times New Roman" panose="02020603050405020304" pitchFamily="18" charset="0"/>
              </a:rPr>
              <a:t>z</a:t>
            </a:r>
            <a:r>
              <a:rPr lang="zh-CN" altLang="zh-CN" sz="2400" dirty="0">
                <a:latin typeface="Times New Roman" panose="02020603050405020304" pitchFamily="18" charset="0"/>
              </a:rPr>
              <a:t>即可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无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需修改</a:t>
            </a:r>
            <a:r>
              <a:rPr lang="zh-CN" altLang="zh-CN" sz="2400" dirty="0">
                <a:latin typeface="Times New Roman" panose="02020603050405020304" pitchFamily="18" charset="0"/>
              </a:rPr>
              <a:t>其他节点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例如，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修改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[5]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令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其加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只需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[5]+2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然后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[5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的后继分别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加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即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[6]+2</a:t>
            </a:r>
            <a:r>
              <a:rPr lang="zh-CN" altLang="zh-CN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[8]+2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134" y="2421682"/>
            <a:ext cx="5760640" cy="32664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</p:spTree>
    <p:extLst>
      <p:ext uri="{BB962C8B-B14F-4D97-AF65-F5344CB8AC3E}">
        <p14:creationId xmlns:p14="http://schemas.microsoft.com/office/powerpoint/2010/main" val="199167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766614" y="1102661"/>
            <a:ext cx="108353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5</a:t>
            </a: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）查询区间和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若求区间和值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]+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+1]+</a:t>
            </a:r>
            <a:r>
              <a:rPr lang="zh-CN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，则求解前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</a:rPr>
              <a:t>个元素的和值减去前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</a:rPr>
              <a:t>个元素的和值即可，即</a:t>
            </a:r>
            <a:r>
              <a:rPr lang="en-US" altLang="zh-CN" sz="2400" dirty="0">
                <a:latin typeface="Times New Roman" panose="02020603050405020304" pitchFamily="18" charset="0"/>
              </a:rPr>
              <a:t>sum[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</a:rPr>
              <a:t>sum[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</a:rPr>
              <a:t>1]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94806" y="3285778"/>
            <a:ext cx="6336704" cy="498663"/>
            <a:chOff x="2134766" y="3228917"/>
            <a:chExt cx="6336704" cy="498663"/>
          </a:xfrm>
        </p:grpSpPr>
        <p:sp>
          <p:nvSpPr>
            <p:cNvPr id="2" name="矩形 1"/>
            <p:cNvSpPr/>
            <p:nvPr/>
          </p:nvSpPr>
          <p:spPr>
            <a:xfrm>
              <a:off x="2134766" y="3228945"/>
              <a:ext cx="63367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</a:rPr>
                <a:t>a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[1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]+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[2]+…+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a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[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-1] + 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a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[</a:t>
              </a:r>
              <a:r>
                <a:rPr lang="en-US" altLang="zh-CN" sz="2400" i="1" dirty="0" err="1" smtClean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]+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a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[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+1]+…+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 a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[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j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]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 </a:t>
              </a:r>
              <a:endParaRPr lang="zh-CN" altLang="en-US" sz="2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52030" y="3228917"/>
              <a:ext cx="2592288" cy="498663"/>
            </a:xfrm>
            <a:prstGeom prst="rect">
              <a:avLst/>
            </a:prstGeom>
            <a:noFill/>
            <a:ln w="19050">
              <a:solidFill>
                <a:srgbClr val="0066FF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zh-CN" sz="20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5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992</Words>
  <Application>Microsoft Office PowerPoint</Application>
  <PresentationFormat>自定义</PresentationFormat>
  <Paragraphs>83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黑体</vt:lpstr>
      <vt:lpstr>华文行楷</vt:lpstr>
      <vt:lpstr>宋体</vt:lpstr>
      <vt:lpstr>微软雅黑</vt:lpstr>
      <vt:lpstr>印品黑体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214</cp:revision>
  <dcterms:created xsi:type="dcterms:W3CDTF">2015-04-23T03:04:00Z</dcterms:created>
  <dcterms:modified xsi:type="dcterms:W3CDTF">2022-09-02T09:48:12Z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