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771" r:id="rId2"/>
  </p:sldMasterIdLst>
  <p:notesMasterIdLst>
    <p:notesMasterId r:id="rId12"/>
  </p:notesMasterIdLst>
  <p:handoutMasterIdLst>
    <p:handoutMasterId r:id="rId13"/>
  </p:handoutMasterIdLst>
  <p:sldIdLst>
    <p:sldId id="562" r:id="rId3"/>
    <p:sldId id="651" r:id="rId4"/>
    <p:sldId id="662" r:id="rId5"/>
    <p:sldId id="660" r:id="rId6"/>
    <p:sldId id="672" r:id="rId7"/>
    <p:sldId id="673" r:id="rId8"/>
    <p:sldId id="674" r:id="rId9"/>
    <p:sldId id="627" r:id="rId10"/>
    <p:sldId id="628" r:id="rId11"/>
  </p:sldIdLst>
  <p:sldSz cx="12190413" cy="6859588"/>
  <p:notesSz cx="6858000" cy="9144000"/>
  <p:custDataLst>
    <p:tags r:id="rId14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399FF"/>
    <a:srgbClr val="B11212"/>
    <a:srgbClr val="660033"/>
    <a:srgbClr val="9900CC"/>
    <a:srgbClr val="38B1BF"/>
    <a:srgbClr val="0066FF"/>
    <a:srgbClr val="0033CC"/>
    <a:srgbClr val="EF7768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256" autoAdjust="0"/>
  </p:normalViewPr>
  <p:slideViewPr>
    <p:cSldViewPr>
      <p:cViewPr varScale="1">
        <p:scale>
          <a:sx n="83" d="100"/>
          <a:sy n="83" d="100"/>
        </p:scale>
        <p:origin x="965" y="5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766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39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653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896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752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406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813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07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974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7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2701493"/>
            <a:ext cx="8595549" cy="18270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860599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8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247" y="2161089"/>
            <a:ext cx="4183490" cy="38816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308" y="2161090"/>
            <a:ext cx="4183489" cy="38816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093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8" y="2161484"/>
            <a:ext cx="4185078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658" y="2737879"/>
            <a:ext cx="4185078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721" y="2161484"/>
            <a:ext cx="4185073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722" y="2737879"/>
            <a:ext cx="4185072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989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33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1673-6F62-4415-893F-B4989FF108B4}" type="datetime1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1498951"/>
            <a:ext cx="3854026" cy="1278762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42" y="515044"/>
            <a:ext cx="4512953" cy="55277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2777713"/>
            <a:ext cx="3854026" cy="25850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17" indent="0">
              <a:buNone/>
              <a:defRPr sz="1400"/>
            </a:lvl2pPr>
            <a:lvl3pPr marL="914035" indent="0">
              <a:buNone/>
              <a:defRPr sz="1200"/>
            </a:lvl3pPr>
            <a:lvl4pPr marL="1371052" indent="0">
              <a:buNone/>
              <a:defRPr sz="1000"/>
            </a:lvl4pPr>
            <a:lvl5pPr marL="1828068" indent="0">
              <a:buNone/>
              <a:defRPr sz="1000"/>
            </a:lvl5pPr>
            <a:lvl6pPr marL="2285085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0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4801712"/>
            <a:ext cx="8595548" cy="56686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246" y="609741"/>
            <a:ext cx="8595549" cy="384660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5368581"/>
            <a:ext cx="8595548" cy="67418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609741"/>
            <a:ext cx="8595549" cy="3404388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543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961" y="3633041"/>
            <a:ext cx="7223584" cy="38108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54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1932435"/>
            <a:ext cx="8595549" cy="259606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19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4343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10" y="609741"/>
            <a:ext cx="8587085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757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6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636" y="609741"/>
            <a:ext cx="1304573" cy="525266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247" y="609741"/>
            <a:ext cx="7059231" cy="525266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2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71" y="2405091"/>
            <a:ext cx="7765925" cy="1646683"/>
          </a:xfrm>
        </p:spPr>
        <p:txBody>
          <a:bodyPr anchor="b">
            <a:noAutofit/>
          </a:bodyPr>
          <a:lstStyle>
            <a:lvl1pPr algn="r">
              <a:defRPr sz="5399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71" y="4051771"/>
            <a:ext cx="7765925" cy="109715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719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6" y="2161090"/>
            <a:ext cx="8595549" cy="388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4196" y="6042761"/>
            <a:ext cx="91182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246" y="6042761"/>
            <a:ext cx="629679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545" y="6042761"/>
            <a:ext cx="68325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154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6" indent="-342866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2" y="314042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主讲老师：陈小玉</a:t>
            </a:r>
            <a:endParaRPr lang="en-US" altLang="zh-CN" sz="4800" dirty="0">
              <a:solidFill>
                <a:schemeClr val="accent1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11310" y="4493758"/>
            <a:ext cx="6787436" cy="1015663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算法训练营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9205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94606" y="1020864"/>
            <a:ext cx="92170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树上分治包括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点分治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边分治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边分治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指在树中选一条边，使得边的两端最大子树尽可能小，这条边叫作</a:t>
            </a:r>
            <a:r>
              <a:rPr lang="zh-CN" altLang="en-US" sz="2800" b="1" dirty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中心边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。和点分治不同的是，中心边只会把树分成两棵子树，因此处理起来比较方便，找中心边的方法和找重心的方法一样，找使最大子树尽可能小的那一条边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边分治</a:t>
            </a:r>
          </a:p>
        </p:txBody>
      </p:sp>
    </p:spTree>
    <p:extLst>
      <p:ext uri="{BB962C8B-B14F-4D97-AF65-F5344CB8AC3E}">
        <p14:creationId xmlns:p14="http://schemas.microsoft.com/office/powerpoint/2010/main" val="211887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550590" y="947949"/>
            <a:ext cx="930348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假设中心边为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—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，则树中任意两个节点之间的路径分为两种：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经过</a:t>
            </a:r>
            <a:r>
              <a:rPr lang="en-US" altLang="zh-CN" sz="2800" b="1" i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</a:t>
            </a:r>
            <a:r>
              <a:rPr lang="en-US" altLang="zh-CN" sz="2800" b="1" i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不经过</a:t>
            </a:r>
            <a:r>
              <a:rPr lang="en-US" altLang="zh-CN" sz="2800" b="1" i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</a:t>
            </a:r>
            <a:r>
              <a:rPr lang="en-US" altLang="zh-CN" sz="2800" b="1" i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只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考虑经过中心边的路径，处理完当前子树后删掉中心边，将树分成两棵子树，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再递归求解。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不经过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—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路径只需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递归求解。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边分治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950" y="3789834"/>
            <a:ext cx="32861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0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550590" y="941865"/>
            <a:ext cx="964907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B1121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B1121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．树的重建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对菊花图（形状像菊花）分治后，所有路径都经过中心边，没有达到分治的效果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，时间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复杂度退化为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。此时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需要重建树，添加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若干虚拟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节点，使每个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节点都不超过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度，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每次分治的规模都减少一半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，时间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复杂度为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边分治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910" y="3357786"/>
            <a:ext cx="4680520" cy="294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7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804195" y="939620"/>
            <a:ext cx="9087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B1121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B1121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．求中心边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找中心边的方法和找重心类似，只需进行一次深度优先遍历，使删除该边后最大子树最小。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size[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表示以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为根的子树的节点数，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size[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表示以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为根的子树的所有节点数。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边分治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854" y="3357786"/>
            <a:ext cx="4642980" cy="239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0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22598" y="981522"/>
            <a:ext cx="94330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B1121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B1121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．中心边分解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）求出中心边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midedge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，得到中心边的两个端点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，然后删除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的邻接边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midedge^1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，删除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的邻接边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midedge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）分别从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出发，递归求解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边分治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854" y="3361853"/>
            <a:ext cx="3968216" cy="250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5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586594" y="1063814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B1121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dirty="0" smtClean="0">
                <a:solidFill>
                  <a:srgbClr val="B1121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．</a:t>
            </a:r>
            <a:r>
              <a:rPr lang="zh-CN" altLang="en-US" sz="2400" dirty="0" smtClean="0">
                <a:solidFill>
                  <a:srgbClr val="B1121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边</a:t>
            </a:r>
            <a:r>
              <a:rPr lang="zh-CN" altLang="en-US" sz="2400" dirty="0">
                <a:solidFill>
                  <a:srgbClr val="B1121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分治产生的分治树</a:t>
            </a:r>
            <a:endParaRPr lang="zh-CN" altLang="en-US" sz="2400" dirty="0">
              <a:solidFill>
                <a:srgbClr val="B1121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边分治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86" y="2133650"/>
            <a:ext cx="3240360" cy="292179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311230" y="1230252"/>
            <a:ext cx="3163193" cy="55976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画出</a:t>
            </a:r>
            <a:r>
              <a:rPr lang="zh-CN" altLang="en-US" sz="2400" dirty="0" smtClean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  <a:r>
              <a:rPr lang="zh-CN" altLang="en-US" sz="2400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治树</a:t>
            </a:r>
            <a:endParaRPr lang="zh-CN" altLang="en-US" sz="2400" dirty="0">
              <a:solidFill>
                <a:schemeClr val="accent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10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TextBox 30"/>
          <p:cNvSpPr txBox="1"/>
          <p:nvPr/>
        </p:nvSpPr>
        <p:spPr>
          <a:xfrm>
            <a:off x="2026754" y="1280928"/>
            <a:ext cx="5976664" cy="623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算法实现</a:t>
            </a:r>
            <a:endParaRPr lang="en-US" altLang="zh-CN" sz="3200" b="1" dirty="0">
              <a:ln/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 flipH="1">
            <a:off x="982638" y="1341562"/>
            <a:ext cx="835160" cy="674726"/>
            <a:chOff x="1331640" y="1707656"/>
            <a:chExt cx="2796076" cy="2835508"/>
          </a:xfrm>
        </p:grpSpPr>
        <p:sp>
          <p:nvSpPr>
            <p:cNvPr id="18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边分治</a:t>
            </a:r>
          </a:p>
        </p:txBody>
      </p:sp>
    </p:spTree>
    <p:extLst>
      <p:ext uri="{BB962C8B-B14F-4D97-AF65-F5344CB8AC3E}">
        <p14:creationId xmlns:p14="http://schemas.microsoft.com/office/powerpoint/2010/main" val="311541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 flipH="1">
            <a:off x="820021" y="1242964"/>
            <a:ext cx="835160" cy="674726"/>
            <a:chOff x="1331640" y="1707656"/>
            <a:chExt cx="2796076" cy="2835508"/>
          </a:xfrm>
        </p:grpSpPr>
        <p:sp>
          <p:nvSpPr>
            <p:cNvPr id="9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30"/>
          <p:cNvSpPr txBox="1"/>
          <p:nvPr/>
        </p:nvSpPr>
        <p:spPr>
          <a:xfrm>
            <a:off x="1864137" y="1269647"/>
            <a:ext cx="5976664" cy="54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 smtClean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算法分析</a:t>
            </a:r>
            <a:endParaRPr lang="en-US" altLang="zh-CN" sz="3200" b="1" dirty="0">
              <a:ln/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51054" y="2118662"/>
            <a:ext cx="904860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复杂度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重建树后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边分治每次数据规模都减少一半，总时间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复杂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度为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复杂度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空间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复杂度为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边分治</a:t>
            </a:r>
          </a:p>
        </p:txBody>
      </p:sp>
    </p:spTree>
    <p:extLst>
      <p:ext uri="{BB962C8B-B14F-4D97-AF65-F5344CB8AC3E}">
        <p14:creationId xmlns:p14="http://schemas.microsoft.com/office/powerpoint/2010/main" val="159136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3653</TotalTime>
  <Words>452</Words>
  <Application>Microsoft Office PowerPoint</Application>
  <PresentationFormat>自定义</PresentationFormat>
  <Paragraphs>38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方正姚体</vt:lpstr>
      <vt:lpstr>黑体</vt:lpstr>
      <vt:lpstr>华文行楷</vt:lpstr>
      <vt:lpstr>华文新魏</vt:lpstr>
      <vt:lpstr>宋体</vt:lpstr>
      <vt:lpstr>微软雅黑</vt:lpstr>
      <vt:lpstr>印品黑体</vt:lpstr>
      <vt:lpstr>Arial</vt:lpstr>
      <vt:lpstr>Calibri</vt:lpstr>
      <vt:lpstr>Times New Roman</vt:lpstr>
      <vt:lpstr>Trebuchet MS</vt:lpstr>
      <vt:lpstr>Wingdings 3</vt:lpstr>
      <vt:lpstr>Office 主题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354</cp:revision>
  <dcterms:created xsi:type="dcterms:W3CDTF">2015-04-23T03:04:00Z</dcterms:created>
  <dcterms:modified xsi:type="dcterms:W3CDTF">2022-11-04T15:20:29Z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