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4"/>
  </p:notesMasterIdLst>
  <p:handoutMasterIdLst>
    <p:handoutMasterId r:id="rId15"/>
  </p:handoutMasterIdLst>
  <p:sldIdLst>
    <p:sldId id="516" r:id="rId3"/>
    <p:sldId id="527" r:id="rId4"/>
    <p:sldId id="564" r:id="rId5"/>
    <p:sldId id="563" r:id="rId6"/>
    <p:sldId id="565" r:id="rId7"/>
    <p:sldId id="566" r:id="rId8"/>
    <p:sldId id="568" r:id="rId9"/>
    <p:sldId id="570" r:id="rId10"/>
    <p:sldId id="569" r:id="rId11"/>
    <p:sldId id="571" r:id="rId12"/>
    <p:sldId id="536" r:id="rId13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B11212"/>
    <a:srgbClr val="9900CC"/>
    <a:srgbClr val="0066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32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8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66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2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9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6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13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2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0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5" cy="96128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4646" y="406904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彻底搞懂动态规划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7333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1045786" y="1341562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求解动态规划问题时，如何确定状态和状态转移方程是关键，也是难点。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不同状态表示和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转移方程的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算法复杂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度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可能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不同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动态规划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问题灵活多变，在各类算法竞赛中层出不穷，需要多练习、多总结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见多识广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，积累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丰富的经验和发挥创造力。</a:t>
            </a:r>
          </a:p>
        </p:txBody>
      </p:sp>
    </p:spTree>
    <p:extLst>
      <p:ext uri="{BB962C8B-B14F-4D97-AF65-F5344CB8AC3E}">
        <p14:creationId xmlns:p14="http://schemas.microsoft.com/office/powerpoint/2010/main" val="20419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进阶篇刷题图谱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2" y="1045504"/>
            <a:ext cx="10058400" cy="55348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97482" y="5764712"/>
            <a:ext cx="7103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进阶篇题单：</a:t>
            </a:r>
            <a:r>
              <a:rPr lang="en-US" altLang="zh-CN" sz="2400" dirty="0">
                <a:latin typeface="Times New Roman" panose="02020603050405020304" pitchFamily="18" charset="0"/>
              </a:rPr>
              <a:t>https://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vjudge.net/article/2642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1054646" y="1269554"/>
            <a:ext cx="89853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动态规划（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Dynamic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Programming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理查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德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贝尔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曼在研究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多阶段决策过程优化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问题时，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提出的最优化原理。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动态规划是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种表格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处理法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，它把原问题分解为若干子问题，自底向上先求解最小的子问题，把结果存储在表格中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，在求解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大的子问题时直接从表格中查询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问题的解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，避免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重复计算，从而提高效率。</a:t>
            </a:r>
          </a:p>
        </p:txBody>
      </p:sp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189552" y="1495950"/>
            <a:ext cx="881318" cy="853724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7" name="椭圆 6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5895702" y="1895789"/>
              <a:ext cx="453105" cy="38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89553" y="2852649"/>
            <a:ext cx="969197" cy="916189"/>
            <a:chOff x="6156589" y="2586760"/>
            <a:chExt cx="504056" cy="504056"/>
          </a:xfrm>
        </p:grpSpPr>
        <p:sp>
          <p:nvSpPr>
            <p:cNvPr id="11" name="椭圆 10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08814" y="2666587"/>
              <a:ext cx="392832" cy="35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30"/>
          <p:cNvSpPr txBox="1"/>
          <p:nvPr/>
        </p:nvSpPr>
        <p:spPr>
          <a:xfrm>
            <a:off x="3358902" y="1608408"/>
            <a:ext cx="5544616" cy="720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哪些</a:t>
            </a:r>
            <a:r>
              <a:rPr lang="zh-CN" altLang="en-US" sz="3600" b="1" dirty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问题可以使用</a:t>
            </a: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动态规划？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0"/>
          <p:cNvSpPr txBox="1"/>
          <p:nvPr/>
        </p:nvSpPr>
        <p:spPr>
          <a:xfrm>
            <a:off x="3358902" y="2886829"/>
            <a:ext cx="59766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常用的</a:t>
            </a:r>
            <a:r>
              <a:rPr lang="zh-CN" altLang="en-US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动态规划模板有</a:t>
            </a: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哪些？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34766" y="4241985"/>
            <a:ext cx="1023978" cy="988009"/>
            <a:chOff x="6156589" y="2586760"/>
            <a:chExt cx="504056" cy="504056"/>
          </a:xfrm>
        </p:grpSpPr>
        <p:sp>
          <p:nvSpPr>
            <p:cNvPr id="16" name="椭圆 15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6227481" y="2671115"/>
              <a:ext cx="371816" cy="362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30"/>
          <p:cNvSpPr txBox="1"/>
          <p:nvPr/>
        </p:nvSpPr>
        <p:spPr>
          <a:xfrm>
            <a:off x="3358902" y="4365898"/>
            <a:ext cx="59766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动态规划求解的秘籍是什么？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7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206774" y="1125538"/>
            <a:ext cx="881318" cy="853724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16" name="椭圆 15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5"/>
            <p:cNvSpPr txBox="1"/>
            <p:nvPr/>
          </p:nvSpPr>
          <p:spPr>
            <a:xfrm>
              <a:off x="5900985" y="1931243"/>
              <a:ext cx="453105" cy="34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30"/>
          <p:cNvSpPr txBox="1"/>
          <p:nvPr/>
        </p:nvSpPr>
        <p:spPr>
          <a:xfrm>
            <a:off x="3376124" y="1237996"/>
            <a:ext cx="5976664" cy="720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哪些</a:t>
            </a:r>
            <a:r>
              <a:rPr lang="zh-CN" altLang="en-US" sz="3600" b="1" dirty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问题可以使用</a:t>
            </a: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动态规划？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82312" y="2592390"/>
            <a:ext cx="5065022" cy="2814199"/>
            <a:chOff x="3389226" y="2746778"/>
            <a:chExt cx="6756376" cy="2814199"/>
          </a:xfrm>
        </p:grpSpPr>
        <p:grpSp>
          <p:nvGrpSpPr>
            <p:cNvPr id="52" name="组合 51"/>
            <p:cNvGrpSpPr/>
            <p:nvPr/>
          </p:nvGrpSpPr>
          <p:grpSpPr>
            <a:xfrm flipH="1">
              <a:off x="3391919" y="2746778"/>
              <a:ext cx="1829684" cy="1082122"/>
              <a:chOff x="3006872" y="1129208"/>
              <a:chExt cx="1525938" cy="1516360"/>
            </a:xfrm>
          </p:grpSpPr>
          <p:sp>
            <p:nvSpPr>
              <p:cNvPr id="53" name="圆角矩形 26"/>
              <p:cNvSpPr/>
              <p:nvPr/>
            </p:nvSpPr>
            <p:spPr>
              <a:xfrm>
                <a:off x="3006872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5FCACB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TextBox 58"/>
              <p:cNvSpPr txBox="1"/>
              <p:nvPr/>
            </p:nvSpPr>
            <p:spPr>
              <a:xfrm>
                <a:off x="3604087" y="1649338"/>
                <a:ext cx="499942" cy="733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660033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3390572" y="3589450"/>
              <a:ext cx="1829684" cy="1145724"/>
              <a:chOff x="4607328" y="1129208"/>
              <a:chExt cx="1525938" cy="1516360"/>
            </a:xfrm>
          </p:grpSpPr>
          <p:sp>
            <p:nvSpPr>
              <p:cNvPr id="56" name="圆角矩形 26"/>
              <p:cNvSpPr/>
              <p:nvPr/>
            </p:nvSpPr>
            <p:spPr>
              <a:xfrm flipH="1">
                <a:off x="4607328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A0BF0D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TextBox 61"/>
              <p:cNvSpPr txBox="1"/>
              <p:nvPr/>
            </p:nvSpPr>
            <p:spPr>
              <a:xfrm>
                <a:off x="5061347" y="1528001"/>
                <a:ext cx="542098" cy="692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B11212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11212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 flipH="1">
              <a:off x="5149595" y="3048449"/>
              <a:ext cx="3576688" cy="652486"/>
              <a:chOff x="710069" y="2548099"/>
              <a:chExt cx="3639820" cy="889230"/>
            </a:xfrm>
          </p:grpSpPr>
          <p:cxnSp>
            <p:nvCxnSpPr>
              <p:cNvPr id="59" name="直接连接符 58"/>
              <p:cNvCxnSpPr/>
              <p:nvPr/>
            </p:nvCxnSpPr>
            <p:spPr>
              <a:xfrm flipH="1">
                <a:off x="3540383" y="2971232"/>
                <a:ext cx="809506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60" name="矩形 59"/>
              <p:cNvSpPr>
                <a:spLocks noChangeArrowheads="1"/>
              </p:cNvSpPr>
              <p:nvPr/>
            </p:nvSpPr>
            <p:spPr bwMode="auto">
              <a:xfrm>
                <a:off x="710069" y="2548099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最优子结构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149595" y="3912833"/>
              <a:ext cx="4264187" cy="652486"/>
              <a:chOff x="8015905" y="2658621"/>
              <a:chExt cx="3446524" cy="889230"/>
            </a:xfrm>
          </p:grpSpPr>
          <p:cxnSp>
            <p:nvCxnSpPr>
              <p:cNvPr id="62" name="直接连接符 61"/>
              <p:cNvCxnSpPr/>
              <p:nvPr/>
            </p:nvCxnSpPr>
            <p:spPr>
              <a:xfrm flipH="1">
                <a:off x="8015905" y="3101117"/>
                <a:ext cx="618094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63" name="矩形 62"/>
              <p:cNvSpPr>
                <a:spLocks noChangeArrowheads="1"/>
              </p:cNvSpPr>
              <p:nvPr/>
            </p:nvSpPr>
            <p:spPr bwMode="auto">
              <a:xfrm>
                <a:off x="8761987" y="2658621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子问题重叠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 rot="16200000">
              <a:off x="3753849" y="4107396"/>
              <a:ext cx="1088958" cy="1818203"/>
              <a:chOff x="4607329" y="2741326"/>
              <a:chExt cx="1525938" cy="1516360"/>
            </a:xfrm>
          </p:grpSpPr>
          <p:sp>
            <p:nvSpPr>
              <p:cNvPr id="65" name="圆角矩形 26"/>
              <p:cNvSpPr/>
              <p:nvPr/>
            </p:nvSpPr>
            <p:spPr>
              <a:xfrm flipH="1" flipV="1">
                <a:off x="4607329" y="2741326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319095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Box 64"/>
              <p:cNvSpPr txBox="1"/>
              <p:nvPr/>
            </p:nvSpPr>
            <p:spPr>
              <a:xfrm rot="5400000">
                <a:off x="5121410" y="3067842"/>
                <a:ext cx="553027" cy="73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矩形 66"/>
            <p:cNvSpPr>
              <a:spLocks noChangeArrowheads="1"/>
            </p:cNvSpPr>
            <p:nvPr/>
          </p:nvSpPr>
          <p:spPr bwMode="auto">
            <a:xfrm>
              <a:off x="6085699" y="4797946"/>
              <a:ext cx="4059903" cy="65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无后效性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 flipH="1">
              <a:off x="5149595" y="5101618"/>
              <a:ext cx="764732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46" y="2626668"/>
            <a:ext cx="4029897" cy="247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98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82" y="1655322"/>
            <a:ext cx="6840760" cy="5183426"/>
          </a:xfrm>
          <a:prstGeom prst="rect">
            <a:avLst/>
          </a:prstGeom>
        </p:spPr>
      </p:pic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062758" y="962251"/>
            <a:ext cx="1097347" cy="952118"/>
            <a:chOff x="6156589" y="2586760"/>
            <a:chExt cx="570704" cy="523823"/>
          </a:xfrm>
        </p:grpSpPr>
        <p:sp>
          <p:nvSpPr>
            <p:cNvPr id="29" name="椭圆 28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6208814" y="2672103"/>
              <a:ext cx="518479" cy="43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66192" y="962251"/>
            <a:ext cx="59766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常用的</a:t>
            </a:r>
            <a:r>
              <a:rPr lang="zh-CN" altLang="en-US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动态规划模板有</a:t>
            </a: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哪些？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1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990750" y="1346824"/>
            <a:ext cx="1023978" cy="988009"/>
            <a:chOff x="6156589" y="2586760"/>
            <a:chExt cx="504056" cy="504056"/>
          </a:xfrm>
        </p:grpSpPr>
        <p:sp>
          <p:nvSpPr>
            <p:cNvPr id="11" name="椭圆 10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34813" y="2704496"/>
              <a:ext cx="367767" cy="321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30"/>
          <p:cNvSpPr txBox="1"/>
          <p:nvPr/>
        </p:nvSpPr>
        <p:spPr>
          <a:xfrm>
            <a:off x="3286894" y="1395061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动态规划求解的秘籍是什么？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Freeform 3"/>
          <p:cNvSpPr>
            <a:spLocks noEditPoints="1"/>
          </p:cNvSpPr>
          <p:nvPr/>
        </p:nvSpPr>
        <p:spPr bwMode="gray">
          <a:xfrm>
            <a:off x="2494806" y="2565609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830391" y="4473009"/>
            <a:ext cx="1560959" cy="1778425"/>
            <a:chOff x="5830391" y="4473009"/>
            <a:chExt cx="1560959" cy="1778425"/>
          </a:xfrm>
        </p:grpSpPr>
        <p:sp>
          <p:nvSpPr>
            <p:cNvPr id="15" name="Oval 34"/>
            <p:cNvSpPr>
              <a:spLocks noChangeArrowheads="1"/>
            </p:cNvSpPr>
            <p:nvPr/>
          </p:nvSpPr>
          <p:spPr bwMode="gray">
            <a:xfrm rot="20876594">
              <a:off x="5904878" y="5631449"/>
              <a:ext cx="1316787" cy="619985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35"/>
            <p:cNvSpPr>
              <a:spLocks noChangeArrowheads="1"/>
            </p:cNvSpPr>
            <p:nvPr/>
          </p:nvSpPr>
          <p:spPr bwMode="gray">
            <a:xfrm>
              <a:off x="5830391" y="4473009"/>
              <a:ext cx="1560959" cy="158686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" name="Oval 36"/>
            <p:cNvSpPr>
              <a:spLocks noChangeArrowheads="1"/>
            </p:cNvSpPr>
            <p:nvPr/>
          </p:nvSpPr>
          <p:spPr bwMode="gray">
            <a:xfrm>
              <a:off x="5851029" y="4479527"/>
              <a:ext cx="1524623" cy="15470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gray">
            <a:xfrm>
              <a:off x="5868492" y="4487830"/>
              <a:ext cx="1450500" cy="1446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gray">
            <a:xfrm>
              <a:off x="5960566" y="4509914"/>
              <a:ext cx="1290625" cy="117354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gray">
            <a:xfrm>
              <a:off x="6095206" y="4861243"/>
              <a:ext cx="108326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决策</a:t>
              </a:r>
              <a:endParaRPr lang="en-US" altLang="zh-CN" sz="3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58902" y="4231184"/>
            <a:ext cx="1371600" cy="1600200"/>
            <a:chOff x="3358902" y="4231184"/>
            <a:chExt cx="1371600" cy="1600200"/>
          </a:xfrm>
        </p:grpSpPr>
        <p:sp>
          <p:nvSpPr>
            <p:cNvPr id="21" name="Oval 40"/>
            <p:cNvSpPr>
              <a:spLocks noChangeArrowheads="1"/>
            </p:cNvSpPr>
            <p:nvPr/>
          </p:nvSpPr>
          <p:spPr bwMode="gray">
            <a:xfrm rot="20827004">
              <a:off x="3435102" y="5221784"/>
              <a:ext cx="1133475" cy="6096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41"/>
            <p:cNvGrpSpPr>
              <a:grpSpLocks/>
            </p:cNvGrpSpPr>
            <p:nvPr/>
          </p:nvGrpSpPr>
          <p:grpSpPr bwMode="auto">
            <a:xfrm>
              <a:off x="3358902" y="4231184"/>
              <a:ext cx="1371600" cy="1441450"/>
              <a:chOff x="732" y="2112"/>
              <a:chExt cx="842" cy="860"/>
            </a:xfrm>
          </p:grpSpPr>
          <p:sp>
            <p:nvSpPr>
              <p:cNvPr id="23" name="Oval 42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43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44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45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" name="Text Box 46"/>
              <p:cNvSpPr txBox="1">
                <a:spLocks noChangeArrowheads="1"/>
              </p:cNvSpPr>
              <p:nvPr/>
            </p:nvSpPr>
            <p:spPr bwMode="gray">
              <a:xfrm>
                <a:off x="864" y="2368"/>
                <a:ext cx="554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阶段</a:t>
                </a:r>
                <a:endParaRPr lang="en-US" altLang="zh-CN" sz="28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494806" y="2866033"/>
            <a:ext cx="1100137" cy="1139825"/>
            <a:chOff x="2494806" y="2866033"/>
            <a:chExt cx="1100137" cy="1139825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gray">
            <a:xfrm>
              <a:off x="2494806" y="3472458"/>
              <a:ext cx="914400" cy="5334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48"/>
            <p:cNvSpPr>
              <a:spLocks noChangeArrowheads="1"/>
            </p:cNvSpPr>
            <p:nvPr/>
          </p:nvSpPr>
          <p:spPr bwMode="gray">
            <a:xfrm>
              <a:off x="2571006" y="2866033"/>
              <a:ext cx="1023937" cy="10239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" name="Oval 49"/>
            <p:cNvSpPr>
              <a:spLocks noChangeArrowheads="1"/>
            </p:cNvSpPr>
            <p:nvPr/>
          </p:nvSpPr>
          <p:spPr bwMode="gray">
            <a:xfrm>
              <a:off x="2583706" y="2870796"/>
              <a:ext cx="1000125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gray">
            <a:xfrm>
              <a:off x="2594818" y="2881908"/>
              <a:ext cx="950913" cy="9334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" name="Oval 51"/>
            <p:cNvSpPr>
              <a:spLocks noChangeArrowheads="1"/>
            </p:cNvSpPr>
            <p:nvPr/>
          </p:nvSpPr>
          <p:spPr bwMode="gray">
            <a:xfrm>
              <a:off x="2648793" y="2907308"/>
              <a:ext cx="847725" cy="7572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" name="Text Box 52"/>
            <p:cNvSpPr txBox="1">
              <a:spLocks noChangeArrowheads="1"/>
            </p:cNvSpPr>
            <p:nvPr/>
          </p:nvSpPr>
          <p:spPr bwMode="gray">
            <a:xfrm>
              <a:off x="2693183" y="3124537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99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endParaRPr lang="en-US" altLang="zh-CN" sz="24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3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854274" y="1125538"/>
            <a:ext cx="89853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动态规划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把原问题划分为若干子问题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，每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个子问题的求解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过程构成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一个阶段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，求解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后再求解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后一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根据无后效性，动态规划的求解过程构成一个有向无环图，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求解的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顺序就是该有向无环图的一个拓扑序。在有向无环图中，节点对应问题的状态，有向边对应状态之间的转移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，转移时作出的选择就是决策。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800" b="1" dirty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、阶段、</a:t>
            </a:r>
            <a:r>
              <a:rPr lang="zh-CN" altLang="en-US" sz="2800" b="1" dirty="0" smtClean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动态规划的三个要素。</a:t>
            </a:r>
          </a:p>
        </p:txBody>
      </p:sp>
    </p:spTree>
    <p:extLst>
      <p:ext uri="{BB962C8B-B14F-4D97-AF65-F5344CB8AC3E}">
        <p14:creationId xmlns:p14="http://schemas.microsoft.com/office/powerpoint/2010/main" val="186807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1198662" y="1072470"/>
            <a:ext cx="8985348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，使用动态规划求解单源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最短路径问题。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2" r="14157"/>
          <a:stretch>
            <a:fillRect/>
          </a:stretch>
        </p:blipFill>
        <p:spPr bwMode="auto">
          <a:xfrm>
            <a:off x="2566814" y="2133650"/>
            <a:ext cx="6876764" cy="359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9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847297" y="1197546"/>
            <a:ext cx="89853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表示源点到节点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的最短距离。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。根据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拓扑序列划分阶段。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决策选择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。考察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当前节点的逆邻接点，将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所有 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邻接点的最短距离与边权之和取最小值得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状态转移方程：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min(dp[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。若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源点为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，则令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求解目标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2,3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0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1936</TotalTime>
  <Words>523</Words>
  <Application>Microsoft Office PowerPoint</Application>
  <PresentationFormat>自定义</PresentationFormat>
  <Paragraphs>62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Impact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230</cp:revision>
  <dcterms:created xsi:type="dcterms:W3CDTF">2015-04-23T03:04:00Z</dcterms:created>
  <dcterms:modified xsi:type="dcterms:W3CDTF">2021-10-02T15:41:31Z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