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8"/>
  </p:notesMasterIdLst>
  <p:handoutMasterIdLst>
    <p:handoutMasterId r:id="rId19"/>
  </p:handoutMasterIdLst>
  <p:sldIdLst>
    <p:sldId id="560" r:id="rId3"/>
    <p:sldId id="572" r:id="rId4"/>
    <p:sldId id="573" r:id="rId5"/>
    <p:sldId id="577" r:id="rId6"/>
    <p:sldId id="575" r:id="rId7"/>
    <p:sldId id="576" r:id="rId8"/>
    <p:sldId id="578" r:id="rId9"/>
    <p:sldId id="579" r:id="rId10"/>
    <p:sldId id="580" r:id="rId11"/>
    <p:sldId id="581" r:id="rId12"/>
    <p:sldId id="582" r:id="rId13"/>
    <p:sldId id="583" r:id="rId14"/>
    <p:sldId id="585" r:id="rId15"/>
    <p:sldId id="584" r:id="rId16"/>
    <p:sldId id="536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FF"/>
    <a:srgbClr val="660033"/>
    <a:srgbClr val="9900CC"/>
    <a:srgbClr val="0066CC"/>
    <a:srgbClr val="38B1B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4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4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6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5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7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2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多重背包问题详解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161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5417" y="1896155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拆分，将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个物品拆分成若干种新物品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。存在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一个最大的整数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。将剩余部分用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]-(2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拆分为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48595"/>
              </p:ext>
            </p:extLst>
          </p:nvPr>
        </p:nvGraphicFramePr>
        <p:xfrm>
          <a:off x="3286894" y="4293890"/>
          <a:ext cx="6480720" cy="161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4076700" imgH="1028700" progId="Visio.Drawing.11">
                  <p:embed/>
                </p:oleObj>
              </mc:Choice>
              <mc:Fallback>
                <p:oleObj name="Visio" r:id="rId4" imgW="4076700" imgH="102870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894" y="4293890"/>
                        <a:ext cx="6480720" cy="1614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65417" y="1094703"/>
            <a:ext cx="969197" cy="916189"/>
            <a:chOff x="6156589" y="2586760"/>
            <a:chExt cx="504056" cy="504056"/>
          </a:xfrm>
        </p:grpSpPr>
        <p:sp>
          <p:nvSpPr>
            <p:cNvPr id="10" name="椭圆 9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0"/>
          <p:cNvSpPr txBox="1"/>
          <p:nvPr/>
        </p:nvSpPr>
        <p:spPr>
          <a:xfrm>
            <a:off x="2134766" y="1265030"/>
            <a:ext cx="59766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二进制拆分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9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710145"/>
            <a:ext cx="8136904" cy="4727927"/>
          </a:xfrm>
          <a:prstGeom prst="rect">
            <a:avLst/>
          </a:prstGeom>
        </p:spPr>
      </p:pic>
      <p:sp>
        <p:nvSpPr>
          <p:cNvPr id="9" name="11 Rectángulo"/>
          <p:cNvSpPr/>
          <p:nvPr/>
        </p:nvSpPr>
        <p:spPr>
          <a:xfrm>
            <a:off x="4910317" y="5605145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270670" y="1084791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0790" y="6139241"/>
            <a:ext cx="703131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∑log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7264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2394" y="2206064"/>
            <a:ext cx="9895941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不要求最优性，仅关注可行性（如面值是否能拼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成），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可使用数组优化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POJ1276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HDU2844/POJ1742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14686" y="1109579"/>
            <a:ext cx="1023978" cy="988009"/>
            <a:chOff x="6156589" y="2586760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1"/>
            <p:cNvSpPr txBox="1"/>
            <p:nvPr/>
          </p:nvSpPr>
          <p:spPr>
            <a:xfrm>
              <a:off x="6234813" y="268671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30"/>
          <p:cNvSpPr txBox="1"/>
          <p:nvPr/>
        </p:nvSpPr>
        <p:spPr>
          <a:xfrm>
            <a:off x="2710830" y="1171005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数组优化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5" y="1341562"/>
            <a:ext cx="9129364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674044"/>
            <a:ext cx="8728670" cy="44920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8902" y="5890464"/>
            <a:ext cx="663344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11 Rectángulo"/>
          <p:cNvSpPr/>
          <p:nvPr/>
        </p:nvSpPr>
        <p:spPr>
          <a:xfrm>
            <a:off x="3825038" y="5345661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36839" y="1084791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0268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021611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" y="6017672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8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28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10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9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5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06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6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0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3330755" y="1235303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277666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185066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3943241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578090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54646" y="1269554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问题是动态规划的经典问题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之一。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背包问题指在一个有容积或重量限制的背包中放入物品，物品有体积、重量、价值等属性，要求在满足背包限制的情况下放置物品，使背包中物品的价值之和最大。根据物品限制条件的不同，背包问题可分为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完全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背包等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91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Freeform 105"/>
          <p:cNvSpPr/>
          <p:nvPr/>
        </p:nvSpPr>
        <p:spPr bwMode="auto">
          <a:xfrm>
            <a:off x="5231110" y="4293890"/>
            <a:ext cx="1151467" cy="1250951"/>
          </a:xfrm>
          <a:custGeom>
            <a:avLst/>
            <a:gdLst>
              <a:gd name="T0" fmla="*/ 0 w 876"/>
              <a:gd name="T1" fmla="*/ 2147483647 h 952"/>
              <a:gd name="T2" fmla="*/ 0 w 876"/>
              <a:gd name="T3" fmla="*/ 2147483647 h 952"/>
              <a:gd name="T4" fmla="*/ 2147483647 w 876"/>
              <a:gd name="T5" fmla="*/ 2147483647 h 952"/>
              <a:gd name="T6" fmla="*/ 2147483647 w 876"/>
              <a:gd name="T7" fmla="*/ 0 h 952"/>
              <a:gd name="T8" fmla="*/ 2147483647 w 876"/>
              <a:gd name="T9" fmla="*/ 0 h 952"/>
              <a:gd name="T10" fmla="*/ 2147483647 w 876"/>
              <a:gd name="T11" fmla="*/ 2147483647 h 952"/>
              <a:gd name="T12" fmla="*/ 0 w 876"/>
              <a:gd name="T13" fmla="*/ 2147483647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07"/>
          <p:cNvSpPr/>
          <p:nvPr/>
        </p:nvSpPr>
        <p:spPr bwMode="auto">
          <a:xfrm>
            <a:off x="3889144" y="4293890"/>
            <a:ext cx="1155700" cy="1250951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20792" y="1711556"/>
            <a:ext cx="4030134" cy="3833285"/>
            <a:chOff x="3748193" y="2000673"/>
            <a:chExt cx="4030134" cy="3833285"/>
          </a:xfrm>
        </p:grpSpPr>
        <p:sp>
          <p:nvSpPr>
            <p:cNvPr id="10" name="Freeform 104"/>
            <p:cNvSpPr/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6"/>
            <p:cNvSpPr/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8"/>
            <p:cNvSpPr/>
            <p:nvPr/>
          </p:nvSpPr>
          <p:spPr bwMode="auto">
            <a:xfrm>
              <a:off x="5763260" y="2000673"/>
              <a:ext cx="2017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09"/>
            <p:cNvSpPr/>
            <p:nvPr/>
          </p:nvSpPr>
          <p:spPr bwMode="auto">
            <a:xfrm>
              <a:off x="3748193" y="2000673"/>
              <a:ext cx="2017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5462693" y="3837941"/>
              <a:ext cx="254000" cy="251884"/>
            </a:xfrm>
            <a:prstGeom prst="octagon">
              <a:avLst/>
            </a:prstGeom>
            <a:solidFill>
              <a:srgbClr val="319095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2"/>
            <p:cNvSpPr/>
            <p:nvPr/>
          </p:nvSpPr>
          <p:spPr bwMode="auto">
            <a:xfrm>
              <a:off x="5765378" y="3774440"/>
              <a:ext cx="315383" cy="315384"/>
            </a:xfrm>
            <a:prstGeom prst="octagon">
              <a:avLst/>
            </a:prstGeom>
            <a:solidFill>
              <a:srgbClr val="5FCACB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3"/>
            <p:cNvSpPr/>
            <p:nvPr/>
          </p:nvSpPr>
          <p:spPr bwMode="auto">
            <a:xfrm>
              <a:off x="5462693" y="4142740"/>
              <a:ext cx="254000" cy="247651"/>
            </a:xfrm>
            <a:prstGeom prst="octagon">
              <a:avLst/>
            </a:prstGeom>
            <a:solidFill>
              <a:srgbClr val="F5841C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4"/>
            <p:cNvSpPr/>
            <p:nvPr/>
          </p:nvSpPr>
          <p:spPr bwMode="auto">
            <a:xfrm>
              <a:off x="5765378" y="4142740"/>
              <a:ext cx="249767" cy="247651"/>
            </a:xfrm>
            <a:prstGeom prst="octagon">
              <a:avLst/>
            </a:prstGeom>
            <a:solidFill>
              <a:srgbClr val="A0BF0D"/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7238676" y="1618685"/>
            <a:ext cx="1829165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完全背包</a:t>
            </a:r>
            <a:endParaRPr lang="en-US" altLang="zh-CN" sz="2800" b="1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816376" y="1577293"/>
            <a:ext cx="229870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2800" b="1" dirty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241547" y="2697672"/>
            <a:ext cx="229870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混合背包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659156" y="3612325"/>
            <a:ext cx="2298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分组背包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13741" y="2251307"/>
            <a:ext cx="2843207" cy="882650"/>
            <a:chOff x="1177047" y="2540424"/>
            <a:chExt cx="4018947" cy="882650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1177047" y="2540424"/>
              <a:ext cx="3966030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54"/>
            <p:cNvSpPr>
              <a:spLocks noChangeArrowheads="1"/>
            </p:cNvSpPr>
            <p:nvPr/>
          </p:nvSpPr>
          <p:spPr bwMode="auto">
            <a:xfrm>
              <a:off x="5085927" y="3313007"/>
              <a:ext cx="110067" cy="1100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35960" y="2264007"/>
            <a:ext cx="2993488" cy="878416"/>
            <a:chOff x="6563360" y="2553124"/>
            <a:chExt cx="3712633" cy="878416"/>
          </a:xfrm>
        </p:grpSpPr>
        <p:sp>
          <p:nvSpPr>
            <p:cNvPr id="26" name="任意多边形 25"/>
            <p:cNvSpPr/>
            <p:nvPr/>
          </p:nvSpPr>
          <p:spPr>
            <a:xfrm>
              <a:off x="6626860" y="2553124"/>
              <a:ext cx="3649133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54"/>
            <p:cNvSpPr>
              <a:spLocks noChangeArrowheads="1"/>
            </p:cNvSpPr>
            <p:nvPr/>
          </p:nvSpPr>
          <p:spPr bwMode="auto">
            <a:xfrm>
              <a:off x="6563360" y="3321473"/>
              <a:ext cx="110067" cy="1100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62789" y="3354089"/>
            <a:ext cx="3866660" cy="505731"/>
            <a:chOff x="6626860" y="4574541"/>
            <a:chExt cx="3676651" cy="882650"/>
          </a:xfrm>
        </p:grpSpPr>
        <p:sp>
          <p:nvSpPr>
            <p:cNvPr id="29" name="任意多边形 28"/>
            <p:cNvSpPr/>
            <p:nvPr/>
          </p:nvSpPr>
          <p:spPr>
            <a:xfrm>
              <a:off x="6686127" y="4574541"/>
              <a:ext cx="3617384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6626860" y="5347124"/>
              <a:ext cx="110067" cy="1100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13741" y="4285424"/>
            <a:ext cx="2775970" cy="882650"/>
            <a:chOff x="1177046" y="4574541"/>
            <a:chExt cx="3640065" cy="882650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1177046" y="4574541"/>
              <a:ext cx="3574447" cy="82761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528430"/>
                <a:gd name="connsiteY0-8" fmla="*/ 587027 h 587027"/>
                <a:gd name="connsiteX1-9" fmla="*/ 333375 w 2528430"/>
                <a:gd name="connsiteY1-10" fmla="*/ 6002 h 587027"/>
                <a:gd name="connsiteX2-11" fmla="*/ 2528430 w 2528430"/>
                <a:gd name="connsiteY2-12" fmla="*/ 0 h 5870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4707044" y="5347124"/>
              <a:ext cx="110067" cy="1100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7264686" y="3723421"/>
            <a:ext cx="2298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多重背包</a:t>
            </a:r>
            <a:endParaRPr lang="en-US" altLang="zh-CN" sz="2800" b="1" dirty="0">
              <a:solidFill>
                <a:srgbClr val="66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986952" y="4391817"/>
            <a:ext cx="2993488" cy="710428"/>
            <a:chOff x="6563360" y="2553124"/>
            <a:chExt cx="3712633" cy="878416"/>
          </a:xfrm>
        </p:grpSpPr>
        <p:sp>
          <p:nvSpPr>
            <p:cNvPr id="36" name="任意多边形 35"/>
            <p:cNvSpPr/>
            <p:nvPr/>
          </p:nvSpPr>
          <p:spPr>
            <a:xfrm>
              <a:off x="6626860" y="2553124"/>
              <a:ext cx="3649133" cy="821267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-1" fmla="*/ 0 w 1238249"/>
                <a:gd name="connsiteY0-2" fmla="*/ 581025 h 581025"/>
                <a:gd name="connsiteX1-3" fmla="*/ 333375 w 1238249"/>
                <a:gd name="connsiteY1-4" fmla="*/ 0 h 581025"/>
                <a:gd name="connsiteX2-5" fmla="*/ 1238250 w 1238249"/>
                <a:gd name="connsiteY2-6" fmla="*/ 0 h 581025"/>
                <a:gd name="connsiteX0-7" fmla="*/ 0 w 2896333"/>
                <a:gd name="connsiteY0-8" fmla="*/ 581025 h 581025"/>
                <a:gd name="connsiteX1-9" fmla="*/ 333375 w 2896333"/>
                <a:gd name="connsiteY1-10" fmla="*/ 0 h 581025"/>
                <a:gd name="connsiteX2-11" fmla="*/ 2896333 w 2896333"/>
                <a:gd name="connsiteY2-12" fmla="*/ 0 h 5810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6563360" y="3321473"/>
              <a:ext cx="110067" cy="1100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6614" y="1485578"/>
            <a:ext cx="9775406" cy="4139534"/>
            <a:chOff x="766614" y="1485578"/>
            <a:chExt cx="9775406" cy="4139534"/>
          </a:xfrm>
        </p:grpSpPr>
        <p:grpSp>
          <p:nvGrpSpPr>
            <p:cNvPr id="30" name="组合 29"/>
            <p:cNvGrpSpPr/>
            <p:nvPr/>
          </p:nvGrpSpPr>
          <p:grpSpPr>
            <a:xfrm>
              <a:off x="2934521" y="1485578"/>
              <a:ext cx="4161130" cy="4139534"/>
              <a:chOff x="2953108" y="1382229"/>
              <a:chExt cx="4458304" cy="446745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953108" y="1382229"/>
                <a:ext cx="2176018" cy="2162359"/>
                <a:chOff x="3006872" y="1129208"/>
                <a:chExt cx="1525938" cy="1516360"/>
              </a:xfrm>
            </p:grpSpPr>
            <p:sp>
              <p:nvSpPr>
                <p:cNvPr id="6" name="圆角矩形 26"/>
                <p:cNvSpPr/>
                <p:nvPr/>
              </p:nvSpPr>
              <p:spPr>
                <a:xfrm>
                  <a:off x="3006872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5FCACB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TextBox 58"/>
                <p:cNvSpPr txBox="1"/>
                <p:nvPr/>
              </p:nvSpPr>
              <p:spPr>
                <a:xfrm>
                  <a:off x="3223128" y="1804128"/>
                  <a:ext cx="914126" cy="35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235390" y="1382229"/>
                <a:ext cx="2176018" cy="2162359"/>
                <a:chOff x="4607328" y="1129208"/>
                <a:chExt cx="1525938" cy="1516360"/>
              </a:xfrm>
            </p:grpSpPr>
            <p:sp>
              <p:nvSpPr>
                <p:cNvPr id="10" name="圆角矩形 26"/>
                <p:cNvSpPr/>
                <p:nvPr/>
              </p:nvSpPr>
              <p:spPr>
                <a:xfrm flipH="1">
                  <a:off x="4607328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A0BF0D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TextBox 61"/>
                <p:cNvSpPr txBox="1"/>
                <p:nvPr/>
              </p:nvSpPr>
              <p:spPr>
                <a:xfrm>
                  <a:off x="4899422" y="1805412"/>
                  <a:ext cx="1136700" cy="366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完全背包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235393" y="3681141"/>
                <a:ext cx="2176019" cy="2162359"/>
                <a:chOff x="4607329" y="2741326"/>
                <a:chExt cx="1525938" cy="1516360"/>
              </a:xfrm>
            </p:grpSpPr>
            <p:sp>
              <p:nvSpPr>
                <p:cNvPr id="13" name="圆角矩形 26"/>
                <p:cNvSpPr/>
                <p:nvPr/>
              </p:nvSpPr>
              <p:spPr>
                <a:xfrm flipH="1" flipV="1">
                  <a:off x="4607329" y="2741326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319095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TextBox 64"/>
                <p:cNvSpPr txBox="1"/>
                <p:nvPr/>
              </p:nvSpPr>
              <p:spPr>
                <a:xfrm>
                  <a:off x="4899420" y="3191307"/>
                  <a:ext cx="1136700" cy="366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多重背包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953108" y="3687320"/>
                <a:ext cx="2176018" cy="2162359"/>
                <a:chOff x="3006872" y="2745660"/>
                <a:chExt cx="1525938" cy="1516360"/>
              </a:xfrm>
            </p:grpSpPr>
            <p:sp>
              <p:nvSpPr>
                <p:cNvPr id="16" name="圆角矩形 26"/>
                <p:cNvSpPr/>
                <p:nvPr/>
              </p:nvSpPr>
              <p:spPr>
                <a:xfrm flipV="1">
                  <a:off x="3006872" y="2745660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F5841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TextBox 67"/>
                <p:cNvSpPr txBox="1"/>
                <p:nvPr/>
              </p:nvSpPr>
              <p:spPr>
                <a:xfrm>
                  <a:off x="3109316" y="3202098"/>
                  <a:ext cx="1100728" cy="35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分组背包</a:t>
                  </a:r>
                  <a:endParaRPr lang="zh-CN" altLang="en-US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766614" y="2115647"/>
              <a:ext cx="9775406" cy="2821270"/>
              <a:chOff x="1614067" y="2200469"/>
              <a:chExt cx="9775406" cy="282127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198243" y="2722528"/>
                <a:ext cx="755942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1614067" y="2200469"/>
                <a:ext cx="1677446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物品只有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8670851" y="2200469"/>
                <a:ext cx="1990679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物品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有无穷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8689031" y="4233904"/>
                <a:ext cx="27004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物品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728599" y="4067632"/>
                <a:ext cx="156291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组有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个物品</a:t>
                </a: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 flipH="1">
              <a:off x="7016685" y="2613793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H="1">
              <a:off x="7031310" y="4437906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H="1">
              <a:off x="2278782" y="4437906"/>
              <a:ext cx="75594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79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274" y="1197546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多重背包</a:t>
            </a:r>
            <a:endParaRPr lang="en-US" altLang="zh-CN" sz="2800" b="1" dirty="0" smtClean="0">
              <a:solidFill>
                <a:srgbClr val="B112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种物品，每种物品都有重量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和价值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种物品有</a:t>
            </a:r>
            <a:r>
              <a:rPr lang="en-US" altLang="zh-CN" sz="2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。背包容量为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，求解在不超过背包容量的情况下如何放置物品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背包中物品的价值之和最大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zh-CN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暴力拆分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二进制拆分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将多重背包问题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背包问题，也可以通过</a:t>
            </a:r>
            <a:r>
              <a:rPr lang="zh-CN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zh-CN" sz="28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解决可行性问题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3469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7335" y="1926580"/>
            <a:ext cx="887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72009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暴力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拆分指将第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种物品看作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种独立的物品，每种物品只有一个，转化为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25216"/>
              </p:ext>
            </p:extLst>
          </p:nvPr>
        </p:nvGraphicFramePr>
        <p:xfrm>
          <a:off x="3286894" y="3433775"/>
          <a:ext cx="4176464" cy="192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2159000" imgH="1016000" progId="Visio.Drawing.11">
                  <p:embed/>
                </p:oleObj>
              </mc:Choice>
              <mc:Fallback>
                <p:oleObj name="Visio" r:id="rId4" imgW="2159000" imgH="101600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894" y="3433775"/>
                        <a:ext cx="4176464" cy="1925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54646" y="1120036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1" name="椭圆 10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2206774" y="1186326"/>
            <a:ext cx="5544616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暴力拆分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5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00380" y="5302002"/>
            <a:ext cx="958577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11 Rectángulo"/>
          <p:cNvSpPr/>
          <p:nvPr/>
        </p:nvSpPr>
        <p:spPr>
          <a:xfrm>
            <a:off x="1400380" y="4541175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36839" y="119754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66" y="1958373"/>
            <a:ext cx="9230602" cy="226350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92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</TotalTime>
  <Words>497</Words>
  <Application>Microsoft Office PowerPoint</Application>
  <PresentationFormat>自定义</PresentationFormat>
  <Paragraphs>68</Paragraphs>
  <Slides>15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232</cp:revision>
  <dcterms:created xsi:type="dcterms:W3CDTF">2015-04-23T03:04:00Z</dcterms:created>
  <dcterms:modified xsi:type="dcterms:W3CDTF">2021-10-11T09:49:10Z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