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32"/>
  </p:notesMasterIdLst>
  <p:handoutMasterIdLst>
    <p:handoutMasterId r:id="rId33"/>
  </p:handoutMasterIdLst>
  <p:sldIdLst>
    <p:sldId id="561" r:id="rId3"/>
    <p:sldId id="572" r:id="rId4"/>
    <p:sldId id="527" r:id="rId5"/>
    <p:sldId id="598" r:id="rId6"/>
    <p:sldId id="573" r:id="rId7"/>
    <p:sldId id="574" r:id="rId8"/>
    <p:sldId id="575" r:id="rId9"/>
    <p:sldId id="563" r:id="rId10"/>
    <p:sldId id="578" r:id="rId11"/>
    <p:sldId id="579" r:id="rId12"/>
    <p:sldId id="585" r:id="rId13"/>
    <p:sldId id="580" r:id="rId14"/>
    <p:sldId id="581" r:id="rId15"/>
    <p:sldId id="583" r:id="rId16"/>
    <p:sldId id="584" r:id="rId17"/>
    <p:sldId id="586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536" r:id="rId31"/>
  </p:sldIdLst>
  <p:sldSz cx="12190413" cy="6859588"/>
  <p:notesSz cx="6858000" cy="9144000"/>
  <p:custDataLst>
    <p:tags r:id="rId3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B11212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4256" autoAdjust="0"/>
  </p:normalViewPr>
  <p:slideViewPr>
    <p:cSldViewPr>
      <p:cViewPr varScale="1">
        <p:scale>
          <a:sx n="83" d="100"/>
          <a:sy n="83" d="100"/>
        </p:scale>
        <p:origin x="974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34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86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60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8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11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53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0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6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84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2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8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55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95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14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41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66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89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6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0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3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4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9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区间动态规划详解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614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 descr="04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8" y="2577327"/>
            <a:ext cx="3816424" cy="324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519142" y="2577327"/>
            <a:ext cx="3957859" cy="3243960"/>
            <a:chOff x="5519142" y="2577327"/>
            <a:chExt cx="3957859" cy="3243960"/>
          </a:xfrm>
        </p:grpSpPr>
        <p:pic>
          <p:nvPicPr>
            <p:cNvPr id="18" name="Picture 2" descr="043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577" y="2577327"/>
              <a:ext cx="3816424" cy="324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5519142" y="2577327"/>
              <a:ext cx="7394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dp[][]</a:t>
              </a:r>
              <a:endPara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414686" y="1128860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边界条件：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66614" y="1664169"/>
            <a:ext cx="9012209" cy="804275"/>
            <a:chOff x="1224126" y="4109197"/>
            <a:chExt cx="9012209" cy="804275"/>
          </a:xfrm>
        </p:grpSpPr>
        <p:sp>
          <p:nvSpPr>
            <p:cNvPr id="20" name="矩形 19"/>
            <p:cNvSpPr/>
            <p:nvPr/>
          </p:nvSpPr>
          <p:spPr>
            <a:xfrm>
              <a:off x="1224126" y="4109197"/>
              <a:ext cx="898534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2038217"/>
                </p:ext>
              </p:extLst>
            </p:nvPr>
          </p:nvGraphicFramePr>
          <p:xfrm>
            <a:off x="4341947" y="4264184"/>
            <a:ext cx="589438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" name="Equation" r:id="rId5" imgW="2298600" imgH="253800" progId="Equation.DSMT4">
                    <p:embed/>
                  </p:oleObj>
                </mc:Choice>
                <mc:Fallback>
                  <p:oleObj name="Equation" r:id="rId5" imgW="2298600" imgH="253800" progId="Equation.DSMT4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947" y="4264184"/>
                          <a:ext cx="5894388" cy="649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6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124675" y="2061642"/>
            <a:ext cx="3780821" cy="3123489"/>
            <a:chOff x="3286894" y="2531897"/>
            <a:chExt cx="3780821" cy="312348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303" y="2531897"/>
              <a:ext cx="3708412" cy="312348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286894" y="2531897"/>
              <a:ext cx="7394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dp[][]</a:t>
              </a:r>
              <a:endPara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63926" y="127458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目标：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3494411" y="1256073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[1][6]=15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198662" y="1117874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2278782" y="2421682"/>
            <a:ext cx="6984776" cy="24929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soft" dir="t">
              <a:rot lat="0" lon="0" rev="15600000"/>
            </a:lightRig>
          </a:scene3d>
          <a:sp3d>
            <a:bevelT w="165100" prst="coolSlant"/>
          </a:sp3d>
        </p:spPr>
        <p:txBody>
          <a:bodyPr wrap="square" lIns="0" tIns="0" rIns="0" bIns="0" rtlCol="0">
            <a:spAutoFit/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阶段（区间长度）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状态（区间起点和终点）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3600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决策（状态转移方程）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5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078152" y="1018397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2" y="1863885"/>
            <a:ext cx="9222218" cy="41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9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2473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300454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5328" y="2383779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循环中嵌套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，执行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次数为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646" y="1886380"/>
            <a:ext cx="895638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得到的最优值只是第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个站点到第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个站点之间的最少租金，并不知道停靠了哪些站点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，如果还想知道停靠的站点，怎么办？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35283" y="4482746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用辅助数组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各个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决策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停靠站点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10647" y="3812359"/>
            <a:ext cx="9110687" cy="804142"/>
            <a:chOff x="1224126" y="4109197"/>
            <a:chExt cx="9110687" cy="804142"/>
          </a:xfrm>
        </p:grpSpPr>
        <p:sp>
          <p:nvSpPr>
            <p:cNvPr id="22" name="矩形 21"/>
            <p:cNvSpPr/>
            <p:nvPr/>
          </p:nvSpPr>
          <p:spPr>
            <a:xfrm>
              <a:off x="1224126" y="4109197"/>
              <a:ext cx="898534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7001012"/>
                </p:ext>
              </p:extLst>
            </p:nvPr>
          </p:nvGraphicFramePr>
          <p:xfrm>
            <a:off x="4245163" y="4264052"/>
            <a:ext cx="6089650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name="Equation" r:id="rId4" imgW="2374560" imgH="253800" progId="Equation.DSMT4">
                    <p:embed/>
                  </p:oleObj>
                </mc:Choice>
                <mc:Fallback>
                  <p:oleObj name="Equation" r:id="rId4" imgW="2374560" imgH="253800" progId="Equation.DSMT4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163" y="4264052"/>
                          <a:ext cx="6089650" cy="649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4220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31106" y="1125112"/>
            <a:ext cx="861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构造最优解：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8" y="1917059"/>
            <a:ext cx="3729662" cy="3168919"/>
            <a:chOff x="3350342" y="2531897"/>
            <a:chExt cx="3729662" cy="31689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1592" y="2577327"/>
              <a:ext cx="3708412" cy="312348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350342" y="2531897"/>
              <a:ext cx="7394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dp[][]</a:t>
              </a:r>
              <a:endPara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1962488"/>
            <a:ext cx="3663642" cy="312348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59829" y="5211410"/>
            <a:ext cx="4991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——2——4——6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35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"/>
          <a:stretch/>
        </p:blipFill>
        <p:spPr>
          <a:xfrm>
            <a:off x="854275" y="1197546"/>
            <a:ext cx="890856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1757745"/>
            <a:ext cx="9145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输入样例，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张牌分别为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，玩家如果先拿出一张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，则得分为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dirty="0"/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 smtClean="0"/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，相当于两个矩阵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-25000" dirty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 dirty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相乘的乘法次数，且执行乘法后只剩下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-25000" dirty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的矩阵，相当于把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的牌抽掉了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0671" y="1125370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8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矩形 5"/>
          <p:cNvSpPr/>
          <p:nvPr/>
        </p:nvSpPr>
        <p:spPr>
          <a:xfrm>
            <a:off x="1270671" y="1125370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矩阵乘法：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1926000"/>
            <a:ext cx="4680520" cy="30327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2493690"/>
            <a:ext cx="2333625" cy="105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"/>
          <a:stretch/>
        </p:blipFill>
        <p:spPr>
          <a:xfrm>
            <a:off x="5879182" y="3861842"/>
            <a:ext cx="396044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5269611"/>
            <a:ext cx="7563830" cy="5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8" y="1033907"/>
            <a:ext cx="3960440" cy="22277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28" y="2388450"/>
            <a:ext cx="3434400" cy="19318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10" y="3285778"/>
            <a:ext cx="3434400" cy="1931849"/>
          </a:xfrm>
          <a:prstGeom prst="rect">
            <a:avLst/>
          </a:prstGeom>
          <a:effectLst/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94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5" y="2388450"/>
            <a:ext cx="3434224" cy="19317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06" y="3285778"/>
            <a:ext cx="3434400" cy="193184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64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9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770791" y="996950"/>
            <a:ext cx="89897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矩阵乘法有多种运算顺序：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A1 A2)(A3 A4 A5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A1A2)( A3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A4)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A5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A1(A2 A3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A4 A5)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是否可以使用动态规划？</a:t>
            </a:r>
            <a:endParaRPr lang="zh-CN" altLang="en-US" sz="2800" b="1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35166" y="3213770"/>
            <a:ext cx="5065022" cy="2814199"/>
            <a:chOff x="3389226" y="2746778"/>
            <a:chExt cx="6756376" cy="2814199"/>
          </a:xfrm>
        </p:grpSpPr>
        <p:grpSp>
          <p:nvGrpSpPr>
            <p:cNvPr id="7" name="组合 6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2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21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1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069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397464" y="1135910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900985" y="1931243"/>
              <a:ext cx="453105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2566814" y="1248368"/>
            <a:ext cx="257506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最优子结构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32215" y="1980860"/>
            <a:ext cx="77913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的乘法次数是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c=a+b+d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0" y="2751334"/>
            <a:ext cx="5249431" cy="176974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97464" y="4967751"/>
            <a:ext cx="969197" cy="916189"/>
            <a:chOff x="6156589" y="2586760"/>
            <a:chExt cx="504056" cy="504056"/>
          </a:xfrm>
        </p:grpSpPr>
        <p:sp>
          <p:nvSpPr>
            <p:cNvPr id="12" name="椭圆 11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30"/>
          <p:cNvSpPr txBox="1"/>
          <p:nvPr/>
        </p:nvSpPr>
        <p:spPr>
          <a:xfrm>
            <a:off x="2782837" y="5039538"/>
            <a:ext cx="25202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子问题重叠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35169" y="4950777"/>
            <a:ext cx="936100" cy="933163"/>
            <a:chOff x="6192159" y="2586760"/>
            <a:chExt cx="468486" cy="504056"/>
          </a:xfrm>
        </p:grpSpPr>
        <p:sp>
          <p:nvSpPr>
            <p:cNvPr id="21" name="椭圆 20"/>
            <p:cNvSpPr/>
            <p:nvPr/>
          </p:nvSpPr>
          <p:spPr>
            <a:xfrm>
              <a:off x="6192159" y="2586760"/>
              <a:ext cx="46848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6234813" y="2680384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30"/>
          <p:cNvSpPr txBox="1"/>
          <p:nvPr/>
        </p:nvSpPr>
        <p:spPr>
          <a:xfrm>
            <a:off x="6991737" y="5099320"/>
            <a:ext cx="19837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无后效性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262558" y="981522"/>
            <a:ext cx="89853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7736" y="988703"/>
            <a:ext cx="76000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矩阵连乘的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最少乘法次数。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203" y="1632845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区间长度。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3203" y="2268554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原问题与子问题之间的关系。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59102" y="2153899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253888" y="2773287"/>
          <a:ext cx="5798164" cy="2501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4" imgW="2895656" imgH="1257351" progId="Visio.Drawing.11">
                  <p:embed/>
                </p:oleObj>
              </mc:Choice>
              <mc:Fallback>
                <p:oleObj name="Visio" r:id="rId4" imgW="2895656" imgH="1257351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888" y="2773287"/>
                        <a:ext cx="5798164" cy="2501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88279" y="4840208"/>
            <a:ext cx="8301932" cy="1357878"/>
            <a:chOff x="1088279" y="4840208"/>
            <a:chExt cx="8301932" cy="1357878"/>
          </a:xfrm>
        </p:grpSpPr>
        <p:sp>
          <p:nvSpPr>
            <p:cNvPr id="14" name="矩形 13"/>
            <p:cNvSpPr/>
            <p:nvPr/>
          </p:nvSpPr>
          <p:spPr>
            <a:xfrm>
              <a:off x="1088279" y="4840208"/>
              <a:ext cx="374441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2206774" y="5548798"/>
            <a:ext cx="7183437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6" imgW="2730240" imgH="241200" progId="Equation.DSMT4">
                    <p:embed/>
                  </p:oleObj>
                </mc:Choice>
                <mc:Fallback>
                  <p:oleObj name="Equation" r:id="rId6" imgW="2730240" imgH="241200" progId="Equation.DSMT4">
                    <p:embed/>
                    <p:pic>
                      <p:nvPicPr>
                        <p:cNvPr id="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774" y="5548798"/>
                          <a:ext cx="7183437" cy="649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93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59102" y="2153899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0744" y="2512908"/>
            <a:ext cx="89360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用一维数组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来记录矩阵的行和列，将第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个矩阵的行数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和列数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分别存储在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/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dirty="0" smtClean="0"/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的数组元素相乘为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en-US" altLang="zh-CN" dirty="0" smtClean="0"/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 smtClean="0"/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352199" y="4741827"/>
          <a:ext cx="82184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3124080" imgH="241200" progId="Equation.DSMT4">
                  <p:embed/>
                </p:oleObj>
              </mc:Choice>
              <mc:Fallback>
                <p:oleObj name="Equation" r:id="rId4" imgW="3124080" imgH="2412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199" y="4741827"/>
                        <a:ext cx="8218487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07896" y="1218659"/>
            <a:ext cx="1000963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张牌分别为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，相当于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个矩阵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en-US" altLang="zh-CN" sz="2800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个矩阵的最少乘法次数。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1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59102" y="2153899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2259" y="1472573"/>
            <a:ext cx="89853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err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47927" y="1570625"/>
            <a:ext cx="2968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28315" y="2180232"/>
            <a:ext cx="2251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1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198662" y="1117874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2278782" y="2277666"/>
            <a:ext cx="6984776" cy="24929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soft" dir="t">
              <a:rot lat="0" lon="0" rev="15600000"/>
            </a:lightRig>
          </a:scene3d>
          <a:sp3d>
            <a:bevelT w="165100" prst="coolSlant"/>
          </a:sp3d>
        </p:spPr>
        <p:txBody>
          <a:bodyPr wrap="square" lIns="0" tIns="0" rIns="0" bIns="0" rtlCol="0">
            <a:spAutoFit/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阶段（区间长度）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状态（区间起点和终点）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3600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决策（状态转移方程）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6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093210" y="954110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0" y="1842487"/>
            <a:ext cx="9823560" cy="39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2473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300454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5328" y="2383779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循环中嵌套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，执行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次数为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646" y="2078553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得到的最优值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只是玩牌的最小分数，如果还想知道抽牌的顺序，怎么办？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4646" y="3392979"/>
            <a:ext cx="89563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算法时间复杂度能否优化？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0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3" y="1021611"/>
            <a:ext cx="10058400" cy="55348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" y="5951815"/>
            <a:ext cx="710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进阶篇题单：</a:t>
            </a:r>
            <a:r>
              <a:rPr lang="en-US" altLang="zh-CN" sz="2400" dirty="0">
                <a:latin typeface="Times New Roman" panose="02020603050405020304" pitchFamily="18" charset="0"/>
              </a:rPr>
              <a:t>https://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vjudge.net/article/2642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1034488" y="1341562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属于线性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的一种，以区间长度作为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的阶段，以区间的左右端点作为状态的维度。一个状态通常由被它包含且比它更小的区间状态转移而来。阶段（长度）、状态（左右端点）、决策三者按照由外到内的顺序构成三层循环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3330755" y="1235303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>
            <a:spLocks noEditPoints="1"/>
          </p:cNvSpPr>
          <p:nvPr/>
        </p:nvSpPr>
        <p:spPr bwMode="gray">
          <a:xfrm>
            <a:off x="2494806" y="2277666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830391" y="4185066"/>
            <a:ext cx="1560959" cy="1778425"/>
            <a:chOff x="5830391" y="4473009"/>
            <a:chExt cx="1560959" cy="1778425"/>
          </a:xfrm>
        </p:grpSpPr>
        <p:sp>
          <p:nvSpPr>
            <p:cNvPr id="15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6095206" y="4861243"/>
              <a:ext cx="108326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endParaRPr lang="en-US" altLang="zh-CN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58902" y="3943241"/>
            <a:ext cx="1371600" cy="1600200"/>
            <a:chOff x="3358902" y="4231184"/>
            <a:chExt cx="1371600" cy="1600200"/>
          </a:xfrm>
        </p:grpSpPr>
        <p:sp>
          <p:nvSpPr>
            <p:cNvPr id="21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3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gray">
              <a:xfrm>
                <a:off x="864" y="2368"/>
                <a:ext cx="55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阶段</a:t>
                </a:r>
                <a:endParaRPr lang="en-US" altLang="zh-CN" sz="28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94806" y="2578090"/>
            <a:ext cx="1100137" cy="1139825"/>
            <a:chOff x="2494806" y="2866033"/>
            <a:chExt cx="1100137" cy="1139825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gray">
            <a:xfrm>
              <a:off x="2693183" y="3124537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6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766614" y="1011558"/>
            <a:ext cx="89133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题目描述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P1359/T1624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长江游艇俱乐部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在长江上设置了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个游艇出租站，游客可以在这些出租站租用游艇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下游的任何一个游艇出租站归还游艇。游艇出租站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到游艇出租站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之间的租金为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现在要求出从游艇出租站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到游艇出租站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所需的最少的租金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对象 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9632">
            <a:off x="3601963" y="3681855"/>
            <a:ext cx="417646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1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22598" y="1557586"/>
            <a:ext cx="89897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要租用游艇从一个站到另外一个站时，中间可能经过很多站点，不同的停靠站策略就有不同的租金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如果穷举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所有的停靠策略，例如一共有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个站点，当求子问题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个站点的停靠策略时，子问题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0670" y="1048165"/>
            <a:ext cx="861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520196" y="1108694"/>
            <a:ext cx="89897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如果再继续求解子问题，会发现有大量的子问题重叠，其算法时间复杂度为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，暴力穷举的办法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可取的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是否可以使用动态规划？</a:t>
            </a:r>
            <a:endParaRPr lang="zh-CN" altLang="zh-CN" sz="2800" b="1" dirty="0">
              <a:solidFill>
                <a:schemeClr val="accent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03118" y="2925738"/>
            <a:ext cx="5065022" cy="2814199"/>
            <a:chOff x="3389226" y="2746778"/>
            <a:chExt cx="6756376" cy="2814199"/>
          </a:xfrm>
        </p:grpSpPr>
        <p:grpSp>
          <p:nvGrpSpPr>
            <p:cNvPr id="7" name="组合 6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2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21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1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87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45632" y="1053530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880364" y="1931243"/>
              <a:ext cx="453105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2314982" y="1165988"/>
            <a:ext cx="257506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最优子结构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6654" y="1939716"/>
            <a:ext cx="898978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个站点（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，…，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）的最优解（最少租金）问题，考查是否具有最优子结构性质。</a:t>
            </a:r>
          </a:p>
        </p:txBody>
      </p:sp>
      <p:pic>
        <p:nvPicPr>
          <p:cNvPr id="2" name="对象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14" y="3343137"/>
            <a:ext cx="6869152" cy="8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>
          <a:xfrm>
            <a:off x="3455132" y="3986741"/>
            <a:ext cx="50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zh-CN" sz="3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5734" y="4079607"/>
            <a:ext cx="50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zh-CN" sz="3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53449" y="4941962"/>
            <a:ext cx="969197" cy="916189"/>
            <a:chOff x="6156589" y="2586760"/>
            <a:chExt cx="504056" cy="504056"/>
          </a:xfrm>
        </p:grpSpPr>
        <p:sp>
          <p:nvSpPr>
            <p:cNvPr id="14" name="椭圆 13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30"/>
          <p:cNvSpPr txBox="1"/>
          <p:nvPr/>
        </p:nvSpPr>
        <p:spPr>
          <a:xfrm>
            <a:off x="2638822" y="5030723"/>
            <a:ext cx="25202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子问题重叠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91154" y="4941962"/>
            <a:ext cx="936100" cy="933163"/>
            <a:chOff x="6192159" y="2586760"/>
            <a:chExt cx="468486" cy="504056"/>
          </a:xfrm>
        </p:grpSpPr>
        <p:sp>
          <p:nvSpPr>
            <p:cNvPr id="22" name="椭圆 21"/>
            <p:cNvSpPr/>
            <p:nvPr/>
          </p:nvSpPr>
          <p:spPr>
            <a:xfrm>
              <a:off x="6192159" y="2586760"/>
              <a:ext cx="46848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6234813" y="2680384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6847722" y="5024371"/>
            <a:ext cx="19837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无后效性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2" grpId="0"/>
      <p:bldP spid="33" grpId="0"/>
      <p:bldP spid="20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262558" y="1253226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err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6466" y="1268840"/>
            <a:ext cx="79012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个站点到第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站点的最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少租金。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203" y="1904549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区间长度。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3203" y="2540258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原问题与子问题之间的关系。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对象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71" y="3228513"/>
            <a:ext cx="5328592" cy="66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38254" y="3832813"/>
            <a:ext cx="9012209" cy="804275"/>
            <a:chOff x="1224126" y="4109197"/>
            <a:chExt cx="9012209" cy="804275"/>
          </a:xfrm>
        </p:grpSpPr>
        <p:sp>
          <p:nvSpPr>
            <p:cNvPr id="14" name="矩形 13"/>
            <p:cNvSpPr/>
            <p:nvPr/>
          </p:nvSpPr>
          <p:spPr>
            <a:xfrm>
              <a:off x="1224126" y="4109197"/>
              <a:ext cx="898534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68371"/>
                </p:ext>
              </p:extLst>
            </p:nvPr>
          </p:nvGraphicFramePr>
          <p:xfrm>
            <a:off x="4341947" y="4264184"/>
            <a:ext cx="589438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5" imgW="2298600" imgH="253800" progId="Equation.DSMT4">
                    <p:embed/>
                  </p:oleObj>
                </mc:Choice>
                <mc:Fallback>
                  <p:oleObj name="Equation" r:id="rId5" imgW="2298600" imgH="2538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947" y="4264184"/>
                          <a:ext cx="5894388" cy="649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3558534" y="4566496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3550228" y="5225992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9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7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2751</TotalTime>
  <Words>1179</Words>
  <Application>Microsoft Office PowerPoint</Application>
  <PresentationFormat>自定义</PresentationFormat>
  <Paragraphs>174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Impact</vt:lpstr>
      <vt:lpstr>Times New Roman</vt:lpstr>
      <vt:lpstr>Trebuchet MS</vt:lpstr>
      <vt:lpstr>Wingdings 3</vt:lpstr>
      <vt:lpstr>Office 主题</vt:lpstr>
      <vt:lpstr>平面</vt:lpstr>
      <vt:lpstr>MathType 5.0 Equation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272</cp:revision>
  <dcterms:created xsi:type="dcterms:W3CDTF">2015-04-23T03:04:00Z</dcterms:created>
  <dcterms:modified xsi:type="dcterms:W3CDTF">2022-04-18T01:42:55Z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