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31" r:id="rId2"/>
    <p:sldId id="517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</p:sldIdLst>
  <p:sldSz cx="12190413" cy="6859588"/>
  <p:notesSz cx="6858000" cy="9144000"/>
  <p:custDataLst>
    <p:tags r:id="rId2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9933"/>
    <a:srgbClr val="008000"/>
    <a:srgbClr val="006600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83" d="100"/>
          <a:sy n="83" d="100"/>
        </p:scale>
        <p:origin x="850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6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02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22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25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34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91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7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94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6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2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2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1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5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4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4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0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2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902868" y="3287947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EK </a:t>
            </a:r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 法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5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1094B-893F-4A7B-B0FC-A62D0E134F95}"/>
              </a:ext>
            </a:extLst>
          </p:cNvPr>
          <p:cNvSpPr txBox="1"/>
          <p:nvPr/>
        </p:nvSpPr>
        <p:spPr>
          <a:xfrm>
            <a:off x="1262838" y="1585178"/>
            <a:ext cx="9584896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网络最大流：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在满足容量约束和流量守恒的前提下，在流网络中找到一个净输出最大的网络流。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1957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年，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Fullkerson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提出了求解网络最大流的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。该方法的基本思想是在残余网络中找可增广路，然后在实流网络中沿可增广路增流，直到不存在可增广路为止。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7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3A0A55-8FE5-4108-BF0A-0242C62819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2" y="3789834"/>
            <a:ext cx="7759082" cy="20366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116778-84FF-4638-B6A8-AE2407EDCCE0}"/>
              </a:ext>
            </a:extLst>
          </p:cNvPr>
          <p:cNvSpPr txBox="1"/>
          <p:nvPr/>
        </p:nvSpPr>
        <p:spPr>
          <a:xfrm>
            <a:off x="1054646" y="1269554"/>
            <a:ext cx="994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残余网络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每个网络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及其上的一个流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，都对应一个残余网络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结点集相同，而网络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中的每条边对应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中的一条边或两条边。在残余网络中，与网络边对应的同向边是可增量（即还可以增加多少流量），反向边是实际流量。</a:t>
            </a:r>
          </a:p>
        </p:txBody>
      </p:sp>
    </p:spTree>
    <p:extLst>
      <p:ext uri="{BB962C8B-B14F-4D97-AF65-F5344CB8AC3E}">
        <p14:creationId xmlns:p14="http://schemas.microsoft.com/office/powerpoint/2010/main" val="172839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2F4E91-0545-4C6E-8F79-510F32DC92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845618"/>
            <a:ext cx="9451973" cy="29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2E4E8F-2280-4606-A300-085C9592395A}"/>
              </a:ext>
            </a:extLst>
          </p:cNvPr>
          <p:cNvSpPr txBox="1"/>
          <p:nvPr/>
        </p:nvSpPr>
        <p:spPr>
          <a:xfrm>
            <a:off x="1402580" y="1291614"/>
            <a:ext cx="9805194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可增广路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是残余网络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中一条从源点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到汇点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的简单路径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就是一条可增广路，如图所示。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59E756-CA00-42AB-B6DF-1D210A44DE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2637706"/>
            <a:ext cx="520191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323C85-EB55-4FA8-BC2A-3A309648BA75}"/>
              </a:ext>
            </a:extLst>
          </p:cNvPr>
          <p:cNvSpPr txBox="1"/>
          <p:nvPr/>
        </p:nvSpPr>
        <p:spPr>
          <a:xfrm>
            <a:off x="1270670" y="1198842"/>
            <a:ext cx="9865096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可增广量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是指在可增广路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上每条边可以增加的流量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最小值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018E6B-75D9-4929-864A-2B118897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42" y="2229115"/>
            <a:ext cx="4680520" cy="27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1A57D8-DEB5-4FC9-9F78-E171165B2CD9}"/>
              </a:ext>
            </a:extLst>
          </p:cNvPr>
          <p:cNvSpPr txBox="1"/>
          <p:nvPr/>
        </p:nvSpPr>
        <p:spPr>
          <a:xfrm>
            <a:off x="1126654" y="1341562"/>
            <a:ext cx="9800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增广路增流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增流操作分为两个过程：一是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在实流网络中增流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，二是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在残余网络中减流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。因为残余网络中可增广路上的边值表示可增量，在实流网络中流量增加了，那么可增量就少了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32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实流网络增流：可增广路上同向边增加流量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，反向边减少流量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indent="432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残余网络减流：可增广路上同向边减少流量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，反向边增加流量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F4A3E5-1309-44E9-9180-71207F4EEF32}"/>
              </a:ext>
            </a:extLst>
          </p:cNvPr>
          <p:cNvSpPr txBox="1"/>
          <p:nvPr/>
        </p:nvSpPr>
        <p:spPr>
          <a:xfrm>
            <a:off x="1198662" y="1269554"/>
            <a:ext cx="9876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增广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路定理：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是网络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的一个可行流，如果不存在从源点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到汇点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关于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的可增广路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的一个最大流。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增广路算法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基本思想是在残余网络中找到可增广路，然后在实流网络中沿可增广路增流，在残余网络中沿可增广路减流；继续在残余网络中找可增广路，直到不存在可增广路为止。此时，实流网络中的可行流就是所求的最大流。</a:t>
            </a:r>
          </a:p>
        </p:txBody>
      </p:sp>
    </p:spTree>
    <p:extLst>
      <p:ext uri="{BB962C8B-B14F-4D97-AF65-F5344CB8AC3E}">
        <p14:creationId xmlns:p14="http://schemas.microsoft.com/office/powerpoint/2010/main" val="18958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EK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FC4073-5677-4FC3-BE81-60C49B63EB81}"/>
              </a:ext>
            </a:extLst>
          </p:cNvPr>
          <p:cNvSpPr txBox="1"/>
          <p:nvPr/>
        </p:nvSpPr>
        <p:spPr>
          <a:xfrm>
            <a:off x="1270670" y="1341562"/>
            <a:ext cx="9653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短增广路算法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如何找到一条可增广路呢？仁者见仁，智者见智。可以设置最大容量优先，也可以是最短路径（广度优先）优先。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Edmonds-Karp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算法就是以广度优先的增广路算法，又称为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最短增广路算法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Shortest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Augument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Path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7995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EK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8B8683-822C-4EF3-9537-82185654B2BB}"/>
              </a:ext>
            </a:extLst>
          </p:cNvPr>
          <p:cNvSpPr txBox="1"/>
          <p:nvPr/>
        </p:nvSpPr>
        <p:spPr>
          <a:xfrm>
            <a:off x="1054646" y="1053530"/>
            <a:ext cx="10092158" cy="350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ct val="150000"/>
              </a:lnSpc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最短增广路算法步骤：</a:t>
            </a:r>
          </a:p>
          <a:p>
            <a:pPr indent="43200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）初始化可行流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为零流，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vis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数组为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pre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数组为−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43200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）令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vis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]=true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加入队列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43200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）如果队列不空，继续下一步，否则算法结束，返回最大流。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3200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）队头元素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new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出队，在残余网络中检查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new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邻接点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。如果未被访问，则访问之，令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vis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]=true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pre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new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；如果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，说明已到达汇点，找到一条可增广路，转向第（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）步；否则结点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加入队列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，转向第（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）步。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15366B-2E6F-4B10-B4C7-F89920D21C4D}"/>
              </a:ext>
            </a:extLst>
          </p:cNvPr>
          <p:cNvSpPr txBox="1"/>
          <p:nvPr/>
        </p:nvSpPr>
        <p:spPr>
          <a:xfrm>
            <a:off x="1032427" y="4437906"/>
            <a:ext cx="9692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）从汇点开始，通过前驱数组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pre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，逆向找可增广路上每条边值的最小值，即可增量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4320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）在实流网络中增流，在残余网络中减流，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Maxflow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+=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，转向第（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）步。</a:t>
            </a:r>
          </a:p>
        </p:txBody>
      </p:sp>
    </p:spTree>
    <p:extLst>
      <p:ext uri="{BB962C8B-B14F-4D97-AF65-F5344CB8AC3E}">
        <p14:creationId xmlns:p14="http://schemas.microsoft.com/office/powerpoint/2010/main" val="30191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EK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208F9-E1A9-41C6-9FE3-4E00243061AB}"/>
              </a:ext>
            </a:extLst>
          </p:cNvPr>
          <p:cNvSpPr txBox="1"/>
          <p:nvPr/>
        </p:nvSpPr>
        <p:spPr>
          <a:xfrm>
            <a:off x="1270670" y="1317573"/>
            <a:ext cx="914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使用最短增广路算法求解下图网络最大流。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1D2CB6-2407-436E-AF12-F902D026B6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2421682"/>
            <a:ext cx="5050583" cy="26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705647-B656-469B-9AB5-BC91330E511A}"/>
              </a:ext>
            </a:extLst>
          </p:cNvPr>
          <p:cNvSpPr txBox="1"/>
          <p:nvPr/>
        </p:nvSpPr>
        <p:spPr>
          <a:xfrm>
            <a:off x="1198662" y="1341562"/>
            <a:ext cx="100072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无论是电网、水管网、交通运输网，还是其他的一些网络，都有一个共同点：网络传输都有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。设有向带权图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。在图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中有两个特殊的点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称为源点，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称为汇点。图中各边的方向表示允许的流向，边上的权值表示该边允许通过的最大可能流量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cap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≥0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，称为边的容量。而且如果边集合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含有一条边（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），必然不存在反方向的边（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），称这样的有向带权图为网络。</a:t>
            </a:r>
          </a:p>
        </p:txBody>
      </p:sp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EK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8C2E18-BA71-4DC9-A0A0-21FE5A7DC7F6}"/>
              </a:ext>
            </a:extLst>
          </p:cNvPr>
          <p:cNvSpPr txBox="1"/>
          <p:nvPr/>
        </p:nvSpPr>
        <p:spPr>
          <a:xfrm>
            <a:off x="1415473" y="1563194"/>
            <a:ext cx="9360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：从算法描述中可以看出，找到一条可增广路的时间是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，最多会执行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次，因为关键边的总数为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趣学算法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附录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）。因此总的时间复杂度为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，其中，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为结点个数，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为边的数量。</a:t>
            </a:r>
          </a:p>
          <a:p>
            <a:pPr indent="432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：使用了一个二维数组表示实流网络，因此空间复杂度为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7449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E0112D-21BF-4AE2-8B24-8EF82B66502D}"/>
              </a:ext>
            </a:extLst>
          </p:cNvPr>
          <p:cNvSpPr/>
          <p:nvPr/>
        </p:nvSpPr>
        <p:spPr>
          <a:xfrm>
            <a:off x="1198662" y="1413570"/>
            <a:ext cx="98041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网络</a:t>
            </a:r>
            <a:r>
              <a:rPr lang="zh-CN" altLang="en-US" sz="2400" dirty="0">
                <a:latin typeface="Times New Roman" panose="02020603050405020304" pitchFamily="18" charset="0"/>
              </a:rPr>
              <a:t>是一个有向带权图，包含一个源点和一个汇点，没有反平行边。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indent="57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一家郑州电子产品制造公司要把一批货物从工厂（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</a:rPr>
              <a:t>）运往北京仓库（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），找到一家货运代理公司，代理公司安排了若干货车和运输线路，中间要经过若干个城市，边上的数值代表两个城市之间每天最多运送的产品数量。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2E1B36-62D0-4849-B3D5-ED429C7C83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62" y="1989634"/>
            <a:ext cx="5699670" cy="26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E9159F-ED37-49DE-99F7-AF8DF025D64D}"/>
              </a:ext>
            </a:extLst>
          </p:cNvPr>
          <p:cNvSpPr/>
          <p:nvPr/>
        </p:nvSpPr>
        <p:spPr>
          <a:xfrm>
            <a:off x="1354630" y="1295795"/>
            <a:ext cx="9853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一个地下水管网络，我们看不到水在地下管道内是怎么流动的，但是知道从进水口流进去多少水，就从出水口流出来多少水。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2DC91D-1421-40CE-B5B2-73BCB49CE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781722"/>
            <a:ext cx="4968552" cy="29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C0624F-31BA-4110-A5A7-A0ADA28F4482}"/>
              </a:ext>
            </a:extLst>
          </p:cNvPr>
          <p:cNvSpPr txBox="1"/>
          <p:nvPr/>
        </p:nvSpPr>
        <p:spPr>
          <a:xfrm>
            <a:off x="1262838" y="1453366"/>
            <a:ext cx="10016943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：网络流即网络上的流，是定义在网络边集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上的一个非负函数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是边上的流量。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可行流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：满足以下两个性质的网络流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称为可行流。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）容量约束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每个管道的实际流量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不能超过该管道的最大容量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）流量守恒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除了源点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和汇点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之外，所有内部结点流入量等于流出量。</a:t>
            </a:r>
          </a:p>
        </p:txBody>
      </p:sp>
    </p:spTree>
    <p:extLst>
      <p:ext uri="{BB962C8B-B14F-4D97-AF65-F5344CB8AC3E}">
        <p14:creationId xmlns:p14="http://schemas.microsoft.com/office/powerpoint/2010/main" val="369651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917DC8-72AC-4C85-A20A-165A065A8A4F}"/>
              </a:ext>
            </a:extLst>
          </p:cNvPr>
          <p:cNvSpPr txBox="1"/>
          <p:nvPr/>
        </p:nvSpPr>
        <p:spPr>
          <a:xfrm>
            <a:off x="1198662" y="1197546"/>
            <a:ext cx="994814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·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源点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源点主要是流出，但也有可能流入，例如货物运出后检测出一些不合格产品需要返厂，对源点来说就是流入量。因此，源点的净输出值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流出量之和−流入量之和。即：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C98B06-008C-4C6B-8924-A6221DB51F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45" y="3018571"/>
            <a:ext cx="4938722" cy="8063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41A956-D4E0-444C-A04C-85506DCACDA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06" y="4077866"/>
            <a:ext cx="6902182" cy="18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D88E5-27BE-4527-BE7E-F6AC0A6397E7}"/>
              </a:ext>
            </a:extLst>
          </p:cNvPr>
          <p:cNvSpPr txBox="1"/>
          <p:nvPr/>
        </p:nvSpPr>
        <p:spPr>
          <a:xfrm>
            <a:off x="1383656" y="1243450"/>
            <a:ext cx="9464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·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汇点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汇点主要是流入，但也有可能流出，例如货物到达仓库后检测出一些不合格产品需要返厂，对汇点来说是流出量。因此，汇点的净输入值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流入量之和−流出量之和。即：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AB2C27-AB7D-4CC8-A121-8B082B87EE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3581906"/>
            <a:ext cx="5440608" cy="8607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496DB70-F23C-40B6-BA36-32EADE1E7F97}"/>
              </a:ext>
            </a:extLst>
          </p:cNvPr>
          <p:cNvSpPr txBox="1"/>
          <p:nvPr/>
        </p:nvSpPr>
        <p:spPr>
          <a:xfrm>
            <a:off x="1089724" y="4427608"/>
            <a:ext cx="975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对于一个网络可行流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，净输出等于净输入，流量守恒。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31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最大网络流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1F2F16-208D-44F9-9087-4F8539FBF4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46" y="1701602"/>
            <a:ext cx="6158713" cy="32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1443</Words>
  <Application>Microsoft Office PowerPoint</Application>
  <PresentationFormat>自定义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154</cp:revision>
  <dcterms:created xsi:type="dcterms:W3CDTF">2015-04-23T03:04:00Z</dcterms:created>
  <dcterms:modified xsi:type="dcterms:W3CDTF">2022-12-14T06:19:01Z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