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31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</p:sldIdLst>
  <p:sldSz cx="12190413" cy="6859588"/>
  <p:notesSz cx="6858000" cy="9144000"/>
  <p:custDataLst>
    <p:tags r:id="rId2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1" autoAdjust="0"/>
    <p:restoredTop sz="94256" autoAdjust="0"/>
  </p:normalViewPr>
  <p:slideViewPr>
    <p:cSldViewPr>
      <p:cViewPr varScale="1">
        <p:scale>
          <a:sx n="61" d="100"/>
          <a:sy n="61" d="100"/>
        </p:scale>
        <p:origin x="43" y="403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4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0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2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0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16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2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5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84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5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0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6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5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91276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匈牙利算法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910630" y="1197546"/>
            <a:ext cx="10465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）求网络最大流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在混合网络上，使用优化的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算法求网络最大流，找到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条可增广路径。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增广路径：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13—10—5—0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。增流：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增广路径：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13—9—4—0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。增流：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增广路径：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13—7—3—0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。增流：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增广路径：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13—11—2—0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。增流：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增广路径：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13—8—1—0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。增流：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48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479910" y="1223385"/>
            <a:ext cx="6694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）输出最大流值就是最多的配对数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读取女推销员结点的邻接表，流量为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的边对应的邻接点就是该女推销员的配对方案。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最大配对数：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配对方案：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1—8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2—11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3—7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4—9</a:t>
            </a:r>
          </a:p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5—10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4925F1-CD3C-4166-AE5A-53C00F7A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205658"/>
            <a:ext cx="4680520" cy="37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6687D8-1E19-4B9A-B249-36AD5EE6DE3C}"/>
              </a:ext>
            </a:extLst>
          </p:cNvPr>
          <p:cNvSpPr txBox="1"/>
          <p:nvPr/>
        </p:nvSpPr>
        <p:spPr>
          <a:xfrm>
            <a:off x="1475655" y="1921411"/>
            <a:ext cx="9516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）时间复杂度：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求解最大流采用改进的最短增广路算法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，因此总的时间复杂度为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为结点个数，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为边的数量。</a:t>
            </a:r>
          </a:p>
          <a:p>
            <a:pPr indent="504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）空间复杂度：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44241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422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匈牙利算法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479910" y="1305377"/>
            <a:ext cx="10015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算法优化拓展：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匈牙利算法通过路径反色的办法求解使匹配数变多的路径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匈牙利算法找一条增广路的复杂度最坏情况为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，最多找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条增广路，故时间复杂度为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而最大网络流求解算法时间复杂度为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，相比之下，匈牙利算法的时间复杂度下降不少。</a:t>
            </a:r>
          </a:p>
        </p:txBody>
      </p:sp>
    </p:spTree>
    <p:extLst>
      <p:ext uri="{BB962C8B-B14F-4D97-AF65-F5344CB8AC3E}">
        <p14:creationId xmlns:p14="http://schemas.microsoft.com/office/powerpoint/2010/main" val="30750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422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匈牙利算法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4" y="1989634"/>
            <a:ext cx="6387227" cy="28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422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匈牙利算法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1134259"/>
            <a:ext cx="473241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126654" y="3429794"/>
            <a:ext cx="9865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20000"/>
              </a:lnSpc>
              <a:tabLst>
                <a:tab pos="6453188" algn="l"/>
              </a:tabLst>
            </a:pPr>
            <a:r>
              <a:rPr lang="zh-CN" altLang="en-US" sz="20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色过程</a:t>
            </a:r>
            <a:r>
              <a:rPr lang="zh-CN" altLang="en-US" sz="20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号节点进行匹配时，检查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号的邻接点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已有匹配，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match[8]=3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出发，检查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号节点的邻接点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已经有匹配，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match[7]=2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号节点的邻接点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已有匹配，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match[6]=1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号节点的邻接点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未匹配，找到一条增广路径：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3-7-2-6-1-5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，立即反色！令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match[5]=1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号节点一旦找到了匹配点，就把原来的匹配点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match[6]=2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号节点一旦找到了匹配点，就把原来的匹配点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match[7]=3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号节点一旦找到了匹配点，就把原来的匹配点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号节点，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match[8]=4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99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422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匈牙利算法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126654" y="1197546"/>
            <a:ext cx="986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算法设计：</a:t>
            </a:r>
            <a:endParaRPr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）初始化所有节点为未访问，检查第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个集合中的每一个节点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）依次检查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未被访问，则标记其已访问，若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未匹配，则令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match[v]=u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已匹配，则从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的邻接点出发，查找是否有增广路径，若有，则沿增广路径反色，然后令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match[v]=u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检查完毕后还有没找到匹配，则返回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）找不到增广路径时，即可得到一个最大匹配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422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匈牙利算法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133650"/>
            <a:ext cx="3384376" cy="353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38622" y="1269554"/>
            <a:ext cx="5041124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290" indent="254000" algn="just">
              <a:lnSpc>
                <a:spcPct val="150000"/>
              </a:lnSpc>
              <a:spcAft>
                <a:spcPts val="0"/>
              </a:spcAft>
              <a:tabLst>
                <a:tab pos="1828800" algn="l"/>
              </a:tabLst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以最佳的推销员配对方案为例。</a:t>
            </a:r>
          </a:p>
        </p:txBody>
      </p:sp>
    </p:spTree>
    <p:extLst>
      <p:ext uri="{BB962C8B-B14F-4D97-AF65-F5344CB8AC3E}">
        <p14:creationId xmlns:p14="http://schemas.microsoft.com/office/powerpoint/2010/main" val="12578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4227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匈牙利算法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1269554"/>
            <a:ext cx="8010525" cy="464820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9535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126654" y="1485578"/>
            <a:ext cx="10020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二分图：</a:t>
            </a:r>
            <a:r>
              <a:rPr lang="zh-CN" altLang="en-US" sz="2400" dirty="0">
                <a:latin typeface="Times New Roman" panose="02020603050405020304" pitchFamily="18" charset="0"/>
              </a:rPr>
              <a:t>又称作二部图。设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</a:rPr>
              <a:t>）是一个无向图，如果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可分割为两个互不相交的子集（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），并且图中的每条边（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）所关联的两个结点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分别属于这两个不同的结点集（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），则称图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为一个二分图。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匹配：</a:t>
            </a:r>
            <a:r>
              <a:rPr lang="zh-CN" altLang="en-US" sz="2400" dirty="0">
                <a:latin typeface="Times New Roman" panose="02020603050405020304" pitchFamily="18" charset="0"/>
              </a:rPr>
              <a:t>在图论中，一个匹配（</a:t>
            </a:r>
            <a:r>
              <a:rPr lang="en-US" altLang="zh-CN" sz="2400" dirty="0">
                <a:latin typeface="Times New Roman" panose="02020603050405020304" pitchFamily="18" charset="0"/>
              </a:rPr>
              <a:t>matching</a:t>
            </a:r>
            <a:r>
              <a:rPr lang="zh-CN" altLang="en-US" sz="2400" dirty="0">
                <a:latin typeface="Times New Roman" panose="02020603050405020304" pitchFamily="18" charset="0"/>
              </a:rPr>
              <a:t>）是一个边的集合，其中任意两条边都没有公共结点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B3659-A18D-4BE6-8AC9-5D3DD1904C29}"/>
              </a:ext>
            </a:extLst>
          </p:cNvPr>
          <p:cNvSpPr txBox="1"/>
          <p:nvPr/>
        </p:nvSpPr>
        <p:spPr>
          <a:xfrm>
            <a:off x="1774726" y="1269554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图中加粗的边就是一个匹配：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E55897-860C-4F9E-AE8D-AE2B493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6" y="2133650"/>
            <a:ext cx="3096344" cy="29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352288-5746-448C-8E1F-53A0E1347D44}"/>
              </a:ext>
            </a:extLst>
          </p:cNvPr>
          <p:cNvSpPr txBox="1"/>
          <p:nvPr/>
        </p:nvSpPr>
        <p:spPr>
          <a:xfrm>
            <a:off x="982638" y="1557586"/>
            <a:ext cx="10369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最大匹配：</a:t>
            </a:r>
            <a:r>
              <a:rPr lang="zh-CN" altLang="en-US" sz="2400" dirty="0">
                <a:latin typeface="Times New Roman" panose="02020603050405020304" pitchFamily="18" charset="0"/>
              </a:rPr>
              <a:t>一个图所有匹配中，边数最多的匹配，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称为该图</a:t>
            </a:r>
            <a:r>
              <a:rPr lang="zh-CN" altLang="en-US" sz="2400" dirty="0">
                <a:latin typeface="Times New Roman" panose="02020603050405020304" pitchFamily="18" charset="0"/>
              </a:rPr>
              <a:t>的最大匹配。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独立集：</a:t>
            </a:r>
            <a:r>
              <a:rPr lang="zh-CN" altLang="en-US" sz="2400" dirty="0">
                <a:latin typeface="Times New Roman" panose="02020603050405020304" pitchFamily="18" charset="0"/>
              </a:rPr>
              <a:t>两两互不相连的节点集合。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边覆盖：</a:t>
            </a:r>
            <a:r>
              <a:rPr lang="zh-CN" altLang="en-US" sz="2400" dirty="0">
                <a:latin typeface="Times New Roman" panose="02020603050405020304" pitchFamily="18" charset="0"/>
              </a:rPr>
              <a:t>任意节点都至少是某条边的端点的边集合。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点覆盖：</a:t>
            </a:r>
            <a:r>
              <a:rPr lang="zh-CN" altLang="en-US" sz="2400" dirty="0">
                <a:latin typeface="Times New Roman" panose="02020603050405020304" pitchFamily="18" charset="0"/>
              </a:rPr>
              <a:t>任意边都至少有一个端点属于该节点集合。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对不存在孤立点的图，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</a:rPr>
              <a:t>最大匹配</a:t>
            </a:r>
            <a:r>
              <a:rPr lang="en-US" altLang="zh-CN" sz="2400" dirty="0">
                <a:latin typeface="Times New Roman" panose="02020603050405020304" pitchFamily="18" charset="0"/>
              </a:rPr>
              <a:t>|+|</a:t>
            </a:r>
            <a:r>
              <a:rPr lang="zh-CN" altLang="en-US" sz="2400" dirty="0">
                <a:latin typeface="Times New Roman" panose="02020603050405020304" pitchFamily="18" charset="0"/>
              </a:rPr>
              <a:t>最小边覆盖</a:t>
            </a:r>
            <a:r>
              <a:rPr lang="en-US" altLang="zh-CN" sz="2400" dirty="0">
                <a:latin typeface="Times New Roman" panose="02020603050405020304" pitchFamily="18" charset="0"/>
              </a:rPr>
              <a:t>|=|V|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</a:rPr>
              <a:t>最大独立集</a:t>
            </a:r>
            <a:r>
              <a:rPr lang="en-US" altLang="zh-CN" sz="2400" dirty="0">
                <a:latin typeface="Times New Roman" panose="02020603050405020304" pitchFamily="18" charset="0"/>
              </a:rPr>
              <a:t>|+|</a:t>
            </a:r>
            <a:r>
              <a:rPr lang="zh-CN" altLang="en-US" sz="2400" dirty="0">
                <a:latin typeface="Times New Roman" panose="02020603050405020304" pitchFamily="18" charset="0"/>
              </a:rPr>
              <a:t>最小点覆盖</a:t>
            </a:r>
            <a:r>
              <a:rPr lang="en-US" altLang="zh-CN" sz="2400" dirty="0">
                <a:latin typeface="Times New Roman" panose="02020603050405020304" pitchFamily="18" charset="0"/>
              </a:rPr>
              <a:t>|=|V|</a:t>
            </a:r>
            <a:r>
              <a:rPr lang="zh-CN" altLang="en-US" sz="2400" dirty="0">
                <a:latin typeface="Times New Roman" panose="02020603050405020304" pitchFamily="18" charset="0"/>
              </a:rPr>
              <a:t>。对二分图，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</a:rPr>
              <a:t>最小点覆盖</a:t>
            </a:r>
            <a:r>
              <a:rPr lang="en-US" altLang="zh-CN" sz="2400" dirty="0">
                <a:latin typeface="Times New Roman" panose="02020603050405020304" pitchFamily="18" charset="0"/>
              </a:rPr>
              <a:t>|=|</a:t>
            </a:r>
            <a:r>
              <a:rPr lang="zh-CN" altLang="en-US" sz="2400" dirty="0">
                <a:latin typeface="Times New Roman" panose="02020603050405020304" pitchFamily="18" charset="0"/>
              </a:rPr>
              <a:t>最大匹配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</a:rPr>
              <a:t>|V|</a:t>
            </a:r>
            <a:r>
              <a:rPr lang="zh-CN" altLang="en-US" sz="2400" dirty="0">
                <a:latin typeface="Times New Roman" panose="02020603050405020304" pitchFamily="18" charset="0"/>
              </a:rPr>
              <a:t>为图中的节点数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479910" y="1449820"/>
            <a:ext cx="9655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最佳的推销员配对方案问题要求两个推销员男女搭配工作，相当于女推销员和男推销员分成了两个不相交的集合，可以配合工作的男女推销员有连线，求最大配对数，实际上就是是简单的二分图最大匹配问题。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怎样得到二分图的最大匹配呢？可以借助最大流算法，通过下面的变换，把二分图转化成网络，求最大流即可。</a:t>
            </a:r>
          </a:p>
        </p:txBody>
      </p:sp>
    </p:spTree>
    <p:extLst>
      <p:ext uri="{BB962C8B-B14F-4D97-AF65-F5344CB8AC3E}">
        <p14:creationId xmlns:p14="http://schemas.microsoft.com/office/powerpoint/2010/main" val="15216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07EB4E-9D40-400D-AA67-17CA78731A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3141762"/>
            <a:ext cx="5112568" cy="28231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5B549D-3874-4EF3-8D8F-59A958A20B1F}"/>
              </a:ext>
            </a:extLst>
          </p:cNvPr>
          <p:cNvSpPr txBox="1"/>
          <p:nvPr/>
        </p:nvSpPr>
        <p:spPr>
          <a:xfrm>
            <a:off x="1294864" y="1221151"/>
            <a:ext cx="9912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二分图左边添加一个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，右边添加一个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，将左边的点全部与源点相连，右边的点和汇点相连，所有边的容量均为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。有连线的表示两个人可以配合。女推销员和女推销员之间不可以连线，男推销员和男推销员之间不可以连线。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5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ECB119-41DE-4664-A16C-745D8466047F}"/>
              </a:ext>
            </a:extLst>
          </p:cNvPr>
          <p:cNvSpPr txBox="1"/>
          <p:nvPr/>
        </p:nvSpPr>
        <p:spPr>
          <a:xfrm>
            <a:off x="1335306" y="1341733"/>
            <a:ext cx="10088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）构建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。根据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输入的数据，增加源点和汇点，每条边的容量设为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，创建混合网络。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）求网络最大流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）输出最大的配对数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（最大流值）。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）输出最佳配对方案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。搜索女推销员结点的邻接表，流量为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的边对应的邻接点就是该女推销员的配对方案。</a:t>
            </a:r>
          </a:p>
        </p:txBody>
      </p:sp>
    </p:spTree>
    <p:extLst>
      <p:ext uri="{BB962C8B-B14F-4D97-AF65-F5344CB8AC3E}">
        <p14:creationId xmlns:p14="http://schemas.microsoft.com/office/powerpoint/2010/main" val="12207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479910" y="1305377"/>
            <a:ext cx="10015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女推销员编号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；男推销员编号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。可以配合推销员：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1—6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1—8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3—7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3—9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3—10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4—12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4—9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5—10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）构建网络</a:t>
            </a:r>
          </a:p>
          <a:p>
            <a:pPr indent="504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根据输入数据，添加源点和汇点，建立二分图。每条边的容量设为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，构建的网络如图所示。</a:t>
            </a:r>
          </a:p>
        </p:txBody>
      </p:sp>
    </p:spTree>
    <p:extLst>
      <p:ext uri="{BB962C8B-B14F-4D97-AF65-F5344CB8AC3E}">
        <p14:creationId xmlns:p14="http://schemas.microsoft.com/office/powerpoint/2010/main" val="13516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分图最大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匹配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07F1D6-CF0C-4B99-B8D6-2EF1FFBD00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1341561"/>
            <a:ext cx="5400600" cy="42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1322</Words>
  <Application>Microsoft Office PowerPoint</Application>
  <PresentationFormat>自定义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156</cp:revision>
  <dcterms:created xsi:type="dcterms:W3CDTF">2015-04-23T03:04:00Z</dcterms:created>
  <dcterms:modified xsi:type="dcterms:W3CDTF">2022-12-14T06:39:32Z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