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2" r:id="rId2"/>
    <p:sldId id="517" r:id="rId3"/>
    <p:sldId id="519" r:id="rId4"/>
    <p:sldId id="520" r:id="rId5"/>
    <p:sldId id="521" r:id="rId6"/>
    <p:sldId id="522" r:id="rId7"/>
    <p:sldId id="523" r:id="rId8"/>
    <p:sldId id="524" r:id="rId9"/>
    <p:sldId id="525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9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003308" y="3351352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8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 先 队 列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5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4606" y="981522"/>
            <a:ext cx="10657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priority_queue</a:t>
            </a:r>
            <a:r>
              <a:rPr lang="zh-CN" altLang="en-US" sz="2400" dirty="0">
                <a:latin typeface="Times New Roman" panose="02020603050405020304" pitchFamily="18" charset="0"/>
              </a:rPr>
              <a:t>是一个优先队列，优先级高的最先出队，默认最大值优先。内部实现为堆，因此出队和入队的时间复杂度均为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。可以自定义优先级控制出队顺序，如果是数值，也可以采用加负号的方式实现最小值优先，优先队列不支持删除堆中指定元素，只可以删除堆顶，如果需要删除，可以采用懒操作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。需要</a:t>
            </a:r>
            <a:r>
              <a:rPr lang="zh-CN" altLang="en-US" sz="2400" dirty="0">
                <a:latin typeface="Times New Roman" panose="02020603050405020304" pitchFamily="18" charset="0"/>
              </a:rPr>
              <a:t>引入头文件</a:t>
            </a:r>
            <a:r>
              <a:rPr lang="en-US" altLang="zh-CN" sz="2400" dirty="0">
                <a:latin typeface="Times New Roman" panose="02020603050405020304" pitchFamily="18" charset="0"/>
              </a:rPr>
              <a:t>#include&lt;queue&gt;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。成员</a:t>
            </a:r>
            <a:r>
              <a:rPr lang="zh-CN" altLang="en-US" sz="2400" dirty="0">
                <a:latin typeface="Times New Roman" panose="02020603050405020304" pitchFamily="18" charset="0"/>
              </a:rPr>
              <a:t>函数：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push(x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：入队；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pop</a:t>
            </a:r>
            <a:r>
              <a:rPr lang="en-US" altLang="zh-CN" sz="2400" dirty="0">
                <a:latin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</a:rPr>
              <a:t>：出队；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top</a:t>
            </a:r>
            <a:r>
              <a:rPr lang="en-US" altLang="zh-CN" sz="2400" dirty="0">
                <a:latin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</a:rPr>
              <a:t>：取队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头</a:t>
            </a:r>
            <a:r>
              <a:rPr lang="zh-CN" altLang="en-US" sz="2400" dirty="0">
                <a:latin typeface="Times New Roman" panose="02020603050405020304" pitchFamily="18" charset="0"/>
              </a:rPr>
              <a:t>元素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size</a:t>
            </a:r>
            <a:r>
              <a:rPr lang="en-US" altLang="zh-CN" sz="2400" dirty="0">
                <a:latin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</a:rPr>
              <a:t>：返回队中元素个数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empty()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：判队空，若为空返回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630" y="1413570"/>
            <a:ext cx="10297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优先</a:t>
            </a:r>
            <a:r>
              <a:rPr lang="zh-CN" altLang="en-US" sz="2400" dirty="0">
                <a:latin typeface="Times New Roman" panose="02020603050405020304" pitchFamily="18" charset="0"/>
              </a:rPr>
              <a:t>队列，其构造及具体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实现先</a:t>
            </a:r>
            <a:r>
              <a:rPr lang="zh-CN" altLang="en-US" sz="2400" dirty="0">
                <a:latin typeface="Times New Roman" panose="02020603050405020304" pitchFamily="18" charset="0"/>
              </a:rPr>
              <a:t>不用深究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，只需</a:t>
            </a:r>
            <a:r>
              <a:rPr lang="zh-CN" altLang="en-US" sz="2400" dirty="0">
                <a:latin typeface="Times New Roman" panose="02020603050405020304" pitchFamily="18" charset="0"/>
              </a:rPr>
              <a:t>要了解其特性：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, vector&lt;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cmp</a:t>
            </a:r>
            <a:r>
              <a:rPr lang="en-US" altLang="zh-CN" sz="2400" dirty="0">
                <a:latin typeface="Times New Roman" panose="02020603050405020304" pitchFamily="18" charset="0"/>
              </a:rPr>
              <a:t> &gt;que;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其中，第一个参数为数据类型，第二个参数为容器类型，第三个参数为比较函数。后两个参数根据需要也可以省略。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优先队列最常用的用法：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 que; //</a:t>
            </a:r>
            <a:r>
              <a:rPr lang="zh-CN" altLang="en-US" sz="2400" dirty="0">
                <a:latin typeface="Times New Roman" panose="02020603050405020304" pitchFamily="18" charset="0"/>
              </a:rPr>
              <a:t>参数为数据类型，默认优先级（最大值优先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718" y="1485578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如果要</a:t>
            </a:r>
            <a:r>
              <a:rPr lang="zh-CN" altLang="en-US" sz="2400" dirty="0">
                <a:latin typeface="Times New Roman" panose="02020603050405020304" pitchFamily="18" charset="0"/>
              </a:rPr>
              <a:t>把元素从小到大输出怎么办呢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种方法可以实现优先级控制：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使用</a:t>
            </a:r>
            <a:r>
              <a:rPr lang="en-US" altLang="zh-CN" sz="2400" dirty="0">
                <a:latin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</a:rPr>
              <a:t>自带的库函数</a:t>
            </a:r>
            <a:r>
              <a:rPr lang="en-US" altLang="zh-CN" sz="2400" dirty="0">
                <a:latin typeface="Times New Roman" panose="02020603050405020304" pitchFamily="18" charset="0"/>
              </a:rPr>
              <a:t>&lt;functional&gt;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	</a:t>
            </a:r>
            <a:r>
              <a:rPr lang="zh-CN" altLang="en-US" sz="2400" dirty="0">
                <a:latin typeface="Times New Roman" panose="02020603050405020304" pitchFamily="18" charset="0"/>
              </a:rPr>
              <a:t>自定义优先级①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自定义优先级②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自定义优先级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590" y="1060830"/>
            <a:ext cx="10657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方法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：使用</a:t>
            </a:r>
            <a:r>
              <a:rPr lang="en-US" altLang="zh-CN" sz="2400" dirty="0">
                <a:latin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</a:rPr>
              <a:t>自带的库函数</a:t>
            </a:r>
            <a:r>
              <a:rPr lang="en-US" altLang="zh-CN" sz="2400" dirty="0">
                <a:latin typeface="Times New Roman" panose="02020603050405020304" pitchFamily="18" charset="0"/>
              </a:rPr>
              <a:t>&lt;functional&gt;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，引用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</a:rPr>
              <a:t>include&lt;functional&gt;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equal_to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&lt;Type</a:t>
            </a:r>
            <a:r>
              <a:rPr lang="en-US" altLang="zh-CN" sz="2400" dirty="0">
                <a:latin typeface="Times New Roman" panose="02020603050405020304" pitchFamily="18" charset="0"/>
              </a:rPr>
              <a:t>&gt;     //</a:t>
            </a:r>
            <a:r>
              <a:rPr lang="zh-CN" altLang="en-US" sz="2400" dirty="0">
                <a:latin typeface="Times New Roman" panose="02020603050405020304" pitchFamily="18" charset="0"/>
              </a:rPr>
              <a:t>等于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not_equal_to</a:t>
            </a:r>
            <a:r>
              <a:rPr lang="en-US" altLang="zh-CN" sz="2400" dirty="0">
                <a:latin typeface="Times New Roman" panose="02020603050405020304" pitchFamily="18" charset="0"/>
              </a:rPr>
              <a:t>&lt;Type&gt;  //</a:t>
            </a:r>
            <a:r>
              <a:rPr lang="zh-CN" altLang="en-US" sz="2400" dirty="0">
                <a:latin typeface="Times New Roman" panose="02020603050405020304" pitchFamily="18" charset="0"/>
              </a:rPr>
              <a:t>不等于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greater&lt;Type&gt;      //</a:t>
            </a:r>
            <a:r>
              <a:rPr lang="zh-CN" altLang="en-US" sz="2400" dirty="0">
                <a:latin typeface="Times New Roman" panose="02020603050405020304" pitchFamily="18" charset="0"/>
              </a:rPr>
              <a:t>大于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greater_equal</a:t>
            </a:r>
            <a:r>
              <a:rPr lang="en-US" altLang="zh-CN" sz="2400" dirty="0">
                <a:latin typeface="Times New Roman" panose="02020603050405020304" pitchFamily="18" charset="0"/>
              </a:rPr>
              <a:t>&lt;Type&gt; //</a:t>
            </a:r>
            <a:r>
              <a:rPr lang="zh-CN" altLang="en-US" sz="2400" dirty="0">
                <a:latin typeface="Times New Roman" panose="02020603050405020304" pitchFamily="18" charset="0"/>
              </a:rPr>
              <a:t>大于等于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less&lt;Type&gt;        //</a:t>
            </a:r>
            <a:r>
              <a:rPr lang="zh-CN" altLang="en-US" sz="2400" dirty="0">
                <a:latin typeface="Times New Roman" panose="02020603050405020304" pitchFamily="18" charset="0"/>
              </a:rPr>
              <a:t>小于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less_equal</a:t>
            </a:r>
            <a:r>
              <a:rPr lang="en-US" altLang="zh-CN" sz="2400" dirty="0">
                <a:latin typeface="Times New Roman" panose="02020603050405020304" pitchFamily="18" charset="0"/>
              </a:rPr>
              <a:t>&lt;Type&gt;   //</a:t>
            </a:r>
            <a:r>
              <a:rPr lang="zh-CN" altLang="en-US" sz="2400" dirty="0">
                <a:latin typeface="Times New Roman" panose="02020603050405020304" pitchFamily="18" charset="0"/>
              </a:rPr>
              <a:t>小于等于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int,vector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less&lt;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 &gt;que1; //</a:t>
            </a:r>
            <a:r>
              <a:rPr lang="zh-CN" altLang="en-US" sz="2400" dirty="0">
                <a:latin typeface="Times New Roman" panose="02020603050405020304" pitchFamily="18" charset="0"/>
              </a:rPr>
              <a:t>最大值优先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</a:rPr>
              <a:t>注意“</a:t>
            </a:r>
            <a:r>
              <a:rPr lang="en-US" altLang="zh-CN" sz="2400" dirty="0">
                <a:latin typeface="Times New Roman" panose="02020603050405020304" pitchFamily="18" charset="0"/>
              </a:rPr>
              <a:t>&gt;&gt;”</a:t>
            </a:r>
            <a:r>
              <a:rPr lang="zh-CN" altLang="en-US" sz="2400" dirty="0">
                <a:latin typeface="Times New Roman" panose="02020603050405020304" pitchFamily="18" charset="0"/>
              </a:rPr>
              <a:t>会被认为错误，“</a:t>
            </a:r>
            <a:r>
              <a:rPr lang="en-US" altLang="zh-CN" sz="2400" dirty="0">
                <a:latin typeface="Times New Roman" panose="02020603050405020304" pitchFamily="18" charset="0"/>
              </a:rPr>
              <a:t>&gt;&gt;”</a:t>
            </a:r>
            <a:r>
              <a:rPr lang="zh-CN" altLang="en-US" sz="2400" dirty="0">
                <a:latin typeface="Times New Roman" panose="02020603050405020304" pitchFamily="18" charset="0"/>
              </a:rPr>
              <a:t>是右移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运算符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用</a:t>
            </a:r>
            <a:r>
              <a:rPr lang="zh-CN" altLang="en-US" sz="2400" dirty="0">
                <a:latin typeface="Times New Roman" panose="02020603050405020304" pitchFamily="18" charset="0"/>
              </a:rPr>
              <a:t>空格号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隔开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int,vector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greater&lt;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 &gt;que2;//</a:t>
            </a:r>
            <a:r>
              <a:rPr lang="zh-CN" altLang="en-US" sz="2400" dirty="0">
                <a:latin typeface="Times New Roman" panose="02020603050405020304" pitchFamily="18" charset="0"/>
              </a:rPr>
              <a:t>最小值优先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6654" y="1269554"/>
            <a:ext cx="10657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方法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：自定义优先级① ， 队列元素为数值型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cmp1{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bool </a:t>
            </a:r>
            <a:r>
              <a:rPr lang="en-US" altLang="zh-CN" sz="2400" dirty="0">
                <a:latin typeface="Times New Roman" panose="02020603050405020304" pitchFamily="18" charset="0"/>
              </a:rPr>
              <a:t>operator ()(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&amp;</a:t>
            </a:r>
            <a:r>
              <a:rPr lang="en-US" altLang="zh-CN" sz="2400" dirty="0" err="1">
                <a:latin typeface="Times New Roman" panose="02020603050405020304" pitchFamily="18" charset="0"/>
              </a:rPr>
              <a:t>a,int</a:t>
            </a:r>
            <a:r>
              <a:rPr lang="en-US" altLang="zh-CN" sz="2400" dirty="0">
                <a:latin typeface="Times New Roman" panose="02020603050405020304" pitchFamily="18" charset="0"/>
              </a:rPr>
              <a:t> &amp;b){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return a&lt;b;//</a:t>
            </a:r>
            <a:r>
              <a:rPr lang="zh-CN" altLang="en-US" sz="2400" dirty="0">
                <a:latin typeface="Times New Roman" panose="02020603050405020304" pitchFamily="18" charset="0"/>
              </a:rPr>
              <a:t>最大值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优先，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a&gt;b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表示最小值</a:t>
            </a:r>
            <a:r>
              <a:rPr lang="zh-CN" altLang="en-US" sz="2400" dirty="0">
                <a:latin typeface="Times New Roman" panose="02020603050405020304" pitchFamily="18" charset="0"/>
              </a:rPr>
              <a:t>优先 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}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};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创建优先队列：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int,vector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&gt;,cmp1&gt;que3;//</a:t>
            </a:r>
            <a:r>
              <a:rPr lang="zh-CN" altLang="en-US" sz="2400" dirty="0">
                <a:latin typeface="Times New Roman" panose="02020603050405020304" pitchFamily="18" charset="0"/>
              </a:rPr>
              <a:t>最大值优先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606" y="1197546"/>
            <a:ext cx="10657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方法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：自定义优先级 ②，队列元素为结构体型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node1{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  //</a:t>
            </a:r>
            <a:r>
              <a:rPr lang="zh-CN" altLang="en-US" sz="2400" dirty="0">
                <a:latin typeface="Times New Roman" panose="02020603050405020304" pitchFamily="18" charset="0"/>
              </a:rPr>
              <a:t>结构体中的成员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bool operator &lt;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</a:rPr>
              <a:t> node1 &amp;a)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</a:rPr>
              <a:t> {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return x&lt;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a.x</a:t>
            </a:r>
            <a:r>
              <a:rPr lang="en-US" altLang="zh-CN" sz="2400" dirty="0">
                <a:latin typeface="Times New Roman" panose="02020603050405020304" pitchFamily="18" charset="0"/>
              </a:rPr>
              <a:t>;//</a:t>
            </a:r>
            <a:r>
              <a:rPr lang="zh-CN" altLang="en-US" sz="2400" dirty="0">
                <a:latin typeface="Times New Roman" panose="02020603050405020304" pitchFamily="18" charset="0"/>
              </a:rPr>
              <a:t>最大值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优先，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x&gt;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a.x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;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表示最小值</a:t>
            </a:r>
            <a:r>
              <a:rPr lang="zh-CN" altLang="en-US" sz="2400" dirty="0">
                <a:latin typeface="Times New Roman" panose="02020603050405020304" pitchFamily="18" charset="0"/>
              </a:rPr>
              <a:t>优先 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}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};  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创建优先队列：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>
                <a:latin typeface="Times New Roman" panose="02020603050405020304" pitchFamily="18" charset="0"/>
              </a:rPr>
              <a:t>&lt;node1&gt;que5; //</a:t>
            </a:r>
            <a:r>
              <a:rPr lang="zh-CN" altLang="en-US" sz="2400" dirty="0">
                <a:latin typeface="Times New Roman" panose="02020603050405020304" pitchFamily="18" charset="0"/>
              </a:rPr>
              <a:t>使用时要把数据定义为</a:t>
            </a:r>
            <a:r>
              <a:rPr lang="en-US" altLang="zh-CN" sz="2400" dirty="0">
                <a:latin typeface="Times New Roman" panose="02020603050405020304" pitchFamily="18" charset="0"/>
              </a:rPr>
              <a:t>node1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类型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606" y="1125538"/>
            <a:ext cx="10657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	方法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：自定义优先级 ③，队列元素为结构体型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node3{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  //</a:t>
            </a:r>
            <a:r>
              <a:rPr lang="zh-CN" altLang="en-US" sz="2400" dirty="0">
                <a:latin typeface="Times New Roman" panose="02020603050405020304" pitchFamily="18" charset="0"/>
              </a:rPr>
              <a:t>结构体中的成员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};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bool operator &lt;(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</a:rPr>
              <a:t> node3 &amp;a,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</a:rPr>
              <a:t> node3 &amp;b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{//</a:t>
            </a:r>
            <a:r>
              <a:rPr lang="zh-CN" altLang="en-US" sz="2400" dirty="0">
                <a:latin typeface="Times New Roman" panose="02020603050405020304" pitchFamily="18" charset="0"/>
              </a:rPr>
              <a:t>在结构体外面定义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return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a.x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b.x</a:t>
            </a:r>
            <a:r>
              <a:rPr lang="en-US" altLang="zh-CN" sz="2400" dirty="0">
                <a:latin typeface="Times New Roman" panose="02020603050405020304" pitchFamily="18" charset="0"/>
              </a:rPr>
              <a:t>; //</a:t>
            </a:r>
            <a:r>
              <a:rPr lang="zh-CN" altLang="en-US" sz="2400" dirty="0">
                <a:latin typeface="Times New Roman" panose="02020603050405020304" pitchFamily="18" charset="0"/>
              </a:rPr>
              <a:t>按成员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最大值优先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创建</a:t>
            </a:r>
            <a:r>
              <a:rPr lang="zh-CN" altLang="en-US" sz="2400" dirty="0">
                <a:latin typeface="Times New Roman" panose="02020603050405020304" pitchFamily="18" charset="0"/>
              </a:rPr>
              <a:t>优先队列：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priority_queue</a:t>
            </a:r>
            <a:r>
              <a:rPr lang="en-US" altLang="zh-CN" sz="2400" dirty="0">
                <a:latin typeface="Times New Roman" panose="02020603050405020304" pitchFamily="18" charset="0"/>
              </a:rPr>
              <a:t>&lt;node3&gt;que7; //</a:t>
            </a:r>
            <a:r>
              <a:rPr lang="zh-CN" altLang="en-US" sz="2400" dirty="0">
                <a:latin typeface="Times New Roman" panose="02020603050405020304" pitchFamily="18" charset="0"/>
              </a:rPr>
              <a:t>使用时要把数据定义为</a:t>
            </a:r>
            <a:r>
              <a:rPr lang="en-US" altLang="zh-CN" sz="2400" dirty="0">
                <a:latin typeface="Times New Roman" panose="02020603050405020304" pitchFamily="18" charset="0"/>
              </a:rPr>
              <a:t>node3</a:t>
            </a:r>
            <a:r>
              <a:rPr lang="zh-CN" altLang="en-US" sz="2400" dirty="0">
                <a:latin typeface="Times New Roman" panose="02020603050405020304" pitchFamily="18" charset="0"/>
              </a:rPr>
              <a:t>类型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1" y="331236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583038" y="2277666"/>
            <a:ext cx="8002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583038" y="336102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816010" y="2297907"/>
            <a:ext cx="115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0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790138" y="3312368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649</Words>
  <Application>Microsoft Office PowerPoint</Application>
  <PresentationFormat>自定义</PresentationFormat>
  <Paragraphs>88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156</cp:revision>
  <dcterms:created xsi:type="dcterms:W3CDTF">2015-04-23T03:04:00Z</dcterms:created>
  <dcterms:modified xsi:type="dcterms:W3CDTF">2022-09-02T09:44:50Z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