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37" r:id="rId2"/>
    <p:sldId id="517" r:id="rId3"/>
    <p:sldId id="519" r:id="rId4"/>
    <p:sldId id="520" r:id="rId5"/>
    <p:sldId id="521" r:id="rId6"/>
    <p:sldId id="522" r:id="rId7"/>
    <p:sldId id="523" r:id="rId8"/>
  </p:sldIdLst>
  <p:sldSz cx="12190413" cy="6859588"/>
  <p:notesSz cx="6858000" cy="9144000"/>
  <p:custDataLst>
    <p:tags r:id="rId11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339966"/>
    <a:srgbClr val="339933"/>
    <a:srgbClr val="008000"/>
    <a:srgbClr val="006600"/>
    <a:srgbClr val="B11212"/>
    <a:srgbClr val="38B1BF"/>
    <a:srgbClr val="EF7768"/>
    <a:srgbClr val="FF9933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1" autoAdjust="0"/>
    <p:restoredTop sz="94256" autoAdjust="0"/>
  </p:normalViewPr>
  <p:slideViewPr>
    <p:cSldViewPr>
      <p:cViewPr varScale="1">
        <p:scale>
          <a:sx n="55" d="100"/>
          <a:sy n="55" d="100"/>
        </p:scale>
        <p:origin x="67" y="341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83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0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2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61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1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8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5902868" y="3287947"/>
            <a:ext cx="4288252" cy="70783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000" dirty="0">
              <a:solidFill>
                <a:schemeClr val="accent4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7887" y="4749821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765498"/>
            <a:ext cx="4536000" cy="453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439022" y="981522"/>
            <a:ext cx="7480068" cy="144649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88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最近公共祖先</a:t>
            </a:r>
            <a:endParaRPr lang="zh-CN" altLang="en-US" sz="8800" b="1" dirty="0">
              <a:solidFill>
                <a:schemeClr val="accent3">
                  <a:lumMod val="75000"/>
                </a:schemeClr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45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最近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公共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祖先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4274" y="958348"/>
            <a:ext cx="10502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  最近</a:t>
            </a:r>
            <a:r>
              <a:rPr lang="zh-CN" altLang="en-US" sz="2400" dirty="0">
                <a:latin typeface="Times New Roman" panose="02020603050405020304" pitchFamily="18" charset="0"/>
              </a:rPr>
              <a:t>公共祖先（</a:t>
            </a:r>
            <a:r>
              <a:rPr lang="en-US" altLang="zh-CN" sz="2400" dirty="0">
                <a:latin typeface="Times New Roman" panose="02020603050405020304" pitchFamily="18" charset="0"/>
              </a:rPr>
              <a:t>Lowest Common Ancestors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LCA</a:t>
            </a:r>
            <a:r>
              <a:rPr lang="zh-CN" altLang="en-US" sz="2400" dirty="0">
                <a:latin typeface="Times New Roman" panose="02020603050405020304" pitchFamily="18" charset="0"/>
              </a:rPr>
              <a:t>）指有根树中距离两个节点最近的公共祖先。祖先指从当前节点到树根路径上的所有节点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</a:rPr>
              <a:t>  u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</a:rPr>
              <a:t>的公共祖先指一个节点既是</a:t>
            </a:r>
            <a:r>
              <a:rPr lang="en-US" altLang="zh-CN" sz="2400" i="1" dirty="0">
                <a:latin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</a:rPr>
              <a:t>的祖先，又是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</a:rPr>
              <a:t>的祖先。</a:t>
            </a:r>
            <a:r>
              <a:rPr lang="en-US" altLang="zh-CN" sz="2400" i="1" dirty="0">
                <a:latin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</a:rPr>
              <a:t>的最近公共祖先指距离</a:t>
            </a:r>
            <a:r>
              <a:rPr lang="en-US" altLang="zh-CN" sz="2400" i="1" dirty="0">
                <a:latin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</a:rPr>
              <a:t>最近的公共祖先。若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</a:rPr>
              <a:t>的祖先，则</a:t>
            </a:r>
            <a:r>
              <a:rPr lang="en-US" altLang="zh-CN" sz="2400" i="1" dirty="0">
                <a:latin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</a:rPr>
              <a:t>的最近公共祖先是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22" y="3429794"/>
            <a:ext cx="58959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9086" y="981522"/>
            <a:ext cx="10502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 可以</a:t>
            </a:r>
            <a:r>
              <a:rPr lang="zh-CN" altLang="en-US" sz="2400" dirty="0">
                <a:latin typeface="Times New Roman" panose="02020603050405020304" pitchFamily="18" charset="0"/>
              </a:rPr>
              <a:t>使用</a:t>
            </a:r>
            <a:r>
              <a:rPr lang="en-US" altLang="zh-CN" sz="2400" dirty="0">
                <a:latin typeface="Times New Roman" panose="02020603050405020304" pitchFamily="18" charset="0"/>
              </a:rPr>
              <a:t>LCA</a:t>
            </a:r>
            <a:r>
              <a:rPr lang="zh-CN" altLang="en-US" sz="2400" dirty="0">
                <a:latin typeface="Times New Roman" panose="02020603050405020304" pitchFamily="18" charset="0"/>
              </a:rPr>
              <a:t>求解树上任意两点之间的距离。求</a:t>
            </a:r>
            <a:r>
              <a:rPr lang="en-US" altLang="zh-CN" sz="2400" i="1" dirty="0">
                <a:latin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</a:rPr>
              <a:t>之间的距离时，若</a:t>
            </a:r>
            <a:r>
              <a:rPr lang="en-US" altLang="zh-CN" sz="2400" i="1" dirty="0">
                <a:latin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</a:rPr>
              <a:t>的最近公共祖先为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lca</a:t>
            </a:r>
            <a:r>
              <a:rPr lang="zh-CN" altLang="en-US" sz="2400" dirty="0">
                <a:latin typeface="Times New Roman" panose="02020603050405020304" pitchFamily="18" charset="0"/>
              </a:rPr>
              <a:t>，则</a:t>
            </a:r>
            <a:r>
              <a:rPr lang="en-US" altLang="zh-CN" sz="2400" i="1" dirty="0">
                <a:latin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</a:rPr>
              <a:t>之间的距离为</a:t>
            </a:r>
            <a:r>
              <a:rPr lang="en-US" altLang="zh-CN" sz="2400" i="1" dirty="0">
                <a:latin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</a:rPr>
              <a:t>到树根的距离加上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</a:rPr>
              <a:t>到树根的距离减去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倍的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lca</a:t>
            </a:r>
            <a:r>
              <a:rPr lang="zh-CN" altLang="en-US" sz="2400" dirty="0">
                <a:latin typeface="Times New Roman" panose="02020603050405020304" pitchFamily="18" charset="0"/>
              </a:rPr>
              <a:t>到树根的距离：</a:t>
            </a:r>
            <a:r>
              <a:rPr lang="en-US" altLang="zh-CN" sz="2400" dirty="0" err="1">
                <a:latin typeface="Times New Roman" panose="02020603050405020304" pitchFamily="18" charset="0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</a:rPr>
              <a:t>]+</a:t>
            </a:r>
            <a:r>
              <a:rPr lang="en-US" altLang="zh-CN" sz="2400" dirty="0" err="1">
                <a:latin typeface="Times New Roman" panose="02020603050405020304" pitchFamily="18" charset="0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]-2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*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dist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lca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62" y="2807855"/>
            <a:ext cx="6076950" cy="29908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最近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公共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祖先</a:t>
            </a:r>
          </a:p>
        </p:txBody>
      </p:sp>
    </p:spTree>
    <p:extLst>
      <p:ext uri="{BB962C8B-B14F-4D97-AF65-F5344CB8AC3E}">
        <p14:creationId xmlns:p14="http://schemas.microsoft.com/office/powerpoint/2010/main" val="24707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3821" y="1341562"/>
            <a:ext cx="9793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  求解</a:t>
            </a:r>
            <a:r>
              <a:rPr lang="en-US" altLang="zh-CN" sz="2400" dirty="0">
                <a:latin typeface="Times New Roman" panose="02020603050405020304" pitchFamily="18" charset="0"/>
              </a:rPr>
              <a:t>LCA</a:t>
            </a:r>
            <a:r>
              <a:rPr lang="zh-CN" altLang="en-US" sz="2400" dirty="0">
                <a:latin typeface="Times New Roman" panose="02020603050405020304" pitchFamily="18" charset="0"/>
              </a:rPr>
              <a:t>的方法有很多，包括暴力搜索法、树上倍增法、在线</a:t>
            </a:r>
            <a:r>
              <a:rPr lang="en-US" altLang="zh-CN" sz="2400" dirty="0">
                <a:latin typeface="Times New Roman" panose="02020603050405020304" pitchFamily="18" charset="0"/>
              </a:rPr>
              <a:t>RMQ</a:t>
            </a:r>
            <a:r>
              <a:rPr lang="zh-CN" altLang="en-US" sz="2400" dirty="0">
                <a:latin typeface="Times New Roman" panose="02020603050405020304" pitchFamily="18" charset="0"/>
              </a:rPr>
              <a:t>算法、离线</a:t>
            </a:r>
            <a:r>
              <a:rPr lang="en-US" altLang="zh-CN" sz="2400" dirty="0">
                <a:latin typeface="Times New Roman" panose="02020603050405020304" pitchFamily="18" charset="0"/>
              </a:rPr>
              <a:t>Tarjan</a:t>
            </a:r>
            <a:r>
              <a:rPr lang="zh-CN" altLang="en-US" sz="2400" dirty="0">
                <a:latin typeface="Times New Roman" panose="02020603050405020304" pitchFamily="18" charset="0"/>
              </a:rPr>
              <a:t>算法和树链剖分。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  在线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算法：</a:t>
            </a:r>
            <a:r>
              <a:rPr lang="zh-CN" altLang="en-US" sz="2400" dirty="0">
                <a:latin typeface="Times New Roman" panose="02020603050405020304" pitchFamily="18" charset="0"/>
              </a:rPr>
              <a:t>以序列化方式一个一个地处理输入，也就是说，在开始时并不需要知道所有输入，在解决一个问题后立即输出结果。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离线算法：</a:t>
            </a:r>
            <a:r>
              <a:rPr lang="zh-CN" altLang="en-US" sz="2400" dirty="0">
                <a:latin typeface="Times New Roman" panose="02020603050405020304" pitchFamily="18" charset="0"/>
              </a:rPr>
              <a:t>在开始时已知问题的所有输入数据，可以一次性回答所有问题。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最近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公共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祖先</a:t>
            </a:r>
          </a:p>
        </p:txBody>
      </p:sp>
    </p:spTree>
    <p:extLst>
      <p:ext uri="{BB962C8B-B14F-4D97-AF65-F5344CB8AC3E}">
        <p14:creationId xmlns:p14="http://schemas.microsoft.com/office/powerpoint/2010/main" val="3882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0657" y="1021995"/>
            <a:ext cx="10657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暴力</a:t>
            </a:r>
            <a:r>
              <a:rPr lang="zh-CN" altLang="en-US" sz="2400" dirty="0">
                <a:latin typeface="Times New Roman" panose="02020603050405020304" pitchFamily="18" charset="0"/>
              </a:rPr>
              <a:t>搜索法有两种：向上标记法和同步前进法。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．向上标记法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从</a:t>
            </a:r>
            <a:r>
              <a:rPr lang="en-US" altLang="zh-CN" sz="2400" i="1" dirty="0">
                <a:latin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</a:rPr>
              <a:t>向上一直到根节点，标记所有经过的节点；若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</a:rPr>
              <a:t>已被标记，则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</a:rPr>
              <a:t>节点为</a:t>
            </a:r>
            <a:r>
              <a:rPr lang="en-US" altLang="zh-CN" sz="2400" dirty="0">
                <a:latin typeface="Times New Roman" panose="02020603050405020304" pitchFamily="18" charset="0"/>
              </a:rPr>
              <a:t>LCA(</a:t>
            </a:r>
            <a:r>
              <a:rPr lang="en-US" altLang="zh-CN" sz="2400" i="1" dirty="0">
                <a:latin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；否则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</a:rPr>
              <a:t>也向上走，第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次遇到已标记的节点时，该节点为</a:t>
            </a:r>
            <a:r>
              <a:rPr lang="en-US" altLang="zh-CN" sz="2400" dirty="0">
                <a:latin typeface="Times New Roman" panose="02020603050405020304" pitchFamily="18" charset="0"/>
              </a:rPr>
              <a:t>LCA(</a:t>
            </a:r>
            <a:r>
              <a:rPr lang="en-US" altLang="zh-CN" sz="2400" i="1" dirty="0">
                <a:latin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54" y="3442799"/>
            <a:ext cx="5410200" cy="25431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最近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公共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祖先</a:t>
            </a:r>
          </a:p>
        </p:txBody>
      </p:sp>
    </p:spTree>
    <p:extLst>
      <p:ext uri="{BB962C8B-B14F-4D97-AF65-F5344CB8AC3E}">
        <p14:creationId xmlns:p14="http://schemas.microsoft.com/office/powerpoint/2010/main" val="40141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976017" y="949993"/>
            <a:ext cx="106571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．同步前进法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中较深的节点向上走到和深度较浅的节点同一深度，然后两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个节点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一起向上走，直到走到同一个节点，该节点就是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的最近公共祖先，记作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LCA(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。若较深的节点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的同一深度时，那个节点正好是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LCA(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815" y="3357786"/>
            <a:ext cx="6515100" cy="2705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最近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公共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祖先</a:t>
            </a:r>
          </a:p>
        </p:txBody>
      </p:sp>
    </p:spTree>
    <p:extLst>
      <p:ext uri="{BB962C8B-B14F-4D97-AF65-F5344CB8AC3E}">
        <p14:creationId xmlns:p14="http://schemas.microsoft.com/office/powerpoint/2010/main" val="14744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50" y="1289615"/>
            <a:ext cx="4680520" cy="4802886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9" name="文本框 8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最近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公共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祖先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7323743" y="3641314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8152817" y="2790883"/>
            <a:ext cx="172354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向上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标记</a:t>
            </a:r>
            <a:r>
              <a:rPr lang="zh-CN" altLang="en-US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法</a:t>
            </a:r>
            <a:endParaRPr lang="zh-CN" altLang="en-US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8152818" y="3680807"/>
            <a:ext cx="172354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同步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前进</a:t>
            </a:r>
            <a:r>
              <a:rPr lang="zh-CN" altLang="en-US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法</a:t>
            </a:r>
            <a:endParaRPr lang="zh-CN" altLang="en-US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9560426" y="2781722"/>
            <a:ext cx="1503332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7323742" y="2761481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9560426" y="3691058"/>
            <a:ext cx="150333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7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492</Words>
  <Application>Microsoft Office PowerPoint</Application>
  <PresentationFormat>自定义</PresentationFormat>
  <Paragraphs>40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183</cp:revision>
  <dcterms:created xsi:type="dcterms:W3CDTF">2015-04-23T03:04:00Z</dcterms:created>
  <dcterms:modified xsi:type="dcterms:W3CDTF">2022-09-02T09:47:22Z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