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7" r:id="rId2"/>
    <p:sldId id="524" r:id="rId3"/>
    <p:sldId id="532" r:id="rId4"/>
    <p:sldId id="535" r:id="rId5"/>
    <p:sldId id="531" r:id="rId6"/>
    <p:sldId id="536" r:id="rId7"/>
    <p:sldId id="525" r:id="rId8"/>
    <p:sldId id="533" r:id="rId9"/>
    <p:sldId id="529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339966"/>
    <a:srgbClr val="339933"/>
    <a:srgbClr val="008000"/>
    <a:srgbClr val="006600"/>
    <a:srgbClr val="B11212"/>
    <a:srgbClr val="38B1BF"/>
    <a:srgbClr val="EF7768"/>
    <a:srgbClr val="FF9933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1" autoAdjust="0"/>
    <p:restoredTop sz="94256" autoAdjust="0"/>
  </p:normalViewPr>
  <p:slideViewPr>
    <p:cSldViewPr>
      <p:cViewPr varScale="1">
        <p:scale>
          <a:sx n="55" d="100"/>
          <a:sy n="55" d="100"/>
        </p:scale>
        <p:origin x="67" y="341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3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563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66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11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684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3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8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02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8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2022/9/2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05" y="6426576"/>
            <a:ext cx="12186004" cy="452610"/>
            <a:chOff x="1" y="6406814"/>
            <a:chExt cx="12190412" cy="452774"/>
          </a:xfrm>
        </p:grpSpPr>
        <p:sp>
          <p:nvSpPr>
            <p:cNvPr id="32" name="六边形 31"/>
            <p:cNvSpPr/>
            <p:nvPr/>
          </p:nvSpPr>
          <p:spPr>
            <a:xfrm>
              <a:off x="1" y="6406814"/>
              <a:ext cx="3041773" cy="452774"/>
            </a:xfrm>
            <a:prstGeom prst="hexagon">
              <a:avLst/>
            </a:pr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3041775" y="6406814"/>
              <a:ext cx="3063750" cy="452774"/>
            </a:xfrm>
            <a:prstGeom prst="hexagon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/>
            <p:cNvSpPr/>
            <p:nvPr/>
          </p:nvSpPr>
          <p:spPr>
            <a:xfrm>
              <a:off x="6095207" y="6406814"/>
              <a:ext cx="3047603" cy="452774"/>
            </a:xfrm>
            <a:prstGeom prst="hexagon">
              <a:avLst/>
            </a:pr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/>
            <p:cNvSpPr/>
            <p:nvPr/>
          </p:nvSpPr>
          <p:spPr>
            <a:xfrm>
              <a:off x="9142810" y="6406814"/>
              <a:ext cx="3047603" cy="452774"/>
            </a:xfrm>
            <a:prstGeom prst="hexagon">
              <a:avLst/>
            </a:pr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73" tIns="60936" rIns="121873" bIns="60936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文本框 5"/>
          <p:cNvSpPr txBox="1"/>
          <p:nvPr/>
        </p:nvSpPr>
        <p:spPr>
          <a:xfrm>
            <a:off x="5902868" y="3287947"/>
            <a:ext cx="4288252" cy="70783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4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000" dirty="0">
              <a:solidFill>
                <a:schemeClr val="accent4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7887" y="4749821"/>
            <a:ext cx="8103775" cy="119989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趣学算法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算法训练营：海量图解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+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竞赛刷题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（入门篇、进阶篇）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765498"/>
            <a:ext cx="4536000" cy="4536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39022" y="981522"/>
            <a:ext cx="7480068" cy="144649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softEdge rad="12700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390" tIns="45695" rIns="91390" bIns="45695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chemeClr val="accent3">
                    <a:lumMod val="75000"/>
                  </a:schemeClr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最近公共祖先</a:t>
            </a:r>
            <a:endParaRPr lang="zh-CN" altLang="en-US" sz="8800" b="1" dirty="0">
              <a:solidFill>
                <a:schemeClr val="accent3">
                  <a:lumMod val="75000"/>
                </a:schemeClr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345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98043" y="1043198"/>
            <a:ext cx="9821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树</a:t>
            </a:r>
            <a:r>
              <a:rPr lang="zh-CN" altLang="en-US" sz="2400" dirty="0">
                <a:latin typeface="Times New Roman" panose="02020603050405020304" pitchFamily="18" charset="0"/>
              </a:rPr>
              <a:t>上倍增法不仅可以解决</a:t>
            </a:r>
            <a:r>
              <a:rPr lang="en-US" altLang="zh-CN" sz="2400" dirty="0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问题，还可以解决很多其他问题，掌握树上倍增法是很有必要的。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F[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</a:rPr>
              <a:t>表示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辈祖先，即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节点向根节点走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en-US" altLang="zh-CN" sz="2400" i="1" baseline="300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步到达的节点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74" y="2924896"/>
            <a:ext cx="2856159" cy="292631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21976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886603" y="1337340"/>
            <a:ext cx="518457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F[</a:t>
            </a:r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]=F[F[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603" y="2133650"/>
            <a:ext cx="4240741" cy="35227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959302" y="3017858"/>
            <a:ext cx="4102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算法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）创建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）利用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LCA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41626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62645" y="1112482"/>
            <a:ext cx="10475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前面暴力搜索中的同步前进法一样，先让深度大的节点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向上走到与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同一深度，然后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一起向上走。和暴力搜索不同的是，向上走是按照倍增思想走的，不是一步一步向上走的，因此速度较快。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70" y="2997746"/>
            <a:ext cx="3672408" cy="283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54" y="2979781"/>
            <a:ext cx="3648075" cy="28098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8197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06" y="2205658"/>
            <a:ext cx="10081120" cy="174816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6091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341562"/>
            <a:ext cx="9563100" cy="4562475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2" name="文本框 11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7702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638" y="193148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1" y="331236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405906" y="2277666"/>
            <a:ext cx="1154483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ST</a:t>
            </a: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创建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4374140" y="3364044"/>
            <a:ext cx="136986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LCA</a:t>
            </a: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查询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5888018" y="2316792"/>
            <a:ext cx="1503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547740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5938944" y="3351494"/>
            <a:ext cx="115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39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304154" y="1102661"/>
            <a:ext cx="9423647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求解</a:t>
            </a:r>
            <a:r>
              <a:rPr lang="en-US" altLang="zh-CN" sz="2400" dirty="0">
                <a:latin typeface="Times New Roman" panose="02020603050405020304" pitchFamily="18" charset="0"/>
              </a:rPr>
              <a:t>LCA</a:t>
            </a:r>
            <a:r>
              <a:rPr lang="zh-CN" altLang="en-US" sz="2400" dirty="0">
                <a:latin typeface="Times New Roman" panose="02020603050405020304" pitchFamily="18" charset="0"/>
              </a:rPr>
              <a:t>的方法有很多，包括暴力搜索法、树上倍增法、在线</a:t>
            </a:r>
            <a:r>
              <a:rPr lang="en-US" altLang="zh-CN" sz="2400" dirty="0">
                <a:latin typeface="Times New Roman" panose="02020603050405020304" pitchFamily="18" charset="0"/>
              </a:rPr>
              <a:t>RMQ</a:t>
            </a:r>
            <a:r>
              <a:rPr lang="zh-CN" altLang="en-US" sz="2400" dirty="0">
                <a:latin typeface="Times New Roman" panose="02020603050405020304" pitchFamily="18" charset="0"/>
              </a:rPr>
              <a:t>算法、离线</a:t>
            </a:r>
            <a:r>
              <a:rPr lang="en-US" altLang="zh-CN" sz="2400" dirty="0">
                <a:latin typeface="Times New Roman" panose="02020603050405020304" pitchFamily="18" charset="0"/>
              </a:rPr>
              <a:t>Tarjan</a:t>
            </a:r>
            <a:r>
              <a:rPr lang="zh-CN" altLang="en-US" sz="2400" dirty="0">
                <a:latin typeface="Times New Roman" panose="02020603050405020304" pitchFamily="18" charset="0"/>
              </a:rPr>
              <a:t>算法和树链剖分。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1424087" y="2426053"/>
            <a:ext cx="94236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暴力搜索法：</a:t>
            </a:r>
            <a:endParaRPr lang="en-US" altLang="zh-CN" sz="2400" b="1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树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上倍增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</a:rPr>
              <a:t>法：</a:t>
            </a:r>
            <a:endParaRPr lang="en-US" altLang="zh-CN" sz="2400" b="1" dirty="0" smtClean="0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在线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RMQ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算法：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离线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Tarjan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</a:endParaRPr>
          </a:p>
          <a:p>
            <a:pPr marL="0" lvl="1" indent="45720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</a:rPr>
              <a:t>树链剖分：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276271" y="2429442"/>
            <a:ext cx="292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1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次查询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174887" y="2957337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预处理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 1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次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查询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3988239" y="355045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预处理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 1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次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查询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3063650" y="407562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m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次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查询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n+m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3936781" y="467146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预处理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，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 1</a:t>
            </a: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次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查询</a:t>
            </a:r>
            <a:r>
              <a:rPr lang="en-US" altLang="zh-CN" sz="2400" i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log</a:t>
            </a:r>
            <a:r>
              <a:rPr lang="en-US" altLang="zh-CN" sz="2400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chemeClr val="accent3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638" y="1931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最近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公共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祖先</a:t>
            </a:r>
          </a:p>
        </p:txBody>
      </p:sp>
    </p:spTree>
    <p:extLst>
      <p:ext uri="{BB962C8B-B14F-4D97-AF65-F5344CB8AC3E}">
        <p14:creationId xmlns:p14="http://schemas.microsoft.com/office/powerpoint/2010/main" val="226060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95" y="945611"/>
            <a:ext cx="10058400" cy="55348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4274" y="193148"/>
            <a:ext cx="531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算法训练营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进阶篇刷题图谱</a:t>
            </a:r>
          </a:p>
        </p:txBody>
      </p:sp>
      <p:sp>
        <p:nvSpPr>
          <p:cNvPr id="3" name="矩形 2"/>
          <p:cNvSpPr/>
          <p:nvPr/>
        </p:nvSpPr>
        <p:spPr>
          <a:xfrm>
            <a:off x="291946" y="5878066"/>
            <a:ext cx="54521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进阶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篇题单：</a:t>
            </a:r>
            <a:r>
              <a:rPr lang="en-US" altLang="zh-CN" sz="2000" dirty="0">
                <a:latin typeface="Times New Roman" panose="02020603050405020304" pitchFamily="18" charset="0"/>
              </a:rPr>
              <a:t>https://vjudge.net/article/2642</a:t>
            </a:r>
          </a:p>
        </p:txBody>
      </p:sp>
    </p:spTree>
    <p:extLst>
      <p:ext uri="{BB962C8B-B14F-4D97-AF65-F5344CB8AC3E}">
        <p14:creationId xmlns:p14="http://schemas.microsoft.com/office/powerpoint/2010/main" val="160507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358</Words>
  <Application>Microsoft Office PowerPoint</Application>
  <PresentationFormat>自定义</PresentationFormat>
  <Paragraphs>54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183</cp:revision>
  <dcterms:created xsi:type="dcterms:W3CDTF">2015-04-23T03:04:00Z</dcterms:created>
  <dcterms:modified xsi:type="dcterms:W3CDTF">2022-09-02T09:47:47Z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