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44" r:id="rId2"/>
    <p:sldId id="517" r:id="rId3"/>
    <p:sldId id="520" r:id="rId4"/>
    <p:sldId id="545" r:id="rId5"/>
    <p:sldId id="553" r:id="rId6"/>
    <p:sldId id="521" r:id="rId7"/>
    <p:sldId id="546" r:id="rId8"/>
    <p:sldId id="547" r:id="rId9"/>
    <p:sldId id="548" r:id="rId10"/>
    <p:sldId id="549" r:id="rId11"/>
    <p:sldId id="522" r:id="rId12"/>
    <p:sldId id="550" r:id="rId13"/>
    <p:sldId id="551" r:id="rId14"/>
    <p:sldId id="552" r:id="rId15"/>
  </p:sldIdLst>
  <p:sldSz cx="12190413" cy="6859588"/>
  <p:notesSz cx="6858000" cy="9144000"/>
  <p:custDataLst>
    <p:tags r:id="rId18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99FF"/>
    <a:srgbClr val="0066FF"/>
    <a:srgbClr val="38B1BF"/>
    <a:srgbClr val="800000"/>
    <a:srgbClr val="339966"/>
    <a:srgbClr val="339933"/>
    <a:srgbClr val="008000"/>
    <a:srgbClr val="006600"/>
    <a:srgbClr val="B1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55" d="100"/>
          <a:sy n="55" d="100"/>
        </p:scale>
        <p:origin x="67" y="341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3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5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2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3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6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8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7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4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3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  段  树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8" y="788480"/>
            <a:ext cx="4536000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27222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813583" y="1102661"/>
            <a:ext cx="1083535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．区间查询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区间查询指查询一个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算法步骤：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）若节点所在的区间被查询区间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覆盖，则返回该节点的最值。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）判断是在左子树中查询，还是在右子树中查询。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）返回最值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274" y="981522"/>
            <a:ext cx="1035350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例如</a:t>
            </a:r>
            <a:r>
              <a:rPr lang="zh-CN" altLang="en-US" sz="2400" dirty="0">
                <a:latin typeface="Times New Roman" panose="02020603050405020304" pitchFamily="18" charset="0"/>
              </a:rPr>
              <a:t>，在</a:t>
            </a:r>
            <a:r>
              <a:rPr lang="en-US" altLang="zh-CN" sz="2400" dirty="0">
                <a:latin typeface="Times New Roman" panose="02020603050405020304" pitchFamily="18" charset="0"/>
              </a:rPr>
              <a:t>[1,10]</a:t>
            </a:r>
            <a:r>
              <a:rPr lang="zh-CN" altLang="en-US" sz="2400" dirty="0">
                <a:latin typeface="Times New Roman" panose="02020603050405020304" pitchFamily="18" charset="0"/>
              </a:rPr>
              <a:t>的线段树中查询</a:t>
            </a:r>
            <a:r>
              <a:rPr lang="en-US" altLang="zh-CN" sz="2400" dirty="0">
                <a:latin typeface="Times New Roman" panose="02020603050405020304" pitchFamily="18" charset="0"/>
              </a:rPr>
              <a:t>[3,5]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区间的最值，过程如下。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629777"/>
            <a:ext cx="7848872" cy="39484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39803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55446" y="2997746"/>
            <a:ext cx="3456384" cy="1754326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区间查询有两种方法：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区间覆盖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区间相等</a:t>
            </a:r>
            <a:endParaRPr lang="zh-CN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622" y="979195"/>
            <a:ext cx="10369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sz="28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上的操作大多与树高相关。因为线段树对区间进行二分，是一棵平衡二叉树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，树高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查询和更新的时间复杂度均为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，空间复杂度为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线段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树主要用于更新和查询，一般至少有一个是区间更新或查询。更新和查询的种类变化多样，灵活运用线段树可以解决多种问题。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83438" y="4051732"/>
            <a:ext cx="3168352" cy="1754326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线段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树中的懒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标记：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区间更新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区间查询</a:t>
            </a:r>
            <a:endParaRPr lang="zh-CN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0630" y="947487"/>
            <a:ext cx="1036915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线段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树是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一种基于分治思想的二叉树，它的每个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节点对应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个区间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节点的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。非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叶子节点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孩子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孩子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)/2+1,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区间的线段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78" y="2267558"/>
            <a:ext cx="7704856" cy="3734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605" y="999520"/>
            <a:ext cx="99401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．线段树的存储方式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对于区间最值（最大值或最小值）查询问题，线段树的每个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节点包含</a:t>
            </a:r>
            <a:r>
              <a:rPr lang="zh-CN" altLang="en-US" sz="2400" dirty="0">
                <a:latin typeface="Times New Roman" panose="02020603050405020304" pitchFamily="18" charset="0"/>
              </a:rPr>
              <a:t>三个域：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mx</a:t>
            </a:r>
            <a:r>
              <a:rPr lang="zh-CN" altLang="en-US" sz="2400" dirty="0">
                <a:latin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表示</a:t>
            </a:r>
            <a:r>
              <a:rPr lang="zh-CN" altLang="en-US" sz="2400" dirty="0">
                <a:latin typeface="Times New Roman" panose="02020603050405020304" pitchFamily="18" charset="0"/>
              </a:rPr>
              <a:t>区间的左右端点，</a:t>
            </a:r>
            <a:r>
              <a:rPr lang="en-US" altLang="zh-CN" sz="2400" dirty="0">
                <a:latin typeface="Times New Roman" panose="02020603050405020304" pitchFamily="18" charset="0"/>
              </a:rPr>
              <a:t>mx</a:t>
            </a:r>
            <a:r>
              <a:rPr lang="zh-CN" altLang="en-US" sz="2400" dirty="0">
                <a:latin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区间最</a:t>
            </a:r>
            <a:r>
              <a:rPr lang="zh-CN" altLang="en-US" sz="2400" dirty="0">
                <a:latin typeface="Times New Roman" panose="02020603050405020304" pitchFamily="18" charset="0"/>
              </a:rPr>
              <a:t>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/>
              <a:t>线段树除了最后一层，其他层构成</a:t>
            </a:r>
            <a:r>
              <a:rPr lang="zh-CN" altLang="zh-CN" sz="2400" dirty="0" smtClean="0"/>
              <a:t>一</a:t>
            </a:r>
            <a:r>
              <a:rPr lang="zh-CN" altLang="en-US" sz="2400" dirty="0" smtClean="0"/>
              <a:t>棵</a:t>
            </a:r>
            <a:r>
              <a:rPr lang="zh-CN" altLang="zh-CN" sz="2400" dirty="0" smtClean="0"/>
              <a:t>满</a:t>
            </a:r>
            <a:r>
              <a:rPr lang="zh-CN" altLang="zh-CN" sz="2400" dirty="0"/>
              <a:t>二叉树，因此采用顺序存储方式，用一个数组</a:t>
            </a:r>
            <a:r>
              <a:rPr lang="en-US" altLang="zh-CN" sz="2400" dirty="0">
                <a:latin typeface="Times New Roman" panose="02020603050405020304" pitchFamily="18" charset="0"/>
              </a:rPr>
              <a:t>tree[]</a:t>
            </a:r>
            <a:r>
              <a:rPr lang="zh-CN" altLang="zh-CN" sz="2400" dirty="0"/>
              <a:t>存储节点。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74" y="3645818"/>
            <a:ext cx="3384376" cy="182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4274" y="1077419"/>
            <a:ext cx="994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以</a:t>
            </a:r>
            <a:r>
              <a:rPr lang="zh-CN" altLang="en-US" sz="2400" dirty="0">
                <a:latin typeface="Times New Roman" panose="02020603050405020304" pitchFamily="18" charset="0"/>
              </a:rPr>
              <a:t>最大值为例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</a:rPr>
              <a:t>个元素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[1..10]={5,3,7,2,12,1,6,4,8,15}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，线段</a:t>
            </a:r>
            <a:r>
              <a:rPr lang="zh-CN" altLang="en-US" sz="2400" dirty="0">
                <a:latin typeface="Times New Roman" panose="02020603050405020304" pitchFamily="18" charset="0"/>
              </a:rPr>
              <a:t>树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如下。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1819028"/>
            <a:ext cx="7344816" cy="39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3303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606" y="975270"/>
            <a:ext cx="9940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线段树为什么要开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空间？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14686" y="1819857"/>
            <a:ext cx="8051390" cy="3729334"/>
            <a:chOff x="1414686" y="1841325"/>
            <a:chExt cx="8051390" cy="3729334"/>
          </a:xfrm>
        </p:grpSpPr>
        <p:pic>
          <p:nvPicPr>
            <p:cNvPr id="9" name="图片 8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758"/>
            <a:stretch/>
          </p:blipFill>
          <p:spPr bwMode="auto">
            <a:xfrm>
              <a:off x="1414686" y="1841325"/>
              <a:ext cx="7704856" cy="2884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9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126" r="77570"/>
            <a:stretch/>
          </p:blipFill>
          <p:spPr bwMode="auto">
            <a:xfrm>
              <a:off x="7737884" y="4716435"/>
              <a:ext cx="1728192" cy="854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4952314" y="1872033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358902" y="2818666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494806" y="3583046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88218" y="3583046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23198" y="3601517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42592" y="2806884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671343" y="3601516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03622" y="5217854"/>
              <a:ext cx="762453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789226" y="5206819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918742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85142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39581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614467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443027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372947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33669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094391" y="4438493"/>
              <a:ext cx="1025151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9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1793" y="1102661"/>
            <a:ext cx="95912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．创建线段树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可以采用递归的方法创建线段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算法步骤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）若是叶子节点（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），则节点的最值就是对应位置的元素值。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）若是非叶子节点，则递归创建左子树和右子树。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）节点的区间最值等于该节点左右子树最值的最大值。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5406" y="2925738"/>
            <a:ext cx="3747864" cy="1754326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线段树存储有两种方法：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携带区间信息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不携带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区间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信息</a:t>
            </a:r>
            <a:endParaRPr lang="zh-CN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274" y="1102661"/>
            <a:ext cx="100654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．点更新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点更新指修改一个元素的值，例如将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算法步骤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）若是叶子节点，满足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，则修改该节点的最值为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）若是非叶子节点，则判断是在左子树中更新还是在右子树中更新。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）返回时更新节点的最值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23443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274" y="981522"/>
            <a:ext cx="1035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例如，修改第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个节点的值为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先从树根向下找第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个元素所在的叶子节点，将其最值修改为</a:t>
            </a:r>
            <a:r>
              <a:rPr lang="en-US" altLang="zh-CN" sz="2400" dirty="0">
                <a:latin typeface="Times New Roman" panose="02020603050405020304" pitchFamily="18" charset="0"/>
              </a:rPr>
              <a:t>14</a:t>
            </a:r>
            <a:r>
              <a:rPr lang="zh-CN" altLang="en-US" sz="2400" dirty="0">
                <a:latin typeface="Times New Roman" panose="02020603050405020304" pitchFamily="18" charset="0"/>
              </a:rPr>
              <a:t>，返回时更新路径上所有节点的最值（左右子节点最值的最大值）。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89" y="2205658"/>
            <a:ext cx="6768752" cy="38766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12265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742</Words>
  <Application>Microsoft Office PowerPoint</Application>
  <PresentationFormat>自定义</PresentationFormat>
  <Paragraphs>85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219</cp:revision>
  <dcterms:created xsi:type="dcterms:W3CDTF">2015-04-23T03:04:00Z</dcterms:created>
  <dcterms:modified xsi:type="dcterms:W3CDTF">2022-09-02T09:48:50Z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