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771" r:id="rId2"/>
  </p:sldMasterIdLst>
  <p:notesMasterIdLst>
    <p:notesMasterId r:id="rId13"/>
  </p:notesMasterIdLst>
  <p:handoutMasterIdLst>
    <p:handoutMasterId r:id="rId14"/>
  </p:handoutMasterIdLst>
  <p:sldIdLst>
    <p:sldId id="562" r:id="rId3"/>
    <p:sldId id="651" r:id="rId4"/>
    <p:sldId id="666" r:id="rId5"/>
    <p:sldId id="667" r:id="rId6"/>
    <p:sldId id="675" r:id="rId7"/>
    <p:sldId id="676" r:id="rId8"/>
    <p:sldId id="677" r:id="rId9"/>
    <p:sldId id="678" r:id="rId10"/>
    <p:sldId id="668" r:id="rId11"/>
    <p:sldId id="669" r:id="rId12"/>
  </p:sldIdLst>
  <p:sldSz cx="12190413" cy="6859588"/>
  <p:notesSz cx="6858000" cy="9144000"/>
  <p:custDataLst>
    <p:tags r:id="rId15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B11212"/>
    <a:srgbClr val="660033"/>
    <a:srgbClr val="9900CC"/>
    <a:srgbClr val="38B1BF"/>
    <a:srgbClr val="0066FF"/>
    <a:srgbClr val="3399FF"/>
    <a:srgbClr val="0033CC"/>
    <a:srgbClr val="EF7768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256" autoAdjust="0"/>
  </p:normalViewPr>
  <p:slideViewPr>
    <p:cSldViewPr>
      <p:cViewPr varScale="1">
        <p:scale>
          <a:sx n="83" d="100"/>
          <a:sy n="83" d="100"/>
        </p:scale>
        <p:origin x="965" y="58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766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310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39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663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400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708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723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173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202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508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7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2701493"/>
            <a:ext cx="8595549" cy="18270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860599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689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247" y="2161089"/>
            <a:ext cx="4183490" cy="38816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308" y="2161090"/>
            <a:ext cx="4183489" cy="38816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093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8" y="2161484"/>
            <a:ext cx="4185078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658" y="2737879"/>
            <a:ext cx="4185078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721" y="2161484"/>
            <a:ext cx="4185073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722" y="2737879"/>
            <a:ext cx="4185072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989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533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1673-6F62-4415-893F-B4989FF108B4}" type="datetime1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7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1498951"/>
            <a:ext cx="3854026" cy="1278762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842" y="515044"/>
            <a:ext cx="4512953" cy="55277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2777713"/>
            <a:ext cx="3854026" cy="25850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17" indent="0">
              <a:buNone/>
              <a:defRPr sz="1400"/>
            </a:lvl2pPr>
            <a:lvl3pPr marL="914035" indent="0">
              <a:buNone/>
              <a:defRPr sz="1200"/>
            </a:lvl3pPr>
            <a:lvl4pPr marL="1371052" indent="0">
              <a:buNone/>
              <a:defRPr sz="1000"/>
            </a:lvl4pPr>
            <a:lvl5pPr marL="1828068" indent="0">
              <a:buNone/>
              <a:defRPr sz="1000"/>
            </a:lvl5pPr>
            <a:lvl6pPr marL="2285085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0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4801712"/>
            <a:ext cx="8595548" cy="56686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246" y="609741"/>
            <a:ext cx="8595549" cy="384660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600"/>
            </a:lvl2pPr>
            <a:lvl3pPr marL="914309" indent="0">
              <a:buNone/>
              <a:defRPr sz="1600"/>
            </a:lvl3pPr>
            <a:lvl4pPr marL="1371463" indent="0">
              <a:buNone/>
              <a:defRPr sz="1600"/>
            </a:lvl4pPr>
            <a:lvl5pPr marL="1828617" indent="0">
              <a:buNone/>
              <a:defRPr sz="1600"/>
            </a:lvl5pPr>
            <a:lvl6pPr marL="2285771" indent="0">
              <a:buNone/>
              <a:defRPr sz="1600"/>
            </a:lvl6pPr>
            <a:lvl7pPr marL="2742926" indent="0">
              <a:buNone/>
              <a:defRPr sz="1600"/>
            </a:lvl7pPr>
            <a:lvl8pPr marL="3200080" indent="0">
              <a:buNone/>
              <a:defRPr sz="1600"/>
            </a:lvl8pPr>
            <a:lvl9pPr marL="3657234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5368581"/>
            <a:ext cx="8595548" cy="67418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1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609741"/>
            <a:ext cx="8595549" cy="3404388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543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961" y="3633041"/>
            <a:ext cx="7223584" cy="38108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54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1932435"/>
            <a:ext cx="8595549" cy="2596061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193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4343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10" y="609741"/>
            <a:ext cx="8587085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757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960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6636" y="609741"/>
            <a:ext cx="1304573" cy="525266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247" y="609741"/>
            <a:ext cx="7059231" cy="525266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422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871" y="2405091"/>
            <a:ext cx="7765925" cy="1646683"/>
          </a:xfrm>
        </p:spPr>
        <p:txBody>
          <a:bodyPr anchor="b">
            <a:noAutofit/>
          </a:bodyPr>
          <a:lstStyle>
            <a:lvl1pPr algn="r">
              <a:defRPr sz="5399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871" y="4051771"/>
            <a:ext cx="7765925" cy="109715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719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6" y="2161090"/>
            <a:ext cx="8595549" cy="388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4196" y="6042761"/>
            <a:ext cx="91182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246" y="6042761"/>
            <a:ext cx="629679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545" y="6042761"/>
            <a:ext cx="68325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3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154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66" indent="-342866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876" indent="-285721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886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040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194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349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503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657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811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2" y="314042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主讲老师：陈小玉</a:t>
            </a:r>
            <a:endParaRPr lang="en-US" altLang="zh-CN" sz="4800" dirty="0">
              <a:solidFill>
                <a:schemeClr val="accent1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11310" y="4493758"/>
            <a:ext cx="6787436" cy="1015663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印品黑体" panose="00000500000000000000"/>
                <a:cs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算法训练营</a:t>
            </a:r>
            <a:endParaRPr lang="zh-CN" altLang="en-US" sz="96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99205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766614" y="1039267"/>
            <a:ext cx="9001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左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偏树作为可合并堆的实现，</a:t>
            </a: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可以快速查找、删除最大（或最小）节点，快速合并两棵左偏树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，编程复杂度低，效率高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但是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，左偏树不是二叉搜索树，不满足中序有序性，无法二分搜索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b="1" dirty="0" smtClean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</a:t>
            </a:r>
            <a:r>
              <a:rPr lang="zh-CN" altLang="en-US" sz="2800" b="1" dirty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可以快速查找或删除特定值的节点。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左偏树</a:t>
            </a:r>
          </a:p>
        </p:txBody>
      </p:sp>
    </p:spTree>
    <p:extLst>
      <p:ext uri="{BB962C8B-B14F-4D97-AF65-F5344CB8AC3E}">
        <p14:creationId xmlns:p14="http://schemas.microsoft.com/office/powerpoint/2010/main" val="356362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550590" y="981522"/>
            <a:ext cx="93754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左偏树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leftist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tree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也叫作左偏堆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、左式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堆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，是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一种优先队列实现方式，属于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可合并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堆，在信息学中十分常见，在统计、最值、模拟、贪心等类型的题目中应用广泛。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左偏树并不是平衡树，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它可以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快速访问最大（或最小）节点，并在树中修改后快速合并。左偏树合并操作的时间复杂度在最坏情况下为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左偏树</a:t>
            </a:r>
          </a:p>
        </p:txBody>
      </p:sp>
    </p:spTree>
    <p:extLst>
      <p:ext uri="{BB962C8B-B14F-4D97-AF65-F5344CB8AC3E}">
        <p14:creationId xmlns:p14="http://schemas.microsoft.com/office/powerpoint/2010/main" val="211887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22598" y="988069"/>
            <a:ext cx="92170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堆、优先队列、可合并堆和左偏树的</a:t>
            </a:r>
            <a:r>
              <a:rPr lang="zh-CN" altLang="en-US" sz="24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区别：</a:t>
            </a:r>
            <a:endParaRPr lang="zh-CN" altLang="en-US" sz="2400" b="1" dirty="0">
              <a:solidFill>
                <a:srgbClr val="B1121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87095" lvl="1" indent="-342900">
              <a:lnSpc>
                <a:spcPct val="150000"/>
              </a:lnSpc>
              <a:buClr>
                <a:srgbClr val="B11212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堆可看作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一棵完全二叉树的顺序存储结构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每个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节点的值都大于或等于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左右子树，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称为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最大堆；若每个节点的值都小于或等于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左右子树，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称为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最小堆。</a:t>
            </a:r>
          </a:p>
          <a:p>
            <a:pPr marL="887095" lvl="1" indent="-342900">
              <a:lnSpc>
                <a:spcPct val="150000"/>
              </a:lnSpc>
              <a:buClr>
                <a:srgbClr val="B11212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优先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队列是利用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堆实现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的，取得最大值（或最小值）需要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时间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插入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元素和删除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最大值（或最小值）需要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时间。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87095" lvl="1" indent="-342900">
              <a:lnSpc>
                <a:spcPct val="150000"/>
              </a:lnSpc>
              <a:buClr>
                <a:srgbClr val="B11212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可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合并堆是支持合并操作的堆，除了支持优先队列的三种基本操作，还支持合并操作。</a:t>
            </a:r>
          </a:p>
          <a:p>
            <a:pPr marL="887095" lvl="1" indent="-342900">
              <a:lnSpc>
                <a:spcPct val="150000"/>
              </a:lnSpc>
              <a:buClr>
                <a:srgbClr val="B11212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左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偏树是一棵有堆序性和左偏性的二叉树，是一种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可合并堆的实现方式。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左偏树</a:t>
            </a:r>
          </a:p>
        </p:txBody>
      </p:sp>
    </p:spTree>
    <p:extLst>
      <p:ext uri="{BB962C8B-B14F-4D97-AF65-F5344CB8AC3E}">
        <p14:creationId xmlns:p14="http://schemas.microsoft.com/office/powerpoint/2010/main" val="416890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766614" y="909514"/>
            <a:ext cx="90730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左偏树的性质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）堆序</a:t>
            </a:r>
            <a:r>
              <a:rPr lang="zh-CN" altLang="en-US" sz="2800" b="1" dirty="0" smtClean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性</a:t>
            </a:r>
            <a:endParaRPr lang="en-US" altLang="zh-CN" sz="2800" b="1" dirty="0" smtClean="0">
              <a:solidFill>
                <a:srgbClr val="0066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节点的值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大于等于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（或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小于等于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）其左右子节点的值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注意：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左偏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树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仅仅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键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值大小满足堆序性质，不再满足完全二叉树的结构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性质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958" y="3573810"/>
            <a:ext cx="2645095" cy="26294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左偏树</a:t>
            </a:r>
          </a:p>
        </p:txBody>
      </p:sp>
    </p:spTree>
    <p:extLst>
      <p:ext uri="{BB962C8B-B14F-4D97-AF65-F5344CB8AC3E}">
        <p14:creationId xmlns:p14="http://schemas.microsoft.com/office/powerpoint/2010/main" val="294773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550590" y="981522"/>
            <a:ext cx="94330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）左偏性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左偏性指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“向左偏”，节点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左孩子的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距离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大于等于右孩子的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距离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887095" lvl="1" indent="-342900">
              <a:lnSpc>
                <a:spcPct val="150000"/>
              </a:lnSpc>
              <a:buClr>
                <a:srgbClr val="B11212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外节点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：节点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的左子树或右子树为空时，节点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被称为外节点。</a:t>
            </a:r>
          </a:p>
          <a:p>
            <a:pPr marL="887095" lvl="1" indent="-342900">
              <a:lnSpc>
                <a:spcPct val="150000"/>
              </a:lnSpc>
              <a:buClr>
                <a:srgbClr val="B11212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距离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：节点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的距离指节点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到它的后代中最近的外节点所经过的边数。特别地，若节点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自身是外节点，则它的距离为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；空节点的距离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Clr>
                <a:srgbClr val="B11212"/>
              </a:buClr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左偏树的距离指树根到最近的外节点所经过的边数。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左偏树</a:t>
            </a:r>
          </a:p>
        </p:txBody>
      </p:sp>
    </p:spTree>
    <p:extLst>
      <p:ext uri="{BB962C8B-B14F-4D97-AF65-F5344CB8AC3E}">
        <p14:creationId xmlns:p14="http://schemas.microsoft.com/office/powerpoint/2010/main" val="13926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550590" y="958655"/>
            <a:ext cx="94330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一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棵左偏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树，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树根到最近外节点的距离为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，该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左偏树的距离为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866" y="1919184"/>
            <a:ext cx="4029720" cy="308881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22598" y="5008003"/>
            <a:ext cx="98763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左</a:t>
            </a: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偏</a:t>
            </a: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性</a:t>
            </a: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节点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左孩子的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距离大于等于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右孩子的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距离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左偏树</a:t>
            </a:r>
          </a:p>
        </p:txBody>
      </p:sp>
    </p:spTree>
    <p:extLst>
      <p:ext uri="{BB962C8B-B14F-4D97-AF65-F5344CB8AC3E}">
        <p14:creationId xmlns:p14="http://schemas.microsoft.com/office/powerpoint/2010/main" val="55168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22598" y="1020864"/>
            <a:ext cx="928903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）节点的距离等于它的</a:t>
            </a:r>
            <a:r>
              <a:rPr lang="zh-CN" altLang="en-US" sz="2800" b="1" dirty="0" smtClean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右孩子的</a:t>
            </a:r>
            <a:r>
              <a:rPr lang="zh-CN" altLang="en-US" sz="2800" b="1" dirty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距离加</a:t>
            </a:r>
            <a:r>
              <a:rPr lang="en-US" altLang="zh-CN" sz="2800" b="1" dirty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左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偏性保证每个节点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的左孩子的距离大于等于右孩子的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距离，而节点的距离等于最近外节点的距离，因此节点的距离等于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右孩子的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距离加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dist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)=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dist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rc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))+1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左偏树</a:t>
            </a:r>
          </a:p>
        </p:txBody>
      </p:sp>
    </p:spTree>
    <p:extLst>
      <p:ext uri="{BB962C8B-B14F-4D97-AF65-F5344CB8AC3E}">
        <p14:creationId xmlns:p14="http://schemas.microsoft.com/office/powerpoint/2010/main" val="90329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211" y="3501802"/>
            <a:ext cx="4857750" cy="24479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22598" y="969903"/>
            <a:ext cx="936104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b="1" dirty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800" b="1" i="1" dirty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个节点的左偏树距离最多为</a:t>
            </a:r>
            <a:r>
              <a:rPr lang="en-US" altLang="zh-CN" sz="2800" b="1" dirty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log(</a:t>
            </a:r>
            <a:r>
              <a:rPr lang="en-US" altLang="zh-CN" sz="2800" b="1" i="1" dirty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dirty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+1)-1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从树根到最近外节点的路径长度为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，高度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的部分是一棵满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二叉树，节点数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baseline="30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aseline="30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。左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偏树的左下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侧可能还有节点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因此左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偏树至少包含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baseline="30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aseline="30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个节点。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≥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baseline="30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aseline="30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，那么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≥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baseline="30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aseline="30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log(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≥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，即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≤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log(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)-1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左偏树</a:t>
            </a:r>
          </a:p>
        </p:txBody>
      </p:sp>
    </p:spTree>
    <p:extLst>
      <p:ext uri="{BB962C8B-B14F-4D97-AF65-F5344CB8AC3E}">
        <p14:creationId xmlns:p14="http://schemas.microsoft.com/office/powerpoint/2010/main" val="297894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22598" y="958093"/>
            <a:ext cx="90730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一棵左偏树有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个节点，三角形阴影部分是以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为根、高度为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的满二叉树。左偏树的左下侧还有一些节点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n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≥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左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偏树的距离最多为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log(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)-1=log12-1=2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970" y="3027042"/>
            <a:ext cx="4549372" cy="328565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左偏树</a:t>
            </a:r>
          </a:p>
        </p:txBody>
      </p:sp>
    </p:spTree>
    <p:extLst>
      <p:ext uri="{BB962C8B-B14F-4D97-AF65-F5344CB8AC3E}">
        <p14:creationId xmlns:p14="http://schemas.microsoft.com/office/powerpoint/2010/main" val="328822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3586</TotalTime>
  <Words>799</Words>
  <Application>Microsoft Office PowerPoint</Application>
  <PresentationFormat>自定义</PresentationFormat>
  <Paragraphs>49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方正姚体</vt:lpstr>
      <vt:lpstr>华文行楷</vt:lpstr>
      <vt:lpstr>华文新魏</vt:lpstr>
      <vt:lpstr>宋体</vt:lpstr>
      <vt:lpstr>微软雅黑</vt:lpstr>
      <vt:lpstr>印品黑体</vt:lpstr>
      <vt:lpstr>Arial</vt:lpstr>
      <vt:lpstr>Calibri</vt:lpstr>
      <vt:lpstr>Times New Roman</vt:lpstr>
      <vt:lpstr>Trebuchet MS</vt:lpstr>
      <vt:lpstr>Wingdings</vt:lpstr>
      <vt:lpstr>Wingdings 3</vt:lpstr>
      <vt:lpstr>Office 主题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372</cp:revision>
  <cp:lastPrinted>2022-11-12T12:56:58Z</cp:lastPrinted>
  <dcterms:created xsi:type="dcterms:W3CDTF">2015-04-23T03:04:00Z</dcterms:created>
  <dcterms:modified xsi:type="dcterms:W3CDTF">2022-12-03T16:35:49Z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