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27"/>
  </p:notesMasterIdLst>
  <p:handoutMasterIdLst>
    <p:handoutMasterId r:id="rId28"/>
  </p:handoutMasterIdLst>
  <p:sldIdLst>
    <p:sldId id="559" r:id="rId3"/>
    <p:sldId id="572" r:id="rId4"/>
    <p:sldId id="574" r:id="rId5"/>
    <p:sldId id="527" r:id="rId6"/>
    <p:sldId id="577" r:id="rId7"/>
    <p:sldId id="578" r:id="rId8"/>
    <p:sldId id="573" r:id="rId9"/>
    <p:sldId id="569" r:id="rId10"/>
    <p:sldId id="579" r:id="rId11"/>
    <p:sldId id="575" r:id="rId12"/>
    <p:sldId id="580" r:id="rId13"/>
    <p:sldId id="582" r:id="rId14"/>
    <p:sldId id="581" r:id="rId15"/>
    <p:sldId id="564" r:id="rId16"/>
    <p:sldId id="593" r:id="rId17"/>
    <p:sldId id="583" r:id="rId18"/>
    <p:sldId id="584" r:id="rId19"/>
    <p:sldId id="585" r:id="rId20"/>
    <p:sldId id="586" r:id="rId21"/>
    <p:sldId id="587" r:id="rId22"/>
    <p:sldId id="588" r:id="rId23"/>
    <p:sldId id="591" r:id="rId24"/>
    <p:sldId id="592" r:id="rId25"/>
    <p:sldId id="536" r:id="rId26"/>
  </p:sldIdLst>
  <p:sldSz cx="12190413" cy="6859588"/>
  <p:notesSz cx="6858000" cy="9144000"/>
  <p:custDataLst>
    <p:tags r:id="rId2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66"/>
    <a:srgbClr val="009999"/>
    <a:srgbClr val="38B1BF"/>
    <a:srgbClr val="008080"/>
    <a:srgbClr val="660033"/>
    <a:srgbClr val="9900CC"/>
    <a:srgbClr val="0066CC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0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04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30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30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13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66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2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32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3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6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3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0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7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0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3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4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背包问题详解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709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622598" y="1065774"/>
            <a:ext cx="95050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）决策选择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背包容量不足，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则不能放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入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，价值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仍为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物品处理后的结果；若背包容量充足，则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考察放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入、不放入哪种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情况获得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的价值更大。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状态转移方程：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][0]=0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=0,…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=0,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7" y="3694080"/>
            <a:ext cx="7848872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66" y="1710145"/>
            <a:ext cx="6696744" cy="87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22598" y="984221"/>
            <a:ext cx="928903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个物品，背包的容量为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背包的最大价值。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4" y="3149270"/>
            <a:ext cx="3017358" cy="83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4244596"/>
            <a:ext cx="3059704" cy="8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52" y="2853730"/>
            <a:ext cx="5910398" cy="32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4138" y="5231735"/>
            <a:ext cx="95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11 Rectángulo"/>
          <p:cNvSpPr/>
          <p:nvPr/>
        </p:nvSpPr>
        <p:spPr>
          <a:xfrm>
            <a:off x="1375720" y="4561426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40" y="1989634"/>
            <a:ext cx="9729034" cy="2406230"/>
          </a:xfrm>
          <a:prstGeom prst="rect">
            <a:avLst/>
          </a:prstGeom>
        </p:spPr>
      </p:pic>
      <p:sp>
        <p:nvSpPr>
          <p:cNvPr id="9" name="11 Rectángulo"/>
          <p:cNvSpPr/>
          <p:nvPr/>
        </p:nvSpPr>
        <p:spPr>
          <a:xfrm>
            <a:off x="1345318" y="1208686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12961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8964" y="2065250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就是不超过背包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容量时可以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放入物品的最大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价值（最优值）。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若还想知道具体放入了哪些物品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，怎么办呢？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4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54274" y="1018397"/>
            <a:ext cx="950505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）初始时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]&gt;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种物品被放入背包，令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种物品没被放入背包，令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，转向第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步，直到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完毕。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141022"/>
              </p:ext>
            </p:extLst>
          </p:nvPr>
        </p:nvGraphicFramePr>
        <p:xfrm>
          <a:off x="1486694" y="3092675"/>
          <a:ext cx="5688632" cy="305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4" imgW="4546600" imgH="2425700" progId="Visio.Drawing.15">
                  <p:embed/>
                </p:oleObj>
              </mc:Choice>
              <mc:Fallback>
                <p:oleObj name="Visio" r:id="rId4" imgW="4546600" imgH="24257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694" y="3092675"/>
                        <a:ext cx="5688632" cy="305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50" y="3092675"/>
            <a:ext cx="3096344" cy="8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543478" y="4221882"/>
            <a:ext cx="273630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放入背包的物品：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算法优化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646" y="1951651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求解第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行时，只需要第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行的结果，前面的结果已经没用了。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时，只需要上一行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列或上一行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列的结果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。是否可以进行空间优化？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29753"/>
              </p:ext>
            </p:extLst>
          </p:nvPr>
        </p:nvGraphicFramePr>
        <p:xfrm>
          <a:off x="1918742" y="4194197"/>
          <a:ext cx="7181737" cy="100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3086100" imgH="393700" progId="Equation.DSMT4">
                  <p:embed/>
                </p:oleObj>
              </mc:Choice>
              <mc:Fallback>
                <p:oleObj name="Equation" r:id="rId4" imgW="3086100" imgH="3937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42" y="4194197"/>
                        <a:ext cx="7181737" cy="100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5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622" y="1053530"/>
            <a:ext cx="928903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[4]=4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）时，只需第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种物品的处理结果（上一行）。求第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列时，若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，则照抄上一行；若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，则需要将上一行第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列的值与上一行第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70873"/>
              </p:ext>
            </p:extLst>
          </p:nvPr>
        </p:nvGraphicFramePr>
        <p:xfrm>
          <a:off x="1654120" y="3844997"/>
          <a:ext cx="6572060" cy="19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Visio" r:id="rId3" imgW="4597400" imgH="1346200" progId="Visio.Drawing.11">
                  <p:embed/>
                </p:oleObj>
              </mc:Choice>
              <mc:Fallback>
                <p:oleObj name="Visio" r:id="rId3" imgW="4597400" imgH="134620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20" y="3844997"/>
                        <a:ext cx="6572060" cy="1905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885336"/>
              </p:ext>
            </p:extLst>
          </p:nvPr>
        </p:nvGraphicFramePr>
        <p:xfrm>
          <a:off x="2710830" y="2709714"/>
          <a:ext cx="6120681" cy="85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3086100" imgH="393700" progId="Equation.DSMT4">
                  <p:embed/>
                </p:oleObj>
              </mc:Choice>
              <mc:Fallback>
                <p:oleObj name="Equation" r:id="rId5" imgW="3086100" imgH="3937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830" y="2709714"/>
                        <a:ext cx="6120681" cy="853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0" name="矩形 9"/>
          <p:cNvSpPr/>
          <p:nvPr/>
        </p:nvSpPr>
        <p:spPr>
          <a:xfrm>
            <a:off x="8234723" y="4725938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77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6202" y="1105524"/>
            <a:ext cx="9569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上一行当前列和前面列的值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一个一维数组</a:t>
            </a:r>
            <a:r>
              <a:rPr lang="zh-CN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倒</a:t>
            </a:r>
            <a:r>
              <a:rPr lang="zh-CN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状态表示：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表示将物品放入容量为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的背包中可以获得的最大价值。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83537"/>
              </p:ext>
            </p:extLst>
          </p:nvPr>
        </p:nvGraphicFramePr>
        <p:xfrm>
          <a:off x="1589104" y="3178019"/>
          <a:ext cx="6609494" cy="2340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3" imgW="4787900" imgH="1689100" progId="Visio.Drawing.15">
                  <p:embed/>
                </p:oleObj>
              </mc:Choice>
              <mc:Fallback>
                <p:oleObj name="Visio" r:id="rId3" imgW="4787900" imgH="16891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104" y="3178019"/>
                        <a:ext cx="6609494" cy="2340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183198" y="4366151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11439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4686" y="1341562"/>
            <a:ext cx="306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为什么不</a:t>
            </a:r>
            <a:r>
              <a:rPr lang="zh-CN" altLang="zh-CN" sz="2800" b="1" kern="100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正推</a:t>
            </a:r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呢？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9462" y="3760217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23" y="2493690"/>
            <a:ext cx="6770439" cy="24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34766" y="220565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3024"/>
              </p:ext>
            </p:extLst>
          </p:nvPr>
        </p:nvGraphicFramePr>
        <p:xfrm>
          <a:off x="1473176" y="1606998"/>
          <a:ext cx="7083819" cy="160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Visio" r:id="rId3" imgW="4610100" imgH="1066800" progId="Visio.Drawing.15">
                  <p:embed/>
                </p:oleObj>
              </mc:Choice>
              <mc:Fallback>
                <p:oleObj name="Visio" r:id="rId3" imgW="4610100" imgH="1066800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176" y="1606998"/>
                        <a:ext cx="7083819" cy="1607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41020"/>
              </p:ext>
            </p:extLst>
          </p:nvPr>
        </p:nvGraphicFramePr>
        <p:xfrm>
          <a:off x="1491822" y="3652637"/>
          <a:ext cx="7062795" cy="157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Visio" r:id="rId5" imgW="4610100" imgH="1041400" progId="Visio.Drawing.15">
                  <p:embed/>
                </p:oleObj>
              </mc:Choice>
              <mc:Fallback>
                <p:oleObj name="Visio" r:id="rId5" imgW="4610100" imgH="10414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822" y="3652637"/>
                        <a:ext cx="7062795" cy="1577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33302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8" y="1033907"/>
            <a:ext cx="3960440" cy="22277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28" y="2388450"/>
            <a:ext cx="3434400" cy="19318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10" y="3285778"/>
            <a:ext cx="3434400" cy="1931849"/>
          </a:xfrm>
          <a:prstGeom prst="rect">
            <a:avLst/>
          </a:prstGeom>
          <a:effectLst/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94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5" y="2388450"/>
            <a:ext cx="3434224" cy="19317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06" y="3285778"/>
            <a:ext cx="3434400" cy="193184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64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0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34766" y="220565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2038123"/>
            <a:ext cx="8835570" cy="20948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9209" y="5085794"/>
            <a:ext cx="95857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11 Rectángulo"/>
          <p:cNvSpPr/>
          <p:nvPr/>
        </p:nvSpPr>
        <p:spPr>
          <a:xfrm>
            <a:off x="1400380" y="4383143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11 Rectángulo"/>
          <p:cNvSpPr/>
          <p:nvPr/>
        </p:nvSpPr>
        <p:spPr>
          <a:xfrm>
            <a:off x="1345318" y="1208686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8519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6614" y="2196079"/>
            <a:ext cx="9361040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种物品，每种物品都有重量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和价值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</a:t>
            </a:r>
            <a:r>
              <a:rPr lang="zh-CN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数量没有限制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。背包容量为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，求解在不超过背包容量的情况下如何放置物品，使背包中物品的价值之和最大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69473" y="1094703"/>
            <a:ext cx="969197" cy="916189"/>
            <a:chOff x="6156589" y="2586760"/>
            <a:chExt cx="504056" cy="504056"/>
          </a:xfrm>
        </p:grpSpPr>
        <p:sp>
          <p:nvSpPr>
            <p:cNvPr id="10" name="椭圆 9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0"/>
          <p:cNvSpPr txBox="1"/>
          <p:nvPr/>
        </p:nvSpPr>
        <p:spPr>
          <a:xfrm>
            <a:off x="2710830" y="1275798"/>
            <a:ext cx="59766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完全背包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4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441" y="1165869"/>
            <a:ext cx="9865096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态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表示将物品放入容量为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的背包中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可以得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的最大价值。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每种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物品有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无限个，可以多次放入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，采用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正推形式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48289"/>
              </p:ext>
            </p:extLst>
          </p:nvPr>
        </p:nvGraphicFramePr>
        <p:xfrm>
          <a:off x="1702718" y="3213770"/>
          <a:ext cx="6766122" cy="151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3" imgW="4610100" imgH="1041400" progId="Visio.Drawing.15">
                  <p:embed/>
                </p:oleObj>
              </mc:Choice>
              <mc:Fallback>
                <p:oleObj name="Visio" r:id="rId3" imgW="4610100" imgH="10414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718" y="3213770"/>
                        <a:ext cx="6766122" cy="1511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37526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4138" y="5015711"/>
            <a:ext cx="95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11 Rectángulo"/>
          <p:cNvSpPr/>
          <p:nvPr/>
        </p:nvSpPr>
        <p:spPr>
          <a:xfrm>
            <a:off x="1375720" y="4345402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11 Rectángulo"/>
          <p:cNvSpPr/>
          <p:nvPr/>
        </p:nvSpPr>
        <p:spPr>
          <a:xfrm>
            <a:off x="1345318" y="1208686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915941"/>
            <a:ext cx="8481286" cy="225579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7430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3" y="1021611"/>
            <a:ext cx="10058400" cy="55348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" y="6017672"/>
            <a:ext cx="710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进阶篇题单：</a:t>
            </a:r>
            <a:r>
              <a:rPr lang="en-US" altLang="zh-CN" sz="2400" dirty="0">
                <a:latin typeface="Times New Roman" panose="02020603050405020304" pitchFamily="18" charset="0"/>
              </a:rPr>
              <a:t>https://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vjudge.net/article/2642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3330755" y="1235303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>
            <a:spLocks noEditPoints="1"/>
          </p:cNvSpPr>
          <p:nvPr/>
        </p:nvSpPr>
        <p:spPr bwMode="gray">
          <a:xfrm>
            <a:off x="2494806" y="2277666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830391" y="4185066"/>
            <a:ext cx="1560959" cy="1778425"/>
            <a:chOff x="5830391" y="4473009"/>
            <a:chExt cx="1560959" cy="1778425"/>
          </a:xfrm>
        </p:grpSpPr>
        <p:sp>
          <p:nvSpPr>
            <p:cNvPr id="15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6095206" y="4861243"/>
              <a:ext cx="108326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endParaRPr lang="en-US" altLang="zh-CN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58902" y="3943241"/>
            <a:ext cx="1371600" cy="1600200"/>
            <a:chOff x="3358902" y="4231184"/>
            <a:chExt cx="1371600" cy="1600200"/>
          </a:xfrm>
        </p:grpSpPr>
        <p:sp>
          <p:nvSpPr>
            <p:cNvPr id="21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3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gray">
              <a:xfrm>
                <a:off x="864" y="2368"/>
                <a:ext cx="55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阶段</a:t>
                </a:r>
                <a:endParaRPr lang="en-US" altLang="zh-CN" sz="28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94806" y="2578090"/>
            <a:ext cx="1100137" cy="1139825"/>
            <a:chOff x="2494806" y="2866033"/>
            <a:chExt cx="1100137" cy="1139825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gray">
            <a:xfrm>
              <a:off x="2693183" y="3124537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33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1054646" y="1269554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问题是动态规划的经典问题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之一。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背包问题指在一个有容积或重量限制的背包中放入物品，物品有体积、重量、价值等属性，要求在满足背包限制的情况下放置物品，使背包中物品的价值之和最大。根据物品限制条件的不同，背包问题可分为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完全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混合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背包等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13741" y="1577293"/>
            <a:ext cx="8149645" cy="3967548"/>
            <a:chOff x="1413741" y="1577293"/>
            <a:chExt cx="8149645" cy="3967548"/>
          </a:xfrm>
        </p:grpSpPr>
        <p:sp>
          <p:nvSpPr>
            <p:cNvPr id="6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10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7238676" y="1618685"/>
              <a:ext cx="1829165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完全背包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1816376" y="1577293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800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背包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7241547" y="2697672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混合背包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1659156" y="3612325"/>
              <a:ext cx="22987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分组背包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23" name="任意多边形 22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062789" y="3354089"/>
              <a:ext cx="3866660" cy="505731"/>
              <a:chOff x="6626860" y="4574541"/>
              <a:chExt cx="3676651" cy="882650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6686127" y="4574541"/>
                <a:ext cx="3617384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54"/>
              <p:cNvSpPr>
                <a:spLocks noChangeArrowheads="1"/>
              </p:cNvSpPr>
              <p:nvPr/>
            </p:nvSpPr>
            <p:spPr bwMode="auto">
              <a:xfrm>
                <a:off x="6626860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32" name="任意多边形 31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1"/>
            <p:cNvSpPr>
              <a:spLocks noChangeArrowheads="1"/>
            </p:cNvSpPr>
            <p:nvPr/>
          </p:nvSpPr>
          <p:spPr bwMode="auto">
            <a:xfrm>
              <a:off x="7264686" y="3723421"/>
              <a:ext cx="22987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多重背包</a:t>
              </a:r>
              <a:endParaRPr lang="en-US" altLang="zh-CN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986952" y="4391817"/>
              <a:ext cx="2993488" cy="710428"/>
              <a:chOff x="6563360" y="2553124"/>
              <a:chExt cx="3712633" cy="878416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0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6614" y="1485578"/>
            <a:ext cx="9775406" cy="4139534"/>
            <a:chOff x="766614" y="1485578"/>
            <a:chExt cx="9775406" cy="4139534"/>
          </a:xfrm>
        </p:grpSpPr>
        <p:grpSp>
          <p:nvGrpSpPr>
            <p:cNvPr id="30" name="组合 29"/>
            <p:cNvGrpSpPr/>
            <p:nvPr/>
          </p:nvGrpSpPr>
          <p:grpSpPr>
            <a:xfrm>
              <a:off x="2934521" y="1485578"/>
              <a:ext cx="4161130" cy="4139534"/>
              <a:chOff x="2953108" y="1382229"/>
              <a:chExt cx="4458304" cy="446745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953108" y="1382229"/>
                <a:ext cx="2176018" cy="2162359"/>
                <a:chOff x="3006872" y="1129208"/>
                <a:chExt cx="1525938" cy="1516360"/>
              </a:xfrm>
            </p:grpSpPr>
            <p:sp>
              <p:nvSpPr>
                <p:cNvPr id="6" name="圆角矩形 26"/>
                <p:cNvSpPr/>
                <p:nvPr/>
              </p:nvSpPr>
              <p:spPr>
                <a:xfrm>
                  <a:off x="3006872" y="1129208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5FCACB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TextBox 58"/>
                <p:cNvSpPr txBox="1"/>
                <p:nvPr/>
              </p:nvSpPr>
              <p:spPr>
                <a:xfrm>
                  <a:off x="3223128" y="1804128"/>
                  <a:ext cx="914126" cy="35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r>
                    <a:rPr lang="zh-CN" altLang="en-US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背包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235390" y="1382229"/>
                <a:ext cx="2176018" cy="2162359"/>
                <a:chOff x="4607328" y="1129208"/>
                <a:chExt cx="1525938" cy="1516360"/>
              </a:xfrm>
            </p:grpSpPr>
            <p:sp>
              <p:nvSpPr>
                <p:cNvPr id="10" name="圆角矩形 26"/>
                <p:cNvSpPr/>
                <p:nvPr/>
              </p:nvSpPr>
              <p:spPr>
                <a:xfrm flipH="1">
                  <a:off x="4607328" y="1129208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A0BF0D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TextBox 61"/>
                <p:cNvSpPr txBox="1"/>
                <p:nvPr/>
              </p:nvSpPr>
              <p:spPr>
                <a:xfrm>
                  <a:off x="4899422" y="1805412"/>
                  <a:ext cx="1136700" cy="366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完全背包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235393" y="3681141"/>
                <a:ext cx="2176019" cy="2162359"/>
                <a:chOff x="4607329" y="2741326"/>
                <a:chExt cx="1525938" cy="1516360"/>
              </a:xfrm>
            </p:grpSpPr>
            <p:sp>
              <p:nvSpPr>
                <p:cNvPr id="13" name="圆角矩形 26"/>
                <p:cNvSpPr/>
                <p:nvPr/>
              </p:nvSpPr>
              <p:spPr>
                <a:xfrm flipH="1" flipV="1">
                  <a:off x="4607329" y="2741326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319095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TextBox 64"/>
                <p:cNvSpPr txBox="1"/>
                <p:nvPr/>
              </p:nvSpPr>
              <p:spPr>
                <a:xfrm>
                  <a:off x="4899420" y="3191307"/>
                  <a:ext cx="1136700" cy="366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多重背包</a:t>
                  </a: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2953108" y="3687320"/>
                <a:ext cx="2176018" cy="2162359"/>
                <a:chOff x="3006872" y="2745660"/>
                <a:chExt cx="1525938" cy="1516360"/>
              </a:xfrm>
            </p:grpSpPr>
            <p:sp>
              <p:nvSpPr>
                <p:cNvPr id="16" name="圆角矩形 26"/>
                <p:cNvSpPr/>
                <p:nvPr/>
              </p:nvSpPr>
              <p:spPr>
                <a:xfrm flipV="1">
                  <a:off x="3006872" y="2745660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F5841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TextBox 67"/>
                <p:cNvSpPr txBox="1"/>
                <p:nvPr/>
              </p:nvSpPr>
              <p:spPr>
                <a:xfrm>
                  <a:off x="3109316" y="3202098"/>
                  <a:ext cx="1100728" cy="35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7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分组背包</a:t>
                  </a:r>
                  <a:endParaRPr lang="zh-CN" altLang="en-US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766614" y="2115647"/>
              <a:ext cx="9775406" cy="2821270"/>
              <a:chOff x="1614067" y="2200469"/>
              <a:chExt cx="9775406" cy="282127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198243" y="2722528"/>
                <a:ext cx="755942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1614067" y="2200469"/>
                <a:ext cx="1677446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每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物品只有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8670851" y="2200469"/>
                <a:ext cx="1990679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每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物品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有无穷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8689031" y="4233904"/>
                <a:ext cx="27004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每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物品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1728599" y="4067632"/>
                <a:ext cx="156291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组有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个物品</a:t>
                </a: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 flipH="1">
              <a:off x="7016685" y="2613793"/>
              <a:ext cx="734705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H="1">
              <a:off x="7031310" y="4437906"/>
              <a:ext cx="734705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H="1">
              <a:off x="2278782" y="4437906"/>
              <a:ext cx="75594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2141911"/>
            <a:ext cx="8928992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种物品，每种物品都有重量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和价值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每种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物品只有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背包容量为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。求解在不超过背包容量的情况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下，将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哪些物品放入背包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背包中的物品价值之和最大。每种物品只有一个，要么不放入（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），要么放入（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），因此称之为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58702" y="1124789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7" name="椭圆 6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5900985" y="1931243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30"/>
          <p:cNvSpPr txBox="1"/>
          <p:nvPr/>
        </p:nvSpPr>
        <p:spPr>
          <a:xfrm>
            <a:off x="2746834" y="1200974"/>
            <a:ext cx="5544616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en-US" altLang="zh-CN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背包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1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766614" y="1341562"/>
            <a:ext cx="924520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表示前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种物品放入容量为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的背包中获得的最大价值。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阶段处理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种物品，第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阶段处理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物品。当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处理第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种物品时，前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种物品已处理完毕，只需考虑第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阶段向第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阶段的转移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56173" y="5590034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27053" y="1197546"/>
            <a:ext cx="5256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转化为“将前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的背包中获得的最大价值”，最大价值为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94156" y="1478953"/>
            <a:ext cx="3988882" cy="3174977"/>
            <a:chOff x="594156" y="1478953"/>
            <a:chExt cx="3988882" cy="3174977"/>
          </a:xfrm>
        </p:grpSpPr>
        <p:sp>
          <p:nvSpPr>
            <p:cNvPr id="9" name="圆角矩形 8"/>
            <p:cNvSpPr/>
            <p:nvPr/>
          </p:nvSpPr>
          <p:spPr>
            <a:xfrm>
              <a:off x="2754396" y="1478953"/>
              <a:ext cx="1828642" cy="6131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B1121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不放</a:t>
              </a:r>
              <a:r>
                <a:rPr lang="zh-CN" altLang="en-US" sz="2400" b="1" dirty="0" smtClean="0">
                  <a:solidFill>
                    <a:srgbClr val="B1121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入背包</a:t>
              </a:r>
              <a:endParaRPr lang="zh-CN" altLang="en-US" sz="24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54397" y="4086335"/>
              <a:ext cx="1584175" cy="567595"/>
            </a:xfrm>
            <a:prstGeom prst="roundRect">
              <a:avLst/>
            </a:prstGeom>
            <a:solidFill>
              <a:srgbClr val="38B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B1121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放入背包</a:t>
              </a:r>
              <a:endParaRPr lang="zh-CN" altLang="en-US" sz="24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94156" y="2631081"/>
              <a:ext cx="1328699" cy="9361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 </a:t>
              </a:r>
              <a:r>
                <a:rPr lang="en-US" altLang="zh-CN" sz="2400" b="1" i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i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种</a:t>
              </a:r>
              <a:endPara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物品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>
            <a:xfrm rot="10800000" flipV="1">
              <a:off x="1922854" y="1762456"/>
              <a:ext cx="831541" cy="1299279"/>
            </a:xfrm>
            <a:prstGeom prst="bentConnector3">
              <a:avLst>
                <a:gd name="adj1" fmla="val 48572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>
              <a:off x="1922856" y="3052272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4698612" y="3017909"/>
            <a:ext cx="54811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转化为“将前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的背包中获得的最大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物品的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5951"/>
              </p:ext>
            </p:extLst>
          </p:nvPr>
        </p:nvGraphicFramePr>
        <p:xfrm>
          <a:off x="4070906" y="5326232"/>
          <a:ext cx="5912732" cy="92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4" imgW="4610100" imgH="685800" progId="Visio.Drawing.15">
                  <p:embed/>
                </p:oleObj>
              </mc:Choice>
              <mc:Fallback>
                <p:oleObj name="Visio" r:id="rId4" imgW="4610100" imgH="685800" progId="Visio.Drawing.15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906" y="5326232"/>
                        <a:ext cx="5912732" cy="921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0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1927</TotalTime>
  <Words>1133</Words>
  <Application>Microsoft Office PowerPoint</Application>
  <PresentationFormat>自定义</PresentationFormat>
  <Paragraphs>116</Paragraphs>
  <Slides>24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245</cp:revision>
  <dcterms:created xsi:type="dcterms:W3CDTF">2015-04-23T03:04:00Z</dcterms:created>
  <dcterms:modified xsi:type="dcterms:W3CDTF">2021-10-10T10:05:40Z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