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31" r:id="rId2"/>
    <p:sldId id="579" r:id="rId3"/>
    <p:sldId id="517" r:id="rId4"/>
    <p:sldId id="570" r:id="rId5"/>
    <p:sldId id="571" r:id="rId6"/>
    <p:sldId id="572" r:id="rId7"/>
    <p:sldId id="573" r:id="rId8"/>
    <p:sldId id="574" r:id="rId9"/>
    <p:sldId id="575" r:id="rId10"/>
    <p:sldId id="576" r:id="rId11"/>
  </p:sldIdLst>
  <p:sldSz cx="12190413" cy="6859588"/>
  <p:notesSz cx="6858000" cy="9144000"/>
  <p:custDataLst>
    <p:tags r:id="rId14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339933"/>
    <a:srgbClr val="008000"/>
    <a:srgbClr val="006600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1" autoAdjust="0"/>
    <p:restoredTop sz="94256" autoAdjust="0"/>
  </p:normalViewPr>
  <p:slideViewPr>
    <p:cSldViewPr>
      <p:cViewPr varScale="1">
        <p:scale>
          <a:sx n="61" d="100"/>
          <a:sy n="61" d="100"/>
        </p:scale>
        <p:origin x="43" y="403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569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75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65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52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859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577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270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25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29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5902868" y="3287947"/>
            <a:ext cx="4288252" cy="70783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000" dirty="0">
              <a:solidFill>
                <a:schemeClr val="accent4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7887" y="4749821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0" y="765498"/>
            <a:ext cx="4536000" cy="453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871070" y="1091110"/>
            <a:ext cx="6552728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en-US" altLang="zh-CN" sz="9600" b="1" dirty="0" err="1" smtClean="0"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Dinic</a:t>
            </a:r>
            <a:r>
              <a:rPr lang="en-US" altLang="zh-CN" sz="9600" b="1" dirty="0" smtClean="0"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600" b="1" dirty="0" smtClean="0"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 法</a:t>
            </a:r>
            <a:endParaRPr lang="zh-CN" altLang="en-US" sz="9600" b="1" dirty="0">
              <a:solidFill>
                <a:schemeClr val="accent3">
                  <a:lumMod val="75000"/>
                </a:schemeClr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54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Dinic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705647-B656-469B-9AB5-BC91330E511A}"/>
              </a:ext>
            </a:extLst>
          </p:cNvPr>
          <p:cNvSpPr txBox="1"/>
          <p:nvPr/>
        </p:nvSpPr>
        <p:spPr>
          <a:xfrm>
            <a:off x="1054646" y="1125538"/>
            <a:ext cx="101531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因为</a:t>
            </a:r>
            <a:r>
              <a:rPr lang="zh-CN" altLang="en-US" sz="2400" dirty="0">
                <a:latin typeface="Times New Roman" panose="02020603050405020304" pitchFamily="18" charset="0"/>
              </a:rPr>
              <a:t>在</a:t>
            </a:r>
            <a:r>
              <a:rPr lang="en-US" altLang="zh-CN" sz="2400" dirty="0" err="1">
                <a:latin typeface="Times New Roman" panose="02020603050405020304" pitchFamily="18" charset="0"/>
              </a:rPr>
              <a:t>Dinic</a:t>
            </a:r>
            <a:r>
              <a:rPr lang="zh-CN" altLang="en-US" sz="2400" dirty="0">
                <a:latin typeface="Times New Roman" panose="02020603050405020304" pitchFamily="18" charset="0"/>
              </a:rPr>
              <a:t>的执行过程中，每次重新分层，汇点所在的层次是严格递增的，而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</a:rPr>
              <a:t>个点的层次图最多有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</a:rPr>
              <a:t>层，所以最多重新分层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</a:rPr>
              <a:t>次。在同一个层次图中，因为每条增广路都有一个瓶颈，而两次增广的瓶颈不可能相同，所以增广路最多</a:t>
            </a:r>
            <a:r>
              <a:rPr lang="en-US" altLang="zh-CN" sz="2400" dirty="0">
                <a:latin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</a:rPr>
              <a:t>条。搜索每一条增广路时，前进和回溯都最多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</a:rPr>
              <a:t>次，所以这两者造成的时间复杂度是</a:t>
            </a:r>
            <a:r>
              <a:rPr lang="en-US" altLang="zh-CN" sz="2400" i="1" dirty="0">
                <a:latin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VE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；而沿着同一条边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不可能枚举两次，因为第一次枚举时要么这条边的容量已经用尽，要么点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</a:rPr>
              <a:t>到汇不存在通路从而可将其从这一层次图中删除。综上所述，</a:t>
            </a:r>
            <a:r>
              <a:rPr lang="en-US" altLang="zh-CN" sz="2400" dirty="0" err="1">
                <a:latin typeface="Times New Roman" panose="02020603050405020304" pitchFamily="18" charset="0"/>
              </a:rPr>
              <a:t>Dinic</a:t>
            </a:r>
            <a:r>
              <a:rPr lang="zh-CN" altLang="en-US" sz="2400" dirty="0">
                <a:latin typeface="Times New Roman" panose="02020603050405020304" pitchFamily="18" charset="0"/>
              </a:rPr>
              <a:t>算法时间复杂度的理论上界是</a:t>
            </a:r>
            <a:r>
              <a:rPr lang="en-US" altLang="zh-CN" sz="2400" i="1" dirty="0">
                <a:latin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r>
              <a:rPr lang="en-US" altLang="zh-CN" sz="2400" dirty="0" err="1">
                <a:latin typeface="Times New Roman" panose="02020603050405020304" pitchFamily="18" charset="0"/>
              </a:rPr>
              <a:t>Dinic</a:t>
            </a:r>
            <a:r>
              <a:rPr lang="zh-CN" altLang="en-US" sz="2400" dirty="0">
                <a:latin typeface="Times New Roman" panose="02020603050405020304" pitchFamily="18" charset="0"/>
              </a:rPr>
              <a:t>算法一般可以处理</a:t>
            </a:r>
            <a:r>
              <a:rPr lang="en-US" altLang="zh-CN" sz="2400" dirty="0">
                <a:latin typeface="Times New Roman" panose="02020603050405020304" pitchFamily="18" charset="0"/>
              </a:rPr>
              <a:t>10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</a:rPr>
              <a:t>~10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</a:rPr>
              <a:t>规模的网络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54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Dinic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705647-B656-469B-9AB5-BC91330E511A}"/>
              </a:ext>
            </a:extLst>
          </p:cNvPr>
          <p:cNvSpPr txBox="1"/>
          <p:nvPr/>
        </p:nvSpPr>
        <p:spPr>
          <a:xfrm>
            <a:off x="1198662" y="1413570"/>
            <a:ext cx="100072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</a:rPr>
              <a:t>Dinic</a:t>
            </a:r>
            <a:r>
              <a:rPr lang="zh-CN" altLang="en-US" sz="2400" dirty="0">
                <a:latin typeface="Times New Roman" panose="02020603050405020304" pitchFamily="18" charset="0"/>
              </a:rPr>
              <a:t>算法（又称</a:t>
            </a:r>
            <a:r>
              <a:rPr lang="en-US" altLang="zh-CN" sz="2400" dirty="0" err="1">
                <a:latin typeface="Times New Roman" panose="02020603050405020304" pitchFamily="18" charset="0"/>
              </a:rPr>
              <a:t>Dinitz</a:t>
            </a:r>
            <a:r>
              <a:rPr lang="zh-CN" altLang="en-US" sz="2400" dirty="0">
                <a:latin typeface="Times New Roman" panose="02020603050405020304" pitchFamily="18" charset="0"/>
              </a:rPr>
              <a:t>算法）是一个在网络流中计算最大流的多项式复杂度的算法，设想由以色列（前苏联）的计算机科学家</a:t>
            </a:r>
            <a:r>
              <a:rPr lang="en-US" altLang="zh-CN" sz="2400" dirty="0" err="1">
                <a:latin typeface="Times New Roman" panose="02020603050405020304" pitchFamily="18" charset="0"/>
              </a:rPr>
              <a:t>Yefim</a:t>
            </a:r>
            <a:r>
              <a:rPr lang="en-US" altLang="zh-CN" sz="2400" dirty="0">
                <a:latin typeface="Times New Roman" panose="02020603050405020304" pitchFamily="18" charset="0"/>
              </a:rPr>
              <a:t> (Chaim) A. </a:t>
            </a:r>
            <a:r>
              <a:rPr lang="en-US" altLang="zh-CN" sz="2400" dirty="0" err="1">
                <a:latin typeface="Times New Roman" panose="02020603050405020304" pitchFamily="18" charset="0"/>
              </a:rPr>
              <a:t>Dinitz</a:t>
            </a:r>
            <a:r>
              <a:rPr lang="zh-CN" altLang="en-US" sz="2400" dirty="0">
                <a:latin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</a:rPr>
              <a:t>1970</a:t>
            </a:r>
            <a:r>
              <a:rPr lang="zh-CN" altLang="en-US" sz="2400" dirty="0">
                <a:latin typeface="Times New Roman" panose="02020603050405020304" pitchFamily="18" charset="0"/>
              </a:rPr>
              <a:t>年提出。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最短增广路</a:t>
            </a:r>
            <a:r>
              <a:rPr lang="en-US" altLang="zh-CN" sz="2400" dirty="0">
                <a:latin typeface="Times New Roman" panose="02020603050405020304" pitchFamily="18" charset="0"/>
              </a:rPr>
              <a:t>EK</a:t>
            </a:r>
            <a:r>
              <a:rPr lang="zh-CN" altLang="en-US" sz="2400" dirty="0">
                <a:latin typeface="Times New Roman" panose="02020603050405020304" pitchFamily="18" charset="0"/>
              </a:rPr>
              <a:t>算法每次</a:t>
            </a:r>
            <a:r>
              <a:rPr lang="en-US" altLang="zh-CN" sz="2400" dirty="0">
                <a:latin typeface="Times New Roman" panose="02020603050405020304" pitchFamily="18" charset="0"/>
              </a:rPr>
              <a:t>BFS</a:t>
            </a:r>
            <a:r>
              <a:rPr lang="zh-CN" altLang="en-US" sz="2400" dirty="0">
                <a:latin typeface="Times New Roman" panose="02020603050405020304" pitchFamily="18" charset="0"/>
              </a:rPr>
              <a:t>找到一条增广路，增流后，需要重新</a:t>
            </a:r>
            <a:r>
              <a:rPr lang="en-US" altLang="zh-CN" sz="2400" dirty="0">
                <a:latin typeface="Times New Roman" panose="02020603050405020304" pitchFamily="18" charset="0"/>
              </a:rPr>
              <a:t>BFS</a:t>
            </a:r>
            <a:r>
              <a:rPr lang="zh-CN" altLang="en-US" sz="2400" dirty="0">
                <a:latin typeface="Times New Roman" panose="02020603050405020304" pitchFamily="18" charset="0"/>
              </a:rPr>
              <a:t>找下一条增广路，直到找不到增广路为止。</a:t>
            </a:r>
            <a:r>
              <a:rPr lang="en-US" altLang="zh-CN" sz="2400" dirty="0" err="1">
                <a:latin typeface="Times New Roman" panose="02020603050405020304" pitchFamily="18" charset="0"/>
              </a:rPr>
              <a:t>Dinic</a:t>
            </a:r>
            <a:r>
              <a:rPr lang="zh-CN" altLang="en-US" sz="2400" dirty="0">
                <a:latin typeface="Times New Roman" panose="02020603050405020304" pitchFamily="18" charset="0"/>
              </a:rPr>
              <a:t>算法，首先从源点出发</a:t>
            </a:r>
            <a:r>
              <a:rPr lang="en-US" altLang="zh-CN" sz="2400" dirty="0">
                <a:latin typeface="Times New Roman" panose="02020603050405020304" pitchFamily="18" charset="0"/>
              </a:rPr>
              <a:t>BFS</a:t>
            </a:r>
            <a:r>
              <a:rPr lang="zh-CN" altLang="en-US" sz="2400" dirty="0">
                <a:latin typeface="Times New Roman" panose="02020603050405020304" pitchFamily="18" charset="0"/>
              </a:rPr>
              <a:t>分“层”，然后从源点出发</a:t>
            </a:r>
            <a:r>
              <a:rPr lang="en-US" altLang="zh-CN" sz="2400" dirty="0">
                <a:latin typeface="Times New Roman" panose="02020603050405020304" pitchFamily="18" charset="0"/>
              </a:rPr>
              <a:t>DFS</a:t>
            </a:r>
            <a:r>
              <a:rPr lang="zh-CN" altLang="en-US" sz="2400" dirty="0">
                <a:latin typeface="Times New Roman" panose="02020603050405020304" pitchFamily="18" charset="0"/>
              </a:rPr>
              <a:t>，沿着</a:t>
            </a:r>
            <a:r>
              <a:rPr lang="en-US" altLang="zh-CN" sz="2400" dirty="0">
                <a:latin typeface="Times New Roman" panose="02020603050405020304" pitchFamily="18" charset="0"/>
              </a:rPr>
              <a:t>d[y]=d[x]+1</a:t>
            </a:r>
            <a:r>
              <a:rPr lang="zh-CN" altLang="en-US" sz="2400" dirty="0">
                <a:latin typeface="Times New Roman" panose="02020603050405020304" pitchFamily="18" charset="0"/>
              </a:rPr>
              <a:t>的边（</a:t>
            </a:r>
            <a:r>
              <a:rPr lang="en-US" altLang="zh-CN" sz="2400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</a:rPr>
              <a:t>）找增广路，一次</a:t>
            </a:r>
            <a:r>
              <a:rPr lang="en-US" altLang="zh-CN" sz="2400" dirty="0">
                <a:latin typeface="Times New Roman" panose="02020603050405020304" pitchFamily="18" charset="0"/>
              </a:rPr>
              <a:t>DFS</a:t>
            </a:r>
            <a:r>
              <a:rPr lang="zh-CN" altLang="en-US" sz="2400" dirty="0">
                <a:latin typeface="Times New Roman" panose="02020603050405020304" pitchFamily="18" charset="0"/>
              </a:rPr>
              <a:t>可以实现多次增广，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这正是</a:t>
            </a:r>
            <a:r>
              <a:rPr lang="en-US" altLang="zh-CN" sz="2400" dirty="0" err="1">
                <a:latin typeface="Times New Roman" panose="02020603050405020304" pitchFamily="18" charset="0"/>
              </a:rPr>
              <a:t>Dinic</a:t>
            </a:r>
            <a:r>
              <a:rPr lang="zh-CN" altLang="en-US" sz="2400" dirty="0">
                <a:latin typeface="Times New Roman" panose="02020603050405020304" pitchFamily="18" charset="0"/>
              </a:rPr>
              <a:t>算法的巧妙之处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0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Dinic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705647-B656-469B-9AB5-BC91330E511A}"/>
              </a:ext>
            </a:extLst>
          </p:cNvPr>
          <p:cNvSpPr txBox="1"/>
          <p:nvPr/>
        </p:nvSpPr>
        <p:spPr>
          <a:xfrm>
            <a:off x="1342678" y="1485578"/>
            <a:ext cx="10007259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算法步骤：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）在</a:t>
            </a:r>
            <a:r>
              <a:rPr lang="zh-CN" altLang="en-US" sz="2400" dirty="0">
                <a:latin typeface="Times New Roman" panose="02020603050405020304" pitchFamily="18" charset="0"/>
              </a:rPr>
              <a:t>残余网络上</a:t>
            </a:r>
            <a:r>
              <a:rPr lang="en-US" altLang="zh-CN" sz="2400" dirty="0">
                <a:latin typeface="Times New Roman" panose="02020603050405020304" pitchFamily="18" charset="0"/>
              </a:rPr>
              <a:t>BFS</a:t>
            </a:r>
            <a:r>
              <a:rPr lang="zh-CN" altLang="en-US" sz="2400" dirty="0">
                <a:latin typeface="Times New Roman" panose="02020603050405020304" pitchFamily="18" charset="0"/>
              </a:rPr>
              <a:t>构造分层图；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）在</a:t>
            </a:r>
            <a:r>
              <a:rPr lang="zh-CN" altLang="en-US" sz="2400" dirty="0">
                <a:latin typeface="Times New Roman" panose="02020603050405020304" pitchFamily="18" charset="0"/>
              </a:rPr>
              <a:t>层次图中</a:t>
            </a:r>
            <a:r>
              <a:rPr lang="en-US" altLang="zh-CN" sz="2400" dirty="0">
                <a:latin typeface="Times New Roman" panose="02020603050405020304" pitchFamily="18" charset="0"/>
              </a:rPr>
              <a:t>DFS</a:t>
            </a:r>
            <a:r>
              <a:rPr lang="zh-CN" altLang="en-US" sz="2400" dirty="0">
                <a:latin typeface="Times New Roman" panose="02020603050405020304" pitchFamily="18" charset="0"/>
              </a:rPr>
              <a:t>找增广路，进行增流，直到不存在增广路。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）重复</a:t>
            </a:r>
            <a:r>
              <a:rPr lang="zh-CN" altLang="en-US" sz="2400" dirty="0">
                <a:latin typeface="Times New Roman" panose="02020603050405020304" pitchFamily="18" charset="0"/>
              </a:rPr>
              <a:t>以上步骤直到无法增广。</a:t>
            </a:r>
          </a:p>
        </p:txBody>
      </p:sp>
    </p:spTree>
    <p:extLst>
      <p:ext uri="{BB962C8B-B14F-4D97-AF65-F5344CB8AC3E}">
        <p14:creationId xmlns:p14="http://schemas.microsoft.com/office/powerpoint/2010/main" val="16983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Dinic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6694" y="1485578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例如，网络流的残余网络如图所示。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252" y="2133650"/>
            <a:ext cx="631515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8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Dinic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00"/>
          <a:stretch/>
        </p:blipFill>
        <p:spPr>
          <a:xfrm>
            <a:off x="982638" y="1557586"/>
            <a:ext cx="5986589" cy="30243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1"/>
          <a:stretch/>
        </p:blipFill>
        <p:spPr>
          <a:xfrm>
            <a:off x="7247333" y="2205658"/>
            <a:ext cx="4527798" cy="24799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20" y="1701602"/>
            <a:ext cx="49244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Dinic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22" y="1557586"/>
            <a:ext cx="5090723" cy="28083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786" y="1557586"/>
            <a:ext cx="585243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6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Dinic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02" y="1269554"/>
            <a:ext cx="5832648" cy="348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7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Dinic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49"/>
          <a:stretch/>
        </p:blipFill>
        <p:spPr>
          <a:xfrm>
            <a:off x="1198662" y="1197546"/>
            <a:ext cx="7112383" cy="8640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278" y="2229423"/>
            <a:ext cx="4848225" cy="2943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1" t="30202" r="14956"/>
          <a:stretch/>
        </p:blipFill>
        <p:spPr>
          <a:xfrm>
            <a:off x="1558702" y="2198967"/>
            <a:ext cx="4248472" cy="266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8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Dinic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0" y="1413570"/>
            <a:ext cx="6048672" cy="356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1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446</Words>
  <Application>Microsoft Office PowerPoint</Application>
  <PresentationFormat>自定义</PresentationFormat>
  <Paragraphs>40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155</cp:revision>
  <dcterms:created xsi:type="dcterms:W3CDTF">2015-04-23T03:04:00Z</dcterms:created>
  <dcterms:modified xsi:type="dcterms:W3CDTF">2022-12-14T06:22:25Z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