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D83A-11E8-440B-B5EB-D4546CD789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Computational Methods Final Project: AGB-WD Binary Mass Transfer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2D5D0-AB9F-4502-A785-27D6560EA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Zach diermyer</a:t>
            </a:r>
          </a:p>
          <a:p>
            <a:r>
              <a:rPr lang="en-US" dirty="0" err="1"/>
              <a:t>Github</a:t>
            </a:r>
            <a:r>
              <a:rPr lang="en-US" dirty="0"/>
              <a:t> link: https://github.com/zrd7527/ASTP720.git</a:t>
            </a:r>
          </a:p>
        </p:txBody>
      </p:sp>
    </p:spTree>
    <p:extLst>
      <p:ext uri="{BB962C8B-B14F-4D97-AF65-F5344CB8AC3E}">
        <p14:creationId xmlns:p14="http://schemas.microsoft.com/office/powerpoint/2010/main" val="140239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9B4B-715E-40F1-A21A-8489F9C4F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735" y="2897541"/>
            <a:ext cx="8825658" cy="1062917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36260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1D4D-FC4B-48A6-B5AF-BAA8B0BE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E628E-CB62-456B-93CE-D97685576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Paczynski</a:t>
            </a:r>
            <a:r>
              <a:rPr lang="en-US" dirty="0"/>
              <a:t>, B. (1971). "Evolutionary Processes in Close Binary Systems". Annual Review of Astronomy and Astrophysics. </a:t>
            </a:r>
            <a:r>
              <a:rPr lang="en-US" b="1" dirty="0"/>
              <a:t>9</a:t>
            </a:r>
            <a:r>
              <a:rPr lang="en-US" dirty="0"/>
              <a:t>: 183–208. Bibcode:1971ARA&amp;A...9..183P. doi:10.1146/annurev.aa.09.090171.001151.</a:t>
            </a:r>
          </a:p>
          <a:p>
            <a:r>
              <a:rPr lang="en-US" dirty="0"/>
              <a:t>Hayashi, C. Evolution of stars of small mass in the pre-main sequence stages. Prog. </a:t>
            </a:r>
            <a:r>
              <a:rPr lang="en-US" dirty="0" err="1"/>
              <a:t>Thoer</a:t>
            </a:r>
            <a:r>
              <a:rPr lang="en-US" dirty="0"/>
              <a:t>. Phys. (1963) </a:t>
            </a:r>
          </a:p>
          <a:p>
            <a:r>
              <a:rPr lang="en-US" dirty="0" err="1"/>
              <a:t>Karttunen</a:t>
            </a:r>
            <a:r>
              <a:rPr lang="en-US" dirty="0"/>
              <a:t>, H. Fundamental Astronomy. Springer-Verlag Berlin </a:t>
            </a:r>
            <a:r>
              <a:rPr lang="en-US" dirty="0" err="1"/>
              <a:t>Heidelburg</a:t>
            </a:r>
            <a:r>
              <a:rPr lang="en-US" dirty="0"/>
              <a:t> (2007) </a:t>
            </a:r>
          </a:p>
          <a:p>
            <a:r>
              <a:rPr lang="en-US" dirty="0"/>
              <a:t>Keeton, K.: Principles of Astrophysics. Springer New York </a:t>
            </a:r>
            <a:r>
              <a:rPr lang="en-US" dirty="0" err="1"/>
              <a:t>Heidelburg</a:t>
            </a:r>
            <a:r>
              <a:rPr lang="en-US" dirty="0"/>
              <a:t> Dordrecht London, New York (2014) </a:t>
            </a:r>
          </a:p>
          <a:p>
            <a:r>
              <a:rPr lang="en-US" dirty="0"/>
              <a:t>Nakano, T.: Pre-main Sequence Evolution and the Hydrogen-Burning Minimum Mass. 50 Years of Brown Dwarfs, Astrophysics and Space Science Library Volume 401 (2014)</a:t>
            </a:r>
          </a:p>
        </p:txBody>
      </p:sp>
    </p:spTree>
    <p:extLst>
      <p:ext uri="{BB962C8B-B14F-4D97-AF65-F5344CB8AC3E}">
        <p14:creationId xmlns:p14="http://schemas.microsoft.com/office/powerpoint/2010/main" val="65726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0892-B5BE-48D4-92D9-A150D669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5F44B-F719-4F23-8D67-EBFE5E915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If 2 stars are in a binary orbit, mass can be transferred between them</a:t>
            </a:r>
          </a:p>
          <a:p>
            <a:r>
              <a:rPr lang="en-US" sz="1600" dirty="0"/>
              <a:t>Mass is transferred when one star (or both) fill their “Roche Lobe”</a:t>
            </a:r>
          </a:p>
          <a:p>
            <a:r>
              <a:rPr lang="en-US" sz="1600" dirty="0"/>
              <a:t>The “Roche Lobe” is an area surrounding a star where material is gravitationally bound to that star (ref. 1)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E6046DE-6110-4E82-8E0D-1C73C9380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562" y="2775951"/>
            <a:ext cx="6073590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196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E98FAB-BF1E-40C4-98FC-8F424654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en-US" dirty="0"/>
              <a:t>User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0F7A0-AF98-40DA-A0E1-6642D0182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code is interactive!</a:t>
            </a:r>
          </a:p>
          <a:p>
            <a:r>
              <a:rPr lang="en-US" dirty="0">
                <a:solidFill>
                  <a:schemeClr val="bg1"/>
                </a:solidFill>
              </a:rPr>
              <a:t>It requires a lot of inputs and gives warnings if the inputs are outside of normal physical values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A57290F-A41D-401B-A557-AAF0F4356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936837"/>
            <a:ext cx="6391533" cy="298432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590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9F8E746-24F0-4AFD-B824-0B2A08A586A7}"/>
              </a:ext>
            </a:extLst>
          </p:cNvPr>
          <p:cNvSpPr/>
          <p:nvPr/>
        </p:nvSpPr>
        <p:spPr>
          <a:xfrm>
            <a:off x="3884103" y="4328428"/>
            <a:ext cx="2575420" cy="232375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87E59-841F-4C51-8089-606466E6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array of “Star Particles”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5F85-3275-4100-8928-EEBCC89A7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called resolution is used to build up the star (integrating dm)</a:t>
            </a:r>
          </a:p>
          <a:p>
            <a:r>
              <a:rPr lang="en-US" dirty="0"/>
              <a:t>A resolution of 0.01 corresponds to each “star particle” having a mass of 0.01 solar masses</a:t>
            </a:r>
          </a:p>
          <a:p>
            <a:r>
              <a:rPr lang="en-US" dirty="0"/>
              <a:t>My code builds the star with these by adding shells containing many particles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879EB948-16F6-41CE-BA0F-D37B62474DE7}"/>
              </a:ext>
            </a:extLst>
          </p:cNvPr>
          <p:cNvSpPr/>
          <p:nvPr/>
        </p:nvSpPr>
        <p:spPr>
          <a:xfrm>
            <a:off x="4286774" y="4701738"/>
            <a:ext cx="1770077" cy="157713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9A73B9-38D6-4EEF-81AB-CA160E9CB8A6}"/>
              </a:ext>
            </a:extLst>
          </p:cNvPr>
          <p:cNvSpPr/>
          <p:nvPr/>
        </p:nvSpPr>
        <p:spPr>
          <a:xfrm>
            <a:off x="4773335" y="5120643"/>
            <a:ext cx="796954" cy="78017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247CDC2-EA00-427D-9FB4-AD99508A478E}"/>
              </a:ext>
            </a:extLst>
          </p:cNvPr>
          <p:cNvSpPr/>
          <p:nvPr/>
        </p:nvSpPr>
        <p:spPr>
          <a:xfrm>
            <a:off x="5033394" y="4391491"/>
            <a:ext cx="276836" cy="247184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ECA2E7-5A08-44C7-87B4-2B00CA379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897" y="4647564"/>
            <a:ext cx="292633" cy="2682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0A2CC5-89FB-4899-AE9F-F7EF45279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597" y="5971833"/>
            <a:ext cx="292633" cy="2682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8B3184-5367-4FBD-B37D-E6A87867D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622" y="5376607"/>
            <a:ext cx="292633" cy="2682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C82F45-6F39-4E1A-9162-35088A560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308" y="5376607"/>
            <a:ext cx="292633" cy="2682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92403E-03DF-441F-9ED3-911859154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597" y="4800564"/>
            <a:ext cx="292633" cy="2682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A10698-032D-421A-AFC9-EE3E5C2DD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495" y="5356179"/>
            <a:ext cx="292633" cy="2682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C40BC7-4B89-41B1-BB09-5FF40B87B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596" y="6358818"/>
            <a:ext cx="292633" cy="2682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D21F2C-C3AE-419A-AAD6-5E40DBD72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897" y="6072331"/>
            <a:ext cx="292633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7DDCB1-A707-4CE6-8B8D-E44426D7E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01" y="5376607"/>
            <a:ext cx="292633" cy="2682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3C9EA3-B262-47B3-B470-39B6D5AD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218" y="4621788"/>
            <a:ext cx="292633" cy="2682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39BC81-B13F-40A7-A15A-4669BAF33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490" y="5382798"/>
            <a:ext cx="292633" cy="2682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D9CBEB1-7EE5-462C-900F-ABABF86EE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624" y="6059635"/>
            <a:ext cx="292633" cy="26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D0439AA-18B7-4EDD-AAD8-E6995E7CB8BC}"/>
              </a:ext>
            </a:extLst>
          </p:cNvPr>
          <p:cNvSpPr/>
          <p:nvPr/>
        </p:nvSpPr>
        <p:spPr>
          <a:xfrm>
            <a:off x="7231873" y="4714613"/>
            <a:ext cx="989338" cy="1002917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9087E-036D-43F5-8CBC-C249214D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Gravitational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8EEAB-03FF-4BB2-AD52-C6600387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array is built, the potential from each star is found for shells of the giant star</a:t>
            </a:r>
          </a:p>
          <a:p>
            <a:r>
              <a:rPr lang="en-US" dirty="0"/>
              <a:t>Any outer shells with a greater potential from the white dwarf star are transferred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49AD863-D5A8-4573-9E19-3A91D58CEE8C}"/>
              </a:ext>
            </a:extLst>
          </p:cNvPr>
          <p:cNvSpPr/>
          <p:nvPr/>
        </p:nvSpPr>
        <p:spPr>
          <a:xfrm>
            <a:off x="2424418" y="4798503"/>
            <a:ext cx="822121" cy="813732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8442DDB-545D-4380-BDCC-B17CAD1D0F90}"/>
              </a:ext>
            </a:extLst>
          </p:cNvPr>
          <p:cNvSpPr/>
          <p:nvPr/>
        </p:nvSpPr>
        <p:spPr>
          <a:xfrm>
            <a:off x="2671892" y="5029200"/>
            <a:ext cx="327171" cy="310393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F44B4545-BFE2-4ADD-BC25-B457AEAC6772}"/>
              </a:ext>
            </a:extLst>
          </p:cNvPr>
          <p:cNvSpPr/>
          <p:nvPr/>
        </p:nvSpPr>
        <p:spPr>
          <a:xfrm>
            <a:off x="4275589" y="4299357"/>
            <a:ext cx="1820411" cy="1770077"/>
          </a:xfrm>
          <a:prstGeom prst="don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228F356-9FE0-4785-BE6D-4B75AEA3E495}"/>
              </a:ext>
            </a:extLst>
          </p:cNvPr>
          <p:cNvSpPr/>
          <p:nvPr/>
        </p:nvSpPr>
        <p:spPr>
          <a:xfrm flipH="1">
            <a:off x="3432490" y="5029198"/>
            <a:ext cx="591426" cy="3103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17F184-D6AC-4542-A3AE-A70199E87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673" y="5010323"/>
            <a:ext cx="615749" cy="365792"/>
          </a:xfrm>
          <a:prstGeom prst="rect">
            <a:avLst/>
          </a:prstGeom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924994E3-3D74-4DF9-BE91-18AFFB7DEF15}"/>
              </a:ext>
            </a:extLst>
          </p:cNvPr>
          <p:cNvSpPr/>
          <p:nvPr/>
        </p:nvSpPr>
        <p:spPr>
          <a:xfrm>
            <a:off x="7550092" y="5029198"/>
            <a:ext cx="377504" cy="365792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4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E343-A9C0-4F5E-A452-B80BC409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595074"/>
          </a:xfrm>
        </p:spPr>
        <p:txBody>
          <a:bodyPr/>
          <a:lstStyle/>
          <a:p>
            <a:r>
              <a:rPr lang="en-US" sz="3200" dirty="0"/>
              <a:t>Exchange of Mass and Angular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8985-2C2B-4842-828D-430C1021D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total transferred mass is added to the white dwarf star</a:t>
            </a:r>
          </a:p>
          <a:p>
            <a:r>
              <a:rPr lang="en-US" dirty="0"/>
              <a:t>The transferred angular momentum is used to find the new rotational velocity of each star </a:t>
            </a:r>
          </a:p>
        </p:txBody>
      </p:sp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D0513A6F-A638-4C74-A975-B3F543EAA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43" y="4052547"/>
            <a:ext cx="6058425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5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3A7E-D11F-4C4E-B632-8B026890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FDED-7DAD-4BB7-B6EE-6FF31FA3D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my simulation I used the radial dimension of each star particle to project the stars onto 2D polar coordinates</a:t>
            </a:r>
          </a:p>
          <a:p>
            <a:r>
              <a:rPr lang="en-US" dirty="0"/>
              <a:t>The red giant star is shown in red and the white dwarf in blue</a:t>
            </a:r>
          </a:p>
          <a:p>
            <a:r>
              <a:rPr lang="en-US" dirty="0"/>
              <a:t>The last plot shows the outer layers of the AGB star that are transferred to the white dwarf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01F03E2-1BAC-465A-A872-FEE2EF532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11" y="4462944"/>
            <a:ext cx="2478643" cy="2177270"/>
          </a:xfrm>
          <a:prstGeom prst="rect">
            <a:avLst/>
          </a:prstGeom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CA859A9D-620E-4A30-BC45-15A70531D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954" y="4462944"/>
            <a:ext cx="2826206" cy="2177270"/>
          </a:xfrm>
          <a:prstGeom prst="rect">
            <a:avLst/>
          </a:prstGeom>
        </p:spPr>
      </p:pic>
      <p:pic>
        <p:nvPicPr>
          <p:cNvPr id="9" name="Picture 8" descr="Chart, radar chart&#10;&#10;Description automatically generated">
            <a:extLst>
              <a:ext uri="{FF2B5EF4-FFF2-40B4-BE49-F238E27FC236}">
                <a16:creationId xmlns:a16="http://schemas.microsoft.com/office/drawing/2014/main" id="{34928871-52E9-454B-9872-432315687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169" y="4321068"/>
            <a:ext cx="2826207" cy="227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7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B215-4D58-44F0-96CF-CB61656D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Updates: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4F32-F470-4C67-982C-22D9CDB24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88" y="2676088"/>
            <a:ext cx="6157520" cy="3473041"/>
          </a:xfrm>
        </p:spPr>
        <p:txBody>
          <a:bodyPr/>
          <a:lstStyle/>
          <a:p>
            <a:r>
              <a:rPr lang="en-US" dirty="0"/>
              <a:t>My code would benefit greatly from a tree structure</a:t>
            </a:r>
          </a:p>
          <a:p>
            <a:r>
              <a:rPr lang="en-US" dirty="0"/>
              <a:t>The star particle cluster is currently just a clunky 2D array</a:t>
            </a:r>
          </a:p>
          <a:p>
            <a:r>
              <a:rPr lang="en-US" dirty="0"/>
              <a:t>A tree containing branches for each shell of the star and a leaf for each particle would be much more efficient than an array.</a:t>
            </a: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D114410-CBE9-4CFB-8CAE-A1EF8780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554" y="1319954"/>
            <a:ext cx="38100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28A6-B001-4D5E-BAF6-E3AA91CD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Future Updates: Accuracy and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A8203-BF1F-4A94-8965-6076703E9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only has 1 time step; having intermediate time steps would increase accuracy</a:t>
            </a:r>
          </a:p>
          <a:p>
            <a:r>
              <a:rPr lang="en-US" dirty="0"/>
              <a:t>My code does not consider orbital velocity or change in orbital separation</a:t>
            </a:r>
          </a:p>
          <a:p>
            <a:r>
              <a:rPr lang="en-US" dirty="0"/>
              <a:t>The mass transfer is lossless</a:t>
            </a:r>
          </a:p>
          <a:p>
            <a:r>
              <a:rPr lang="en-US" dirty="0"/>
              <a:t>Entire shells are removed for the mass transfer</a:t>
            </a:r>
          </a:p>
          <a:p>
            <a:r>
              <a:rPr lang="en-US" dirty="0"/>
              <a:t>The simulation is not 3D</a:t>
            </a:r>
          </a:p>
        </p:txBody>
      </p:sp>
    </p:spTree>
    <p:extLst>
      <p:ext uri="{BB962C8B-B14F-4D97-AF65-F5344CB8AC3E}">
        <p14:creationId xmlns:p14="http://schemas.microsoft.com/office/powerpoint/2010/main" val="630952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518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Computational Methods Final Project: AGB-WD Binary Mass Transfer</vt:lpstr>
      <vt:lpstr>Background</vt:lpstr>
      <vt:lpstr>User Inputs</vt:lpstr>
      <vt:lpstr>Creating an array of “Star Particles”</vt:lpstr>
      <vt:lpstr>Solving the Gravitational Potential</vt:lpstr>
      <vt:lpstr>Exchange of Mass and Angular Momentum</vt:lpstr>
      <vt:lpstr>Simulation</vt:lpstr>
      <vt:lpstr>Future Updates: Algorithm</vt:lpstr>
      <vt:lpstr>Future Updates: Accuracy and Simulation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Methods Final Project: AGB-WD binary mass transfer</dc:title>
  <dc:creator>Zach Diermyer</dc:creator>
  <cp:lastModifiedBy>Zach Diermyer</cp:lastModifiedBy>
  <cp:revision>11</cp:revision>
  <dcterms:created xsi:type="dcterms:W3CDTF">2020-12-03T01:56:08Z</dcterms:created>
  <dcterms:modified xsi:type="dcterms:W3CDTF">2020-12-03T14:49:48Z</dcterms:modified>
</cp:coreProperties>
</file>