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68" r:id="rId5"/>
    <p:sldId id="267" r:id="rId6"/>
    <p:sldId id="269" r:id="rId7"/>
    <p:sldId id="270" r:id="rId8"/>
    <p:sldId id="272" r:id="rId9"/>
    <p:sldId id="273" r:id="rId10"/>
    <p:sldId id="271" r:id="rId11"/>
    <p:sldId id="265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A857"/>
    <a:srgbClr val="0072D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2A06-25D6-4BE3-884F-066C9F404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D12AF-66C2-4367-B851-54909B74D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A8699-5292-4333-BD82-C0564AAB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726B-C909-458D-AF26-B74B249CED31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71813-AC8E-47C3-A136-AFA42F3FA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BD0F6-5159-4A48-8619-3635E6837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B288-C7F3-4D1E-A132-37A2BD89E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794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7DD2-010C-43E6-9525-7D0F9023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BDDC4-5580-425D-8BA6-26F4A4AEA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2A91B-576D-4AB4-9025-D4FD11D44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726B-C909-458D-AF26-B74B249CED31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6B99D-B142-4855-8899-3A16EED7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CE4D3-E977-4220-905C-D0F7BCCD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B288-C7F3-4D1E-A132-37A2BD89E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48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A53D4-4BD9-44E0-9B3F-3DB5CEA4D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6BA6F-1810-4129-811A-E7DB9C85D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726F4-13E6-4AFF-8E30-F1091610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726B-C909-458D-AF26-B74B249CED31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8F4C6-5705-4ED7-9650-533D644C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5BE4C-84C7-4740-B177-D044C01F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B288-C7F3-4D1E-A132-37A2BD89E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316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F195-4DE7-4D7A-B180-DC554EF4889D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0627-A599-4531-AE8C-A9A404261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352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F195-4DE7-4D7A-B180-DC554EF4889D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0627-A599-4531-AE8C-A9A404261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63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F195-4DE7-4D7A-B180-DC554EF4889D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0627-A599-4531-AE8C-A9A404261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613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F195-4DE7-4D7A-B180-DC554EF4889D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0627-A599-4531-AE8C-A9A404261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603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F195-4DE7-4D7A-B180-DC554EF4889D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0627-A599-4531-AE8C-A9A404261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008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F195-4DE7-4D7A-B180-DC554EF4889D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0627-A599-4531-AE8C-A9A404261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6846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F195-4DE7-4D7A-B180-DC554EF4889D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0627-A599-4531-AE8C-A9A404261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5002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F195-4DE7-4D7A-B180-DC554EF4889D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0627-A599-4531-AE8C-A9A404261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44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309D2-5B02-46F3-A054-37AFB235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98DE1-C41E-4AF8-850F-EFA62E4EF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894C1-6D59-4515-961F-BE247056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726B-C909-458D-AF26-B74B249CED31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DFE54-2A62-47A8-B164-6297980CA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FC190-7406-44D4-B1B1-F785DE12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B288-C7F3-4D1E-A132-37A2BD89E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9306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F195-4DE7-4D7A-B180-DC554EF4889D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0627-A599-4531-AE8C-A9A404261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8667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F195-4DE7-4D7A-B180-DC554EF4889D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0627-A599-4531-AE8C-A9A404261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910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F195-4DE7-4D7A-B180-DC554EF4889D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0627-A599-4531-AE8C-A9A404261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93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BBB6F-7B50-4FB3-811E-0B79D5DA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A9F67-AE80-40E5-986A-977EDF485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F73E2-3CA3-462B-89F1-BC1256ED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726B-C909-458D-AF26-B74B249CED31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0DEBD-4359-43B5-91A5-686ECD537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708B1-34F6-445D-8281-C84922DE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B288-C7F3-4D1E-A132-37A2BD89E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0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7A05-3AF2-41DE-8466-62BFEEFEE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7FAC5-E69D-4C50-95F5-33259C850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90424-54F5-49CB-9B95-A044E2E34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69346-470B-47D6-B5FC-4B4E5719B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726B-C909-458D-AF26-B74B249CED31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977AF-0088-46C0-913A-3CE7F8BC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5F0AE-6EFE-4CA8-82E1-DA43E9AA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B288-C7F3-4D1E-A132-37A2BD89E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69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F7A7-E4AE-489A-B897-68B9AF6B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E3338-9F7A-4C4D-A2F5-85573C18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4137E-9BA0-47E5-BEED-A0A28E076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12F26-C7E1-4BBE-B744-F5C9574C9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5967AA-3F14-4A64-9F0D-9512B29BF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58D6B7-983F-4708-9E74-CD36126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726B-C909-458D-AF26-B74B249CED31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D724E4-0D7B-41AB-A8F8-523D67D1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9BEA64-936F-4AB8-B202-DB4D671B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B288-C7F3-4D1E-A132-37A2BD89E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2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2219-D947-403C-809F-FF9C129D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98D7AF-8609-4681-8921-9FD0F29A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726B-C909-458D-AF26-B74B249CED31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360BC-A04C-4607-935D-18DD2D20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28192-3EE5-4059-95DB-5536E17E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B288-C7F3-4D1E-A132-37A2BD89E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92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E7F4D6-AD2B-40A6-A93B-BA4852C5A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726B-C909-458D-AF26-B74B249CED31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6DBF91-4309-4F94-83F0-5F45B3500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64DB9-552B-45D8-A6A7-9F25E1AE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B288-C7F3-4D1E-A132-37A2BD89E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0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5976A-E3B7-4116-ADF0-44071119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1E443-FE89-4C13-83A3-129BB75AF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25931-86E3-4916-844B-C8A135E68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FAC4E-79DB-47A6-AB65-9C4F8EA31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726B-C909-458D-AF26-B74B249CED31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892E6-1371-445A-A815-F5EE9EBC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6952F-F71F-48EC-B970-5F223955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B288-C7F3-4D1E-A132-37A2BD89E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89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4927F-1A12-4168-846E-A989D6E32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7309AF-CBDB-4829-8248-BC3C076C1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04E07-7228-41A8-98D8-69D429C6C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C7C4F-A291-4E95-82CD-FEBAD80A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726B-C909-458D-AF26-B74B249CED31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0CC84-476D-4749-92F3-1B62502E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F0975-9C51-41D6-8053-C1DAAEF2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B288-C7F3-4D1E-A132-37A2BD89E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37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F7835B-AFE5-447D-BD34-ED10BB0F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66FD1-36D4-46AE-BFFE-14C6E1B69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AE4B7-53AE-4F34-8791-2442ACFC5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8726B-C909-458D-AF26-B74B249CED31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A0C42-627F-4131-90F4-6A3D398FE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F2CA7-3300-49B3-B267-720C6732C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EB288-C7F3-4D1E-A132-37A2BD89E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52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" t="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7F195-4DE7-4D7A-B180-DC554EF4889D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E0627-A599-4531-AE8C-A9A404261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72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ney.cnn.com/infographic/economy/what-is-middle-class-anyway/index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1AD329-5282-4C5A-95E0-734A03E142F8}"/>
              </a:ext>
            </a:extLst>
          </p:cNvPr>
          <p:cNvSpPr/>
          <p:nvPr/>
        </p:nvSpPr>
        <p:spPr>
          <a:xfrm>
            <a:off x="0" y="3235568"/>
            <a:ext cx="5081954" cy="2892670"/>
          </a:xfrm>
          <a:prstGeom prst="rect">
            <a:avLst/>
          </a:prstGeom>
          <a:solidFill>
            <a:srgbClr val="0072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/>
              <a:t>COVID-19 Impact On Middle Class</a:t>
            </a:r>
          </a:p>
          <a:p>
            <a:r>
              <a:rPr lang="en-IN" dirty="0"/>
              <a:t>An Initiative By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CC9D9D-72D6-48A9-9E53-14791A6471FD}"/>
              </a:ext>
            </a:extLst>
          </p:cNvPr>
          <p:cNvGrpSpPr/>
          <p:nvPr/>
        </p:nvGrpSpPr>
        <p:grpSpPr>
          <a:xfrm>
            <a:off x="4344134" y="5306161"/>
            <a:ext cx="649898" cy="611064"/>
            <a:chOff x="1647825" y="476251"/>
            <a:chExt cx="6457950" cy="5905498"/>
          </a:xfrm>
        </p:grpSpPr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F53C8864-BC4F-43D3-809C-D9D22D7A3BB5}"/>
                </a:ext>
              </a:extLst>
            </p:cNvPr>
            <p:cNvSpPr/>
            <p:nvPr/>
          </p:nvSpPr>
          <p:spPr>
            <a:xfrm>
              <a:off x="3676650" y="476251"/>
              <a:ext cx="2400300" cy="1900238"/>
            </a:xfrm>
            <a:prstGeom prst="hexagon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C3440343-941B-4305-983D-059626F4DA26}"/>
                </a:ext>
              </a:extLst>
            </p:cNvPr>
            <p:cNvSpPr/>
            <p:nvPr/>
          </p:nvSpPr>
          <p:spPr>
            <a:xfrm>
              <a:off x="5705475" y="1477566"/>
              <a:ext cx="2400300" cy="1900238"/>
            </a:xfrm>
            <a:prstGeom prst="hexagon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6CADB045-2FD3-4264-B4C2-1B9384F74C30}"/>
                </a:ext>
              </a:extLst>
            </p:cNvPr>
            <p:cNvSpPr/>
            <p:nvPr/>
          </p:nvSpPr>
          <p:spPr>
            <a:xfrm>
              <a:off x="3695700" y="2478881"/>
              <a:ext cx="2400300" cy="1900238"/>
            </a:xfrm>
            <a:prstGeom prst="hexagon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6C22749F-398C-433D-85A3-D2AA26BCF833}"/>
                </a:ext>
              </a:extLst>
            </p:cNvPr>
            <p:cNvSpPr/>
            <p:nvPr/>
          </p:nvSpPr>
          <p:spPr>
            <a:xfrm>
              <a:off x="5705475" y="3480196"/>
              <a:ext cx="2400300" cy="1900238"/>
            </a:xfrm>
            <a:prstGeom prst="hexagon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F525605D-5B55-45FD-9B11-4F9A906D8968}"/>
                </a:ext>
              </a:extLst>
            </p:cNvPr>
            <p:cNvSpPr/>
            <p:nvPr/>
          </p:nvSpPr>
          <p:spPr>
            <a:xfrm>
              <a:off x="3676650" y="4481511"/>
              <a:ext cx="2400300" cy="1900238"/>
            </a:xfrm>
            <a:prstGeom prst="hexagon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1428A023-FD40-42BA-A408-6198C4446632}"/>
                </a:ext>
              </a:extLst>
            </p:cNvPr>
            <p:cNvSpPr/>
            <p:nvPr/>
          </p:nvSpPr>
          <p:spPr>
            <a:xfrm>
              <a:off x="1647825" y="3480196"/>
              <a:ext cx="2400300" cy="1900238"/>
            </a:xfrm>
            <a:prstGeom prst="hexagon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DF3C1745-1E7A-4648-A101-2D3050D12865}"/>
                </a:ext>
              </a:extLst>
            </p:cNvPr>
            <p:cNvSpPr/>
            <p:nvPr/>
          </p:nvSpPr>
          <p:spPr>
            <a:xfrm>
              <a:off x="1647825" y="1477566"/>
              <a:ext cx="2400300" cy="1900238"/>
            </a:xfrm>
            <a:prstGeom prst="hexagon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187717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928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A952936-6466-4312-A8D3-DF126DA4A4D6}"/>
              </a:ext>
            </a:extLst>
          </p:cNvPr>
          <p:cNvGrpSpPr/>
          <p:nvPr/>
        </p:nvGrpSpPr>
        <p:grpSpPr>
          <a:xfrm>
            <a:off x="10861432" y="5169878"/>
            <a:ext cx="1107098" cy="1094639"/>
            <a:chOff x="1647825" y="476251"/>
            <a:chExt cx="6457950" cy="5905498"/>
          </a:xfrm>
        </p:grpSpPr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5A3BF760-FE67-4F7A-B5F5-1190E3FDFD96}"/>
                </a:ext>
              </a:extLst>
            </p:cNvPr>
            <p:cNvSpPr/>
            <p:nvPr/>
          </p:nvSpPr>
          <p:spPr>
            <a:xfrm>
              <a:off x="3676650" y="476251"/>
              <a:ext cx="2400300" cy="1900238"/>
            </a:xfrm>
            <a:prstGeom prst="hexagon">
              <a:avLst/>
            </a:prstGeom>
            <a:noFill/>
            <a:ln w="28575" cap="flat" cmpd="sng" algn="ctr">
              <a:solidFill>
                <a:srgbClr val="0072D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B1CFEB7E-A069-4DC1-A131-1F2EFC155422}"/>
                </a:ext>
              </a:extLst>
            </p:cNvPr>
            <p:cNvSpPr/>
            <p:nvPr/>
          </p:nvSpPr>
          <p:spPr>
            <a:xfrm>
              <a:off x="5705475" y="1477566"/>
              <a:ext cx="2400300" cy="1900238"/>
            </a:xfrm>
            <a:prstGeom prst="hexagon">
              <a:avLst/>
            </a:prstGeom>
            <a:noFill/>
            <a:ln w="28575" cap="flat" cmpd="sng" algn="ctr">
              <a:solidFill>
                <a:srgbClr val="0072D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F0774697-3A43-4FA4-8C32-0850243298B2}"/>
                </a:ext>
              </a:extLst>
            </p:cNvPr>
            <p:cNvSpPr/>
            <p:nvPr/>
          </p:nvSpPr>
          <p:spPr>
            <a:xfrm>
              <a:off x="3695700" y="2478881"/>
              <a:ext cx="2400300" cy="1900238"/>
            </a:xfrm>
            <a:prstGeom prst="hexagon">
              <a:avLst/>
            </a:prstGeom>
            <a:noFill/>
            <a:ln w="28575" cap="flat" cmpd="sng" algn="ctr">
              <a:solidFill>
                <a:srgbClr val="0072D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FEF22D92-DF6E-4FAF-9AFC-513D41B108B4}"/>
                </a:ext>
              </a:extLst>
            </p:cNvPr>
            <p:cNvSpPr/>
            <p:nvPr/>
          </p:nvSpPr>
          <p:spPr>
            <a:xfrm>
              <a:off x="5705475" y="3480196"/>
              <a:ext cx="2400300" cy="1900238"/>
            </a:xfrm>
            <a:prstGeom prst="hexagon">
              <a:avLst/>
            </a:prstGeom>
            <a:noFill/>
            <a:ln w="28575" cap="flat" cmpd="sng" algn="ctr">
              <a:solidFill>
                <a:srgbClr val="0072D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F5BDA1A9-262F-44D6-8B0E-964A997CDF79}"/>
                </a:ext>
              </a:extLst>
            </p:cNvPr>
            <p:cNvSpPr/>
            <p:nvPr/>
          </p:nvSpPr>
          <p:spPr>
            <a:xfrm>
              <a:off x="3676650" y="4481511"/>
              <a:ext cx="2400300" cy="1900238"/>
            </a:xfrm>
            <a:prstGeom prst="hexagon">
              <a:avLst/>
            </a:prstGeom>
            <a:noFill/>
            <a:ln w="28575" cap="flat" cmpd="sng" algn="ctr">
              <a:solidFill>
                <a:srgbClr val="0072D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3CE4DE32-1C64-49B7-8085-37D1E35897AB}"/>
                </a:ext>
              </a:extLst>
            </p:cNvPr>
            <p:cNvSpPr/>
            <p:nvPr/>
          </p:nvSpPr>
          <p:spPr>
            <a:xfrm>
              <a:off x="1647825" y="3480196"/>
              <a:ext cx="2400300" cy="1900238"/>
            </a:xfrm>
            <a:prstGeom prst="hexagon">
              <a:avLst/>
            </a:prstGeom>
            <a:noFill/>
            <a:ln w="28575" cap="flat" cmpd="sng" algn="ctr">
              <a:solidFill>
                <a:srgbClr val="0072D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B128B738-3D43-45BD-98B7-C2BA926F9DE0}"/>
                </a:ext>
              </a:extLst>
            </p:cNvPr>
            <p:cNvSpPr/>
            <p:nvPr/>
          </p:nvSpPr>
          <p:spPr>
            <a:xfrm>
              <a:off x="1647825" y="1477566"/>
              <a:ext cx="2400300" cy="1900238"/>
            </a:xfrm>
            <a:prstGeom prst="hexagon">
              <a:avLst/>
            </a:prstGeom>
            <a:noFill/>
            <a:ln w="28575" cap="flat" cmpd="sng" algn="ctr">
              <a:solidFill>
                <a:srgbClr val="0072D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11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6307754-E112-4395-84B3-3072B577DBEF}"/>
              </a:ext>
            </a:extLst>
          </p:cNvPr>
          <p:cNvSpPr/>
          <p:nvPr/>
        </p:nvSpPr>
        <p:spPr>
          <a:xfrm>
            <a:off x="-1" y="0"/>
            <a:ext cx="12202435" cy="694592"/>
          </a:xfrm>
          <a:prstGeom prst="rect">
            <a:avLst/>
          </a:prstGeom>
          <a:solidFill>
            <a:srgbClr val="0072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Who is Middle Class?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00ABAB-5762-47AE-950C-090854BB7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3384"/>
            <a:ext cx="5187462" cy="3274154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B02FF0F2-CDCA-41C4-A0FA-F397D48E375F}"/>
              </a:ext>
            </a:extLst>
          </p:cNvPr>
          <p:cNvGrpSpPr/>
          <p:nvPr/>
        </p:nvGrpSpPr>
        <p:grpSpPr>
          <a:xfrm>
            <a:off x="5296815" y="703384"/>
            <a:ext cx="6905624" cy="2365132"/>
            <a:chOff x="5300296" y="958360"/>
            <a:chExt cx="6905624" cy="2365132"/>
          </a:xfrm>
        </p:grpSpPr>
        <p:sp>
          <p:nvSpPr>
            <p:cNvPr id="3" name="Flowchart: Delay 2">
              <a:extLst>
                <a:ext uri="{FF2B5EF4-FFF2-40B4-BE49-F238E27FC236}">
                  <a16:creationId xmlns:a16="http://schemas.microsoft.com/office/drawing/2014/main" id="{E51B5928-E78B-4127-8AEF-D1F90592E4AF}"/>
                </a:ext>
              </a:extLst>
            </p:cNvPr>
            <p:cNvSpPr/>
            <p:nvPr/>
          </p:nvSpPr>
          <p:spPr>
            <a:xfrm rot="10800000">
              <a:off x="5300296" y="1424353"/>
              <a:ext cx="1468315" cy="791307"/>
            </a:xfrm>
            <a:prstGeom prst="flowChartDelay">
              <a:avLst/>
            </a:prstGeom>
            <a:solidFill>
              <a:srgbClr val="23A857"/>
            </a:solidFill>
            <a:ln>
              <a:solidFill>
                <a:srgbClr val="23A857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Flowchart: Delay 23">
              <a:extLst>
                <a:ext uri="{FF2B5EF4-FFF2-40B4-BE49-F238E27FC236}">
                  <a16:creationId xmlns:a16="http://schemas.microsoft.com/office/drawing/2014/main" id="{A642FF46-A05D-4BD5-8682-479A8E3D9A11}"/>
                </a:ext>
              </a:extLst>
            </p:cNvPr>
            <p:cNvSpPr/>
            <p:nvPr/>
          </p:nvSpPr>
          <p:spPr>
            <a:xfrm>
              <a:off x="10737605" y="1424353"/>
              <a:ext cx="1468315" cy="791307"/>
            </a:xfrm>
            <a:prstGeom prst="flowChartDelay">
              <a:avLst/>
            </a:prstGeom>
            <a:solidFill>
              <a:srgbClr val="23A857"/>
            </a:solidFill>
            <a:ln>
              <a:solidFill>
                <a:srgbClr val="23A857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Flowchart: Process 3">
              <a:extLst>
                <a:ext uri="{FF2B5EF4-FFF2-40B4-BE49-F238E27FC236}">
                  <a16:creationId xmlns:a16="http://schemas.microsoft.com/office/drawing/2014/main" id="{43EB8E72-EBA0-42F7-8463-8B1CB906195C}"/>
                </a:ext>
              </a:extLst>
            </p:cNvPr>
            <p:cNvSpPr/>
            <p:nvPr/>
          </p:nvSpPr>
          <p:spPr>
            <a:xfrm>
              <a:off x="6874120" y="1415560"/>
              <a:ext cx="1186961" cy="791307"/>
            </a:xfrm>
            <a:prstGeom prst="flowChartProcess">
              <a:avLst/>
            </a:prstGeom>
            <a:solidFill>
              <a:srgbClr val="23A857"/>
            </a:solidFill>
            <a:ln>
              <a:solidFill>
                <a:srgbClr val="23A857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Lower</a:t>
              </a:r>
            </a:p>
          </p:txBody>
        </p:sp>
        <p:sp>
          <p:nvSpPr>
            <p:cNvPr id="26" name="Flowchart: Process 25">
              <a:extLst>
                <a:ext uri="{FF2B5EF4-FFF2-40B4-BE49-F238E27FC236}">
                  <a16:creationId xmlns:a16="http://schemas.microsoft.com/office/drawing/2014/main" id="{D2FFD2C1-DA61-42CE-A578-1F31D4AA736B}"/>
                </a:ext>
              </a:extLst>
            </p:cNvPr>
            <p:cNvSpPr/>
            <p:nvPr/>
          </p:nvSpPr>
          <p:spPr>
            <a:xfrm>
              <a:off x="8156333" y="1415560"/>
              <a:ext cx="1186961" cy="791307"/>
            </a:xfrm>
            <a:prstGeom prst="flowChartProcess">
              <a:avLst/>
            </a:prstGeom>
            <a:solidFill>
              <a:srgbClr val="23A857"/>
            </a:solidFill>
            <a:ln>
              <a:solidFill>
                <a:srgbClr val="23A857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Middle</a:t>
              </a:r>
            </a:p>
          </p:txBody>
        </p:sp>
        <p:sp>
          <p:nvSpPr>
            <p:cNvPr id="27" name="Flowchart: Process 26">
              <a:extLst>
                <a:ext uri="{FF2B5EF4-FFF2-40B4-BE49-F238E27FC236}">
                  <a16:creationId xmlns:a16="http://schemas.microsoft.com/office/drawing/2014/main" id="{F3174ABD-3240-4ACB-9326-13BA788EC063}"/>
                </a:ext>
              </a:extLst>
            </p:cNvPr>
            <p:cNvSpPr/>
            <p:nvPr/>
          </p:nvSpPr>
          <p:spPr>
            <a:xfrm>
              <a:off x="9455761" y="1424353"/>
              <a:ext cx="1186961" cy="791307"/>
            </a:xfrm>
            <a:prstGeom prst="flowChartProcess">
              <a:avLst/>
            </a:prstGeom>
            <a:solidFill>
              <a:srgbClr val="23A857"/>
            </a:solidFill>
            <a:ln>
              <a:solidFill>
                <a:srgbClr val="23A857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Upper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961448F-F269-4222-8BB2-D48C4AD605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6454" y="958360"/>
              <a:ext cx="16117" cy="2365132"/>
            </a:xfrm>
            <a:prstGeom prst="line">
              <a:avLst/>
            </a:prstGeom>
            <a:ln w="28575">
              <a:solidFill>
                <a:srgbClr val="0072D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1E3E5D5-FBAD-498E-AF1C-B653FAF8D3BD}"/>
                </a:ext>
              </a:extLst>
            </p:cNvPr>
            <p:cNvCxnSpPr>
              <a:cxnSpLocks/>
            </p:cNvCxnSpPr>
            <p:nvPr/>
          </p:nvCxnSpPr>
          <p:spPr>
            <a:xfrm>
              <a:off x="10686682" y="975944"/>
              <a:ext cx="0" cy="2323991"/>
            </a:xfrm>
            <a:prstGeom prst="line">
              <a:avLst/>
            </a:prstGeom>
            <a:ln w="28575">
              <a:solidFill>
                <a:srgbClr val="0072D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CA88B94-D0D7-42E9-AC27-9555B05C557E}"/>
                </a:ext>
              </a:extLst>
            </p:cNvPr>
            <p:cNvSpPr txBox="1"/>
            <p:nvPr/>
          </p:nvSpPr>
          <p:spPr>
            <a:xfrm>
              <a:off x="5562601" y="2277151"/>
              <a:ext cx="1066797" cy="369332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Poor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A61D6E-5A77-4FCB-ADB5-56ADD2188A1A}"/>
                </a:ext>
              </a:extLst>
            </p:cNvPr>
            <p:cNvSpPr txBox="1"/>
            <p:nvPr/>
          </p:nvSpPr>
          <p:spPr>
            <a:xfrm>
              <a:off x="10772405" y="2294735"/>
              <a:ext cx="1066797" cy="369332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Rich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C636113-62FA-4E69-9CB7-AD56B1DAB5E1}"/>
                </a:ext>
              </a:extLst>
            </p:cNvPr>
            <p:cNvSpPr txBox="1"/>
            <p:nvPr/>
          </p:nvSpPr>
          <p:spPr>
            <a:xfrm>
              <a:off x="6932369" y="976001"/>
              <a:ext cx="3663829" cy="369332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Middle Class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025DCC5E-B40F-4386-B973-07689BC604DD}"/>
              </a:ext>
            </a:extLst>
          </p:cNvPr>
          <p:cNvSpPr/>
          <p:nvPr/>
        </p:nvSpPr>
        <p:spPr>
          <a:xfrm>
            <a:off x="0" y="6596390"/>
            <a:ext cx="1128345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50" dirty="0">
                <a:hlinkClick r:id="rId4"/>
              </a:rPr>
              <a:t>https://money.cnn.com/infographic/economy/what-is-middle-class-anyway/index.html</a:t>
            </a:r>
            <a:endParaRPr lang="en-IN" sz="1050" dirty="0"/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E7DBF409-BFC9-4DC5-9AB9-ADE2D46B9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820851"/>
              </p:ext>
            </p:extLst>
          </p:nvPr>
        </p:nvGraphicFramePr>
        <p:xfrm>
          <a:off x="6914420" y="2030911"/>
          <a:ext cx="3663824" cy="1005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7388">
                  <a:extLst>
                    <a:ext uri="{9D8B030D-6E8A-4147-A177-3AD203B41FA5}">
                      <a16:colId xmlns:a16="http://schemas.microsoft.com/office/drawing/2014/main" val="919399633"/>
                    </a:ext>
                  </a:extLst>
                </a:gridCol>
                <a:gridCol w="1128218">
                  <a:extLst>
                    <a:ext uri="{9D8B030D-6E8A-4147-A177-3AD203B41FA5}">
                      <a16:colId xmlns:a16="http://schemas.microsoft.com/office/drawing/2014/main" val="2641462541"/>
                    </a:ext>
                  </a:extLst>
                </a:gridCol>
                <a:gridCol w="1128218">
                  <a:extLst>
                    <a:ext uri="{9D8B030D-6E8A-4147-A177-3AD203B41FA5}">
                      <a16:colId xmlns:a16="http://schemas.microsoft.com/office/drawing/2014/main" val="3212622166"/>
                    </a:ext>
                  </a:extLst>
                </a:gridCol>
              </a:tblGrid>
              <a:tr h="20105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Salary Range Per Month After TDS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982560"/>
                  </a:ext>
                </a:extLst>
              </a:tr>
              <a:tr h="2010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Class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Minimum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Maximum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2738298"/>
                  </a:ext>
                </a:extLst>
              </a:tr>
              <a:tr h="2010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Lower Middle Class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15000 per month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50000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69286000"/>
                  </a:ext>
                </a:extLst>
              </a:tr>
              <a:tr h="2010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Middle Middle Class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51000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100000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94764683"/>
                  </a:ext>
                </a:extLst>
              </a:tr>
              <a:tr h="2010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Upper Middle Class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100001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200000 per month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7768805"/>
                  </a:ext>
                </a:extLst>
              </a:tr>
            </a:tbl>
          </a:graphicData>
        </a:graphic>
      </p:graphicFrame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F3D3816-F6F9-4078-AAA1-0094B2DA6207}"/>
              </a:ext>
            </a:extLst>
          </p:cNvPr>
          <p:cNvSpPr/>
          <p:nvPr/>
        </p:nvSpPr>
        <p:spPr>
          <a:xfrm>
            <a:off x="5468815" y="3341077"/>
            <a:ext cx="6270203" cy="3376246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IN" sz="1600" dirty="0">
                <a:solidFill>
                  <a:schemeClr val="accent1">
                    <a:lumMod val="50000"/>
                  </a:schemeClr>
                </a:solidFill>
              </a:rPr>
              <a:t>Middle Class Synonyms</a:t>
            </a:r>
          </a:p>
          <a:p>
            <a:pPr algn="ctr"/>
            <a:endParaRPr lang="en-IN" dirty="0"/>
          </a:p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Family Man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, Common Man, 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Ordinary People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, </a:t>
            </a:r>
          </a:p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Aspiring Citizen, Stragglers, 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Thrivers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, Savings Man, </a:t>
            </a:r>
          </a:p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Emotional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, Impulsive, Patriotic, Nationalist, </a:t>
            </a:r>
          </a:p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Materialistic, 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Conservative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, Diligent, </a:t>
            </a:r>
          </a:p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Law Obedient Citizen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, Populace, Plain Folks,</a:t>
            </a:r>
          </a:p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Educated Class, Working Class, 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White Colour Class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Gurgaon Guys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, Bangloreans, Delhites, Mumbaikars,</a:t>
            </a:r>
          </a:p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Chennaihites, Pune Man, 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Start-up guys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, Spiritual,</a:t>
            </a:r>
          </a:p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Not loving 9 to 5 guyz, 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Tax-Payer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, TDS Guyz etc !!!</a:t>
            </a:r>
          </a:p>
          <a:p>
            <a:pPr algn="ctr"/>
            <a:endParaRPr lang="en-IN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2D5DA22-2133-4DC1-830E-98FAE83D3F62}"/>
              </a:ext>
            </a:extLst>
          </p:cNvPr>
          <p:cNvSpPr/>
          <p:nvPr/>
        </p:nvSpPr>
        <p:spPr>
          <a:xfrm>
            <a:off x="290146" y="4202723"/>
            <a:ext cx="4897316" cy="2127739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Middle Class Consists of:</a:t>
            </a:r>
          </a:p>
          <a:p>
            <a:pPr algn="ctr"/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Husband, Wife, 2 kids, 1 pet</a:t>
            </a:r>
          </a:p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1 Car Loan</a:t>
            </a:r>
          </a:p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1 House Loan</a:t>
            </a:r>
          </a:p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2 Credit Card</a:t>
            </a:r>
          </a:p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1 Salary</a:t>
            </a:r>
          </a:p>
        </p:txBody>
      </p:sp>
    </p:spTree>
    <p:extLst>
      <p:ext uri="{BB962C8B-B14F-4D97-AF65-F5344CB8AC3E}">
        <p14:creationId xmlns:p14="http://schemas.microsoft.com/office/powerpoint/2010/main" val="36069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902105-F228-4B3B-95F4-CBD33F80B4EA}"/>
              </a:ext>
            </a:extLst>
          </p:cNvPr>
          <p:cNvSpPr/>
          <p:nvPr/>
        </p:nvSpPr>
        <p:spPr>
          <a:xfrm>
            <a:off x="0" y="0"/>
            <a:ext cx="12192000" cy="694592"/>
          </a:xfrm>
          <a:prstGeom prst="rect">
            <a:avLst/>
          </a:prstGeom>
          <a:solidFill>
            <a:srgbClr val="0072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COVID-19 | Insufferable &amp; Inevitable | World wise As of 4</a:t>
            </a:r>
            <a:r>
              <a:rPr lang="en-IN" sz="2800" baseline="30000" dirty="0"/>
              <a:t>th</a:t>
            </a:r>
            <a:r>
              <a:rPr lang="en-IN" sz="2800" dirty="0"/>
              <a:t> April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0539DB-810B-41CB-8B3F-93836D67C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4592"/>
            <a:ext cx="12192000" cy="616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902105-F228-4B3B-95F4-CBD33F80B4EA}"/>
              </a:ext>
            </a:extLst>
          </p:cNvPr>
          <p:cNvSpPr/>
          <p:nvPr/>
        </p:nvSpPr>
        <p:spPr>
          <a:xfrm>
            <a:off x="0" y="0"/>
            <a:ext cx="5600700" cy="694592"/>
          </a:xfrm>
          <a:prstGeom prst="rect">
            <a:avLst/>
          </a:prstGeom>
          <a:solidFill>
            <a:srgbClr val="0072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COVID-19 | covid19india.org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A77B55-61F0-4BB7-BA72-425586872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4592"/>
            <a:ext cx="5600700" cy="26440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3CCEBC-31CF-455B-BB14-FCA9183D3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0" y="0"/>
            <a:ext cx="65913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3D1986-873F-423A-9DAA-D03BAD3D8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38623"/>
            <a:ext cx="5600700" cy="351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65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902105-F228-4B3B-95F4-CBD33F80B4EA}"/>
              </a:ext>
            </a:extLst>
          </p:cNvPr>
          <p:cNvSpPr/>
          <p:nvPr/>
        </p:nvSpPr>
        <p:spPr>
          <a:xfrm>
            <a:off x="-1" y="0"/>
            <a:ext cx="12192001" cy="694592"/>
          </a:xfrm>
          <a:prstGeom prst="rect">
            <a:avLst/>
          </a:prstGeom>
          <a:solidFill>
            <a:srgbClr val="0072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Middle Class Expense &amp; Job Type | Yes, we need Help </a:t>
            </a:r>
            <a:r>
              <a:rPr lang="en-IN" sz="2800" dirty="0">
                <a:sym typeface="Wingdings" panose="05000000000000000000" pitchFamily="2" charset="2"/>
              </a:rPr>
              <a:t></a:t>
            </a:r>
            <a:endParaRPr lang="en-IN" sz="2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A6F20E2-0EFD-4A0D-9F87-BC9E2B20F21A}"/>
              </a:ext>
            </a:extLst>
          </p:cNvPr>
          <p:cNvSpPr/>
          <p:nvPr/>
        </p:nvSpPr>
        <p:spPr>
          <a:xfrm>
            <a:off x="105508" y="852852"/>
            <a:ext cx="11957538" cy="1960686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IN" sz="1600" dirty="0">
                <a:solidFill>
                  <a:schemeClr val="accent1">
                    <a:lumMod val="50000"/>
                  </a:schemeClr>
                </a:solidFill>
              </a:rPr>
              <a:t>Jobs We do:</a:t>
            </a:r>
          </a:p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Shopkeepers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, Software Engineer, 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BPO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, ITES, 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Banking Staff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, Clerk, 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Pvt Teacher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, MBBS 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Doctors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, Nursing Staff, 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Police Man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, Armed Personnel, 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Delivery Man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, Staff at Shop, 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Staff at Mall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, Staff at Hospitals, Staff in Cyber Cities, 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Start-Up Entrepreneurs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Intrapreneurs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, Hotel Industry Staff, Self Business, Art People(Music, Painting, Writing, Singing, Dancing, Trainer), Media Professionals, Receptionist, 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Airport/Airline/Aircraft Support Staff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, Transportation(Bus, Train, Metro, Uber, Ola, Auto), Automobile Industry Staff, 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Self Employed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, Journalists, Struggling Comedians, 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Thriving TV Actors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, Artisans etc etc 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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F5902-379A-4135-BCA8-06568AD57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25" y="2971798"/>
            <a:ext cx="4531125" cy="3886202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74243A3E-20A3-4AEB-B7C0-859557C58852}"/>
              </a:ext>
            </a:extLst>
          </p:cNvPr>
          <p:cNvSpPr/>
          <p:nvPr/>
        </p:nvSpPr>
        <p:spPr>
          <a:xfrm>
            <a:off x="5943600" y="3077306"/>
            <a:ext cx="5984631" cy="3675185"/>
          </a:xfrm>
          <a:prstGeom prst="borderCallout1">
            <a:avLst>
              <a:gd name="adj1" fmla="val 50541"/>
              <a:gd name="adj2" fmla="val -66"/>
              <a:gd name="adj3" fmla="val 99558"/>
              <a:gd name="adj4" fmla="val -27691"/>
            </a:avLst>
          </a:prstGeom>
          <a:ln w="28575">
            <a:solidFill>
              <a:srgbClr val="0072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sz="1400" dirty="0"/>
          </a:p>
          <a:p>
            <a:pPr algn="ctr"/>
            <a:r>
              <a:rPr lang="en-IN" sz="1400" dirty="0"/>
              <a:t>Now let’s say you are saving 10K Monthly and 30K Quarterly.</a:t>
            </a:r>
          </a:p>
          <a:p>
            <a:pPr algn="ctr"/>
            <a:r>
              <a:rPr lang="en-IN" sz="1400" dirty="0"/>
              <a:t>After every 3 months; there is either a festive seasons or summer vacation or winter vacation or Hospital needs or kids admission or Home Town Visit</a:t>
            </a:r>
          </a:p>
          <a:p>
            <a:pPr algn="ctr"/>
            <a:endParaRPr lang="en-IN" sz="1400" dirty="0"/>
          </a:p>
          <a:p>
            <a:pPr algn="ctr"/>
            <a:r>
              <a:rPr lang="en-IN" sz="1400" b="1" dirty="0"/>
              <a:t>Possible expense once in a quarter</a:t>
            </a:r>
          </a:p>
          <a:p>
            <a:pPr algn="ctr"/>
            <a:r>
              <a:rPr lang="en-IN" sz="1400" b="1" dirty="0">
                <a:solidFill>
                  <a:schemeClr val="accent1">
                    <a:lumMod val="50000"/>
                  </a:schemeClr>
                </a:solidFill>
              </a:rPr>
              <a:t>Shopping, Home Town Visit, Festive Expense, New Electronics, Movies, Dinning etc cost you somewhere 15K</a:t>
            </a:r>
          </a:p>
          <a:p>
            <a:pPr algn="ctr"/>
            <a:endParaRPr lang="en-IN" sz="1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Fact</a:t>
            </a:r>
            <a:r>
              <a:rPr lang="en-IN" sz="14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</a:p>
          <a:p>
            <a:pPr algn="ctr"/>
            <a:r>
              <a:rPr lang="en-IN" sz="1400" b="1" dirty="0">
                <a:solidFill>
                  <a:schemeClr val="accent1">
                    <a:lumMod val="50000"/>
                  </a:schemeClr>
                </a:solidFill>
              </a:rPr>
              <a:t>A middle class can have sustainable liquidity of 60K Annually while earning 1 Lakh per month</a:t>
            </a:r>
          </a:p>
          <a:p>
            <a:r>
              <a:rPr lang="en-IN" sz="1400" b="1" dirty="0">
                <a:solidFill>
                  <a:schemeClr val="accent1">
                    <a:lumMod val="50000"/>
                  </a:schemeClr>
                </a:solidFill>
              </a:rPr>
              <a:t>Cash Reserve:</a:t>
            </a:r>
          </a:p>
          <a:p>
            <a:pPr algn="ctr"/>
            <a:r>
              <a:rPr lang="en-IN" sz="1400" dirty="0">
                <a:solidFill>
                  <a:schemeClr val="accent1">
                    <a:lumMod val="50000"/>
                  </a:schemeClr>
                </a:solidFill>
              </a:rPr>
              <a:t>Monthly 50K </a:t>
            </a:r>
            <a:r>
              <a:rPr lang="en-IN" sz="14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 Annual Saving NIL or 50K </a:t>
            </a:r>
            <a:endParaRPr lang="en-IN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IN" sz="1400" dirty="0">
                <a:solidFill>
                  <a:schemeClr val="accent1">
                    <a:lumMod val="50000"/>
                  </a:schemeClr>
                </a:solidFill>
              </a:rPr>
              <a:t>Monthly 1 Lakh </a:t>
            </a:r>
            <a:r>
              <a:rPr lang="en-IN" sz="14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 Annual Saving 60K</a:t>
            </a:r>
          </a:p>
          <a:p>
            <a:pPr algn="ctr"/>
            <a:r>
              <a:rPr lang="en-IN" sz="14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Monthly 2 Lakh  Annual Saving 2 Lakh</a:t>
            </a:r>
            <a:endParaRPr lang="en-IN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31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902105-F228-4B3B-95F4-CBD33F80B4EA}"/>
              </a:ext>
            </a:extLst>
          </p:cNvPr>
          <p:cNvSpPr/>
          <p:nvPr/>
        </p:nvSpPr>
        <p:spPr>
          <a:xfrm>
            <a:off x="0" y="0"/>
            <a:ext cx="5600700" cy="694592"/>
          </a:xfrm>
          <a:prstGeom prst="rect">
            <a:avLst/>
          </a:prstGeom>
          <a:solidFill>
            <a:srgbClr val="0072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/>
              <a:t>Gratitude</a:t>
            </a:r>
            <a:endParaRPr lang="en-IN" sz="28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F8E9C8E-8FA5-4798-9E97-8BEB76F44631}"/>
              </a:ext>
            </a:extLst>
          </p:cNvPr>
          <p:cNvSpPr/>
          <p:nvPr/>
        </p:nvSpPr>
        <p:spPr>
          <a:xfrm>
            <a:off x="899746" y="2000616"/>
            <a:ext cx="10392508" cy="26289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Let me take a moment to express my gratitude towards the Doctors, Police man, Nursing Staff, Hospital Support Staff and Towards each and every one of them working during this difficult time.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At the same note, I appreciate all the steps taken by our 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Honourable Prime Minister </a:t>
            </a:r>
            <a:r>
              <a:rPr lang="en-IN" dirty="0"/>
              <a:t>&amp; </a:t>
            </a:r>
          </a:p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Honourable Delhi Chief Minister.</a:t>
            </a:r>
          </a:p>
          <a:p>
            <a:pPr algn="ctr"/>
            <a:endParaRPr lang="en-IN" dirty="0"/>
          </a:p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Stay Home, Stay Safe, Think More, Learn More, Be Thankful, Be Grateful, Be More 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53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902105-F228-4B3B-95F4-CBD33F80B4EA}"/>
              </a:ext>
            </a:extLst>
          </p:cNvPr>
          <p:cNvSpPr/>
          <p:nvPr/>
        </p:nvSpPr>
        <p:spPr>
          <a:xfrm>
            <a:off x="0" y="0"/>
            <a:ext cx="5600700" cy="694592"/>
          </a:xfrm>
          <a:prstGeom prst="rect">
            <a:avLst/>
          </a:prstGeom>
          <a:solidFill>
            <a:srgbClr val="0072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/>
              <a:t>Middle Class | Key Pain Points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5A2663-E5B3-4539-9518-803F1C63B0C4}"/>
              </a:ext>
            </a:extLst>
          </p:cNvPr>
          <p:cNvGrpSpPr/>
          <p:nvPr/>
        </p:nvGrpSpPr>
        <p:grpSpPr>
          <a:xfrm>
            <a:off x="2347912" y="813288"/>
            <a:ext cx="6699372" cy="5860073"/>
            <a:chOff x="1647825" y="476251"/>
            <a:chExt cx="6457950" cy="5905498"/>
          </a:xfrm>
        </p:grpSpPr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758068EB-0A75-44EC-8206-72C0CA5EF7A2}"/>
                </a:ext>
              </a:extLst>
            </p:cNvPr>
            <p:cNvSpPr/>
            <p:nvPr/>
          </p:nvSpPr>
          <p:spPr>
            <a:xfrm>
              <a:off x="3676650" y="476251"/>
              <a:ext cx="2400300" cy="1900238"/>
            </a:xfrm>
            <a:prstGeom prst="hexagon">
              <a:avLst/>
            </a:prstGeom>
            <a:noFill/>
            <a:ln w="28575" cap="flat" cmpd="sng" algn="ctr">
              <a:solidFill>
                <a:srgbClr val="0072D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rgbClr val="23A857"/>
                  </a:solidFill>
                </a:rPr>
                <a:t>We need Help as well but it seems we are most ignored species.</a:t>
              </a:r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A9B9CBE-1C63-43A9-B4B2-68127CF06CB3}"/>
                </a:ext>
              </a:extLst>
            </p:cNvPr>
            <p:cNvSpPr/>
            <p:nvPr/>
          </p:nvSpPr>
          <p:spPr>
            <a:xfrm>
              <a:off x="5705475" y="1477566"/>
              <a:ext cx="2400300" cy="1900238"/>
            </a:xfrm>
            <a:prstGeom prst="hexagon">
              <a:avLst/>
            </a:prstGeom>
            <a:noFill/>
            <a:ln w="28575" cap="flat" cmpd="sng" algn="ctr">
              <a:solidFill>
                <a:srgbClr val="0072D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rgbClr val="FFC000"/>
                  </a:solidFill>
                </a:rPr>
                <a:t>Family Related Stress, Anxiety and Worry: If anything goes wrong ? You are on your self</a:t>
              </a:r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382DDC4B-D720-49B1-8095-8779EBAC1936}"/>
                </a:ext>
              </a:extLst>
            </p:cNvPr>
            <p:cNvSpPr/>
            <p:nvPr/>
          </p:nvSpPr>
          <p:spPr>
            <a:xfrm>
              <a:off x="3695700" y="2478881"/>
              <a:ext cx="2400300" cy="1900238"/>
            </a:xfrm>
            <a:prstGeom prst="hexagon">
              <a:avLst/>
            </a:prstGeom>
            <a:solidFill>
              <a:schemeClr val="bg1"/>
            </a:solidFill>
            <a:ln w="28575" cap="flat" cmpd="sng" algn="ctr">
              <a:solidFill>
                <a:srgbClr val="0072D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0C8E0E94-183B-4901-A5AF-75B94C0099E5}"/>
                </a:ext>
              </a:extLst>
            </p:cNvPr>
            <p:cNvSpPr/>
            <p:nvPr/>
          </p:nvSpPr>
          <p:spPr>
            <a:xfrm>
              <a:off x="5705475" y="3480196"/>
              <a:ext cx="2400300" cy="1900238"/>
            </a:xfrm>
            <a:prstGeom prst="hexagon">
              <a:avLst/>
            </a:prstGeom>
            <a:noFill/>
            <a:ln w="28575" cap="flat" cmpd="sng" algn="ctr">
              <a:solidFill>
                <a:srgbClr val="0072D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rgbClr val="FF0000"/>
                  </a:solidFill>
                </a:rPr>
                <a:t>Tax Burden: Feb &amp; March had been the month of Deductions</a:t>
              </a:r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4D72A9BF-4581-4651-8550-C02D7F89644B}"/>
                </a:ext>
              </a:extLst>
            </p:cNvPr>
            <p:cNvSpPr/>
            <p:nvPr/>
          </p:nvSpPr>
          <p:spPr>
            <a:xfrm>
              <a:off x="3676650" y="4481511"/>
              <a:ext cx="2400300" cy="1900238"/>
            </a:xfrm>
            <a:prstGeom prst="hexagon">
              <a:avLst/>
            </a:prstGeom>
            <a:noFill/>
            <a:ln w="28575" cap="flat" cmpd="sng" algn="ctr">
              <a:solidFill>
                <a:srgbClr val="0072D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Moratorium Offered was paradox: It is as good as ugly</a:t>
              </a:r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42A9FA91-2827-40AA-BA86-3952237ABA00}"/>
                </a:ext>
              </a:extLst>
            </p:cNvPr>
            <p:cNvSpPr/>
            <p:nvPr/>
          </p:nvSpPr>
          <p:spPr>
            <a:xfrm>
              <a:off x="1647825" y="3480196"/>
              <a:ext cx="2400300" cy="1900238"/>
            </a:xfrm>
            <a:prstGeom prst="hexagon">
              <a:avLst/>
            </a:prstGeom>
            <a:noFill/>
            <a:ln w="28575" cap="flat" cmpd="sng" algn="ctr">
              <a:solidFill>
                <a:srgbClr val="0072D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accent2">
                      <a:lumMod val="75000"/>
                    </a:schemeClr>
                  </a:solidFill>
                </a:rPr>
                <a:t>Job Cuts, Cost Saving, Relocation, job changes, or Unpaid Leaves, Deduction</a:t>
              </a:r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1B08B70-46D3-40DA-8B23-7A48E8AB01DE}"/>
                </a:ext>
              </a:extLst>
            </p:cNvPr>
            <p:cNvSpPr/>
            <p:nvPr/>
          </p:nvSpPr>
          <p:spPr>
            <a:xfrm>
              <a:off x="1647825" y="1477566"/>
              <a:ext cx="2400300" cy="1900238"/>
            </a:xfrm>
            <a:prstGeom prst="hexagon">
              <a:avLst/>
            </a:prstGeom>
            <a:noFill/>
            <a:ln w="28575" cap="flat" cmpd="sng" algn="ctr">
              <a:solidFill>
                <a:srgbClr val="0072D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rgbClr val="7030A0"/>
                  </a:solidFill>
                </a:rPr>
                <a:t>2019 was year of stand-up… alas 2020 is the year of Sit-Down-Stay-Home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653BFE0-2483-44E0-8543-A3887E787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889" y="2985720"/>
            <a:ext cx="1148941" cy="15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6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902105-F228-4B3B-95F4-CBD33F80B4EA}"/>
              </a:ext>
            </a:extLst>
          </p:cNvPr>
          <p:cNvSpPr/>
          <p:nvPr/>
        </p:nvSpPr>
        <p:spPr>
          <a:xfrm>
            <a:off x="0" y="0"/>
            <a:ext cx="5776546" cy="694592"/>
          </a:xfrm>
          <a:prstGeom prst="rect">
            <a:avLst/>
          </a:prstGeom>
          <a:solidFill>
            <a:srgbClr val="0072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/>
              <a:t>Middle Class | Appeal to Governance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EBD0CC7-CC1F-42A4-961B-8B6D7FCD8C2F}"/>
              </a:ext>
            </a:extLst>
          </p:cNvPr>
          <p:cNvCxnSpPr/>
          <p:nvPr/>
        </p:nvCxnSpPr>
        <p:spPr>
          <a:xfrm>
            <a:off x="6013938" y="766690"/>
            <a:ext cx="0" cy="59576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BA6C53-A7E6-4F29-954C-E7D5A4C82390}"/>
              </a:ext>
            </a:extLst>
          </p:cNvPr>
          <p:cNvSpPr txBox="1"/>
          <p:nvPr/>
        </p:nvSpPr>
        <p:spPr>
          <a:xfrm>
            <a:off x="123101" y="828245"/>
            <a:ext cx="5635861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Central Governance: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Please have a transparent Robinhood model: Taking donation from rich and giving it to the poor.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Let’s classify them at least in these difficult. We should know who are donors(Rich) and who are the receivers(Poor).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Definition rich and poor is categorized at individual level.. Let’s publish the data in real time. We should know who are the beneficiary.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Please donate as much as you can… but keep in mind helping some one you know and if he is in need… Help him first.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Since Celebrity and rich has minimum reach to ground, they prefer to donate but as a middle class we are in regular touch of needy and poor… Help them first and then donate.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Please have inclusive policy..&amp; Please don’t ignore common man, tax payer, all caste, all religion. Please don’t grant any specific amount to specific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Please create a framework to manage this catostrophy once for all.. Let’s spend on creating or setting more hospital on NPA’s premises or govt lands, let’s setup R&amp;D Centre district wise to generate meaningful job.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Please spend on considering the light and fight on for next 6 month.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6C6EF-D436-4719-BF87-EBA640D12B0C}"/>
              </a:ext>
            </a:extLst>
          </p:cNvPr>
          <p:cNvSpPr txBox="1"/>
          <p:nvPr/>
        </p:nvSpPr>
        <p:spPr>
          <a:xfrm>
            <a:off x="6251339" y="766690"/>
            <a:ext cx="563586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Delhi Governance: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Thanks for all your inclusive policies, which includes each and every Delhites as beneficiary. Thanks for not diversifying us on the based caste, religion and income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My Appeal: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Please promote the Govt School based education among middle class.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Middle class in emotional, social and impulsive… they send their kids to </a:t>
            </a:r>
            <a:r>
              <a:rPr lang="en-IN" dirty="0" err="1"/>
              <a:t>pvt</a:t>
            </a:r>
            <a:r>
              <a:rPr lang="en-IN" dirty="0"/>
              <a:t> school because what other will say.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This is the right moment… admission are open please create some awareness through media to send the kid or take admission in govt school for 2020.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At least this catastrophic year can bring this change. Middle class can save enough amount by sending kids to the govt school and can continue keep at maid @ house or staff @ shop.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7267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902105-F228-4B3B-95F4-CBD33F80B4EA}"/>
              </a:ext>
            </a:extLst>
          </p:cNvPr>
          <p:cNvSpPr/>
          <p:nvPr/>
        </p:nvSpPr>
        <p:spPr>
          <a:xfrm>
            <a:off x="0" y="0"/>
            <a:ext cx="5600700" cy="694592"/>
          </a:xfrm>
          <a:prstGeom prst="rect">
            <a:avLst/>
          </a:prstGeom>
          <a:solidFill>
            <a:srgbClr val="0072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/>
              <a:t>Middle Class | What’s needed?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B3DCE69-0FFB-44D1-BA82-8540D9A949D6}"/>
              </a:ext>
            </a:extLst>
          </p:cNvPr>
          <p:cNvSpPr/>
          <p:nvPr/>
        </p:nvSpPr>
        <p:spPr>
          <a:xfrm>
            <a:off x="325315" y="1362806"/>
            <a:ext cx="11412415" cy="45368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Whatever, I have said… for anything wrong in anyone’s context I’m sorry.</a:t>
            </a:r>
          </a:p>
          <a:p>
            <a:pPr algn="ctr"/>
            <a:r>
              <a:rPr lang="en-IN" dirty="0">
                <a:solidFill>
                  <a:srgbClr val="002060"/>
                </a:solidFill>
              </a:rPr>
              <a:t>My Intent is only middle class biased…. Its neither politically nor state governance wise driven.</a:t>
            </a:r>
          </a:p>
          <a:p>
            <a:pPr algn="ctr"/>
            <a:r>
              <a:rPr lang="en-IN" dirty="0">
                <a:solidFill>
                  <a:srgbClr val="002060"/>
                </a:solidFill>
              </a:rPr>
              <a:t>This is not scare people or spread any panic; rather a informed readiness among middle class wilderness.</a:t>
            </a:r>
          </a:p>
          <a:p>
            <a:pPr algn="ctr"/>
            <a:endParaRPr lang="en-IN" dirty="0">
              <a:solidFill>
                <a:srgbClr val="002060"/>
              </a:solidFill>
            </a:endParaRPr>
          </a:p>
          <a:p>
            <a:pPr algn="ctr"/>
            <a:r>
              <a:rPr lang="en-IN" dirty="0">
                <a:solidFill>
                  <a:srgbClr val="002060"/>
                </a:solidFill>
              </a:rPr>
              <a:t>Sole Intention: Middle class </a:t>
            </a:r>
            <a:r>
              <a:rPr lang="en-IN" b="1" dirty="0">
                <a:solidFill>
                  <a:srgbClr val="002060"/>
                </a:solidFill>
              </a:rPr>
              <a:t>do need help </a:t>
            </a:r>
            <a:r>
              <a:rPr lang="en-IN" dirty="0">
                <a:solidFill>
                  <a:srgbClr val="002060"/>
                </a:solidFill>
              </a:rPr>
              <a:t>and they are not sustainable enough to stay healthy in the system.</a:t>
            </a:r>
          </a:p>
          <a:p>
            <a:pPr algn="ctr"/>
            <a:endParaRPr lang="en-IN" dirty="0">
              <a:solidFill>
                <a:srgbClr val="002060"/>
              </a:solidFill>
            </a:endParaRPr>
          </a:p>
          <a:p>
            <a:pPr algn="ctr"/>
            <a:endParaRPr lang="en-IN" dirty="0">
              <a:solidFill>
                <a:srgbClr val="002060"/>
              </a:solidFill>
            </a:endParaRPr>
          </a:p>
          <a:p>
            <a:pPr algn="ctr"/>
            <a:r>
              <a:rPr lang="en-IN" b="1" dirty="0">
                <a:solidFill>
                  <a:srgbClr val="002060"/>
                </a:solidFill>
              </a:rPr>
              <a:t>I will emphasize on only one point… Please have inclusive &amp; transparent policy. </a:t>
            </a:r>
          </a:p>
          <a:p>
            <a:pPr algn="ctr"/>
            <a:r>
              <a:rPr lang="en-IN" b="1" dirty="0">
                <a:solidFill>
                  <a:srgbClr val="002060"/>
                </a:solidFill>
              </a:rPr>
              <a:t>We need to defy death and earn bread for next 8 months.</a:t>
            </a:r>
          </a:p>
          <a:p>
            <a:pPr algn="ctr"/>
            <a:endParaRPr lang="en-IN" b="1" dirty="0">
              <a:solidFill>
                <a:srgbClr val="002060"/>
              </a:solidFill>
            </a:endParaRPr>
          </a:p>
          <a:p>
            <a:pPr algn="ctr"/>
            <a:r>
              <a:rPr lang="en-IN" b="1" dirty="0">
                <a:solidFill>
                  <a:srgbClr val="002060"/>
                </a:solidFill>
              </a:rPr>
              <a:t>I will upload these content online and will continue to run this every Sunday now on wards to elaborate middle class pain point and effective framework to deal with it.</a:t>
            </a:r>
          </a:p>
          <a:p>
            <a:pPr algn="ctr"/>
            <a:endParaRPr lang="en-IN" b="1" dirty="0">
              <a:solidFill>
                <a:srgbClr val="002060"/>
              </a:solidFill>
            </a:endParaRPr>
          </a:p>
          <a:p>
            <a:pPr algn="ctr"/>
            <a:r>
              <a:rPr lang="en-IN" b="1" dirty="0">
                <a:solidFill>
                  <a:srgbClr val="002060"/>
                </a:solidFill>
              </a:rPr>
              <a:t>I need a small help in all of you earning in the range of 15k to 2Lakh monthly to fill a form… without providing any personal detail. No phone, No Id but just one No duplicates.</a:t>
            </a:r>
          </a:p>
        </p:txBody>
      </p:sp>
    </p:spTree>
    <p:extLst>
      <p:ext uri="{BB962C8B-B14F-4D97-AF65-F5344CB8AC3E}">
        <p14:creationId xmlns:p14="http://schemas.microsoft.com/office/powerpoint/2010/main" val="3010722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hiteGiraffe.potx" id="{13078FE6-E067-4F33-8EFC-708D2710F326}" vid="{10110DB4-AD00-4103-9F2E-42A73007671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2234</TotalTime>
  <Words>1152</Words>
  <Application>Microsoft Office PowerPoint</Application>
  <PresentationFormat>Widescreen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Keshav Thakur</dc:creator>
  <cp:lastModifiedBy>Keshav Thakur</cp:lastModifiedBy>
  <cp:revision>55</cp:revision>
  <dcterms:created xsi:type="dcterms:W3CDTF">2020-03-20T08:22:31Z</dcterms:created>
  <dcterms:modified xsi:type="dcterms:W3CDTF">2020-04-05T13:52:38Z</dcterms:modified>
</cp:coreProperties>
</file>