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3B7D23"/>
    <a:srgbClr val="E9C749"/>
    <a:srgbClr val="D86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4203-9C56-8561-E54F-1548DF6E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8604B-BF75-68A8-1664-D2CDDD33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21CD-7EC3-9EA2-6247-BF8A24C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01DE-09DE-9F1B-716B-1A30C29C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5432-532B-CE02-5037-A8A61409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230B-919F-55CC-31B7-9D11F0FC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7206-14B1-B849-8532-81179E0D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92B6-BA44-72EF-449E-9F8714CC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3A3B-E5E0-78E6-5A38-D9AE75BD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2AE7-B637-3B8D-8FD4-1E929965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F9FDB-E989-5D7E-DDE3-8A7BBE87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02FF6-2834-7A9F-487F-A29CF29C1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5ABF-5111-D814-A9E3-F203E9F2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BAFB-800C-A86D-43DA-716B0C2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3BA4-D141-830C-7F63-6D38EFA4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553B-649B-3C19-BDE7-557A32FA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7092-83DC-CBC1-7283-DA7804CD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53BB-EB27-5237-3E25-7322C5A2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CE66-511F-7A93-2431-38740715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7EC7-60E2-944B-F55E-92B8ED13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0BB1-BBCA-9C6D-643D-CE706920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1D54-2D4E-733D-A3E6-01278ABD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7FB7-347A-D0B4-1D48-D6A89F60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9171-D143-6A0C-7829-B33063A0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3321-E37E-E9D2-DF2C-7238F704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5973-2A44-1FF5-7776-02DDACEC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2CA0-03A5-EFD1-F543-B7BCF367B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5DB48-6044-BC36-BEE4-7B4C7C1A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51DB-C1F3-6F99-C4D2-8CB110C7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AF9-2C84-E8A4-17F6-7C76DDE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1889-A17B-75B6-7AE4-4DCFAD91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840E-0D22-D9EF-4300-853DBB61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8DF1-DC7E-910E-A804-1A19F51D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EE87E-760E-0A21-9903-C2B7F4D0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69431-F82C-6D7A-EC9A-111FFD783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CDC2B-425E-29FE-CAAB-17160E12B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08464-7FC4-B389-8DF3-3E475A6D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91F6D-E044-2AEA-4F3E-7EB917B8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66089-89BB-256B-130C-6E4CDE1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D3A8-E00B-9736-0303-E9CA7A2E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E516C-719B-7F13-A51F-FD11F1B1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947C-22AC-9601-BA81-06BBDA0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C5B77-B26C-7323-8AC0-3C98B093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E32B9-9BC0-B09B-89A2-D20A4200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11AE-65A0-B7F2-9F49-D84D376D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C22C-5408-0260-F516-BA565426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24F-F4A8-F17B-75BF-77BDAC19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205E-C83C-AF41-DBA5-E44E4ABA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67656-D50E-F0F2-436D-B806FAEB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E82F-01A7-BE39-9FC4-30901058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EB57-8755-547C-46DB-4EBB57DD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5A5B-6586-1E17-724E-DCDFA063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308E-55D5-6BE8-277E-F93F2DD9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FF3A1-969A-65B0-FCFB-1393DFA9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CA75C-850A-80ED-E715-C6C0E908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5D8D-CABF-DA86-092F-07C7AF19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DB22A-8C5F-9121-F34E-DC71BF0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85395-050C-FE72-0CF7-F8277AF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A84E6-8BFB-CA7F-DAB6-FDF9B0CD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27CC2-962B-2D8E-F02A-EA140D42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453C-2AF2-D52D-BE06-3C74A932D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76B1B-D9E3-4729-A93E-60826B8E84A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8E7F-2FAD-35E0-3E67-7D5A5EEB8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E6C6-3B27-3305-A4B8-40C8335BE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C3E78-4328-468D-B1FB-8045F8F3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74A5-1239-7082-5C4D-6C23EEFE9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D37F-D39F-ACBF-67F2-67E31F3AC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s outline">
            <a:extLst>
              <a:ext uri="{FF2B5EF4-FFF2-40B4-BE49-F238E27FC236}">
                <a16:creationId xmlns:a16="http://schemas.microsoft.com/office/drawing/2014/main" id="{E44CC95D-4BCC-894C-FE5D-A9E34A2B0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252" y="113659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52331-18B6-3838-AE6A-871A28FCFF1A}"/>
              </a:ext>
            </a:extLst>
          </p:cNvPr>
          <p:cNvSpPr txBox="1"/>
          <p:nvPr/>
        </p:nvSpPr>
        <p:spPr>
          <a:xfrm>
            <a:off x="4946161" y="1751908"/>
            <a:ext cx="197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ACS Demographic Definitions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3F9A6B-C3FA-9212-68E3-3D3FC33D5C00}"/>
              </a:ext>
            </a:extLst>
          </p:cNvPr>
          <p:cNvGrpSpPr/>
          <p:nvPr/>
        </p:nvGrpSpPr>
        <p:grpSpPr>
          <a:xfrm>
            <a:off x="4121154" y="2336683"/>
            <a:ext cx="3626018" cy="426184"/>
            <a:chOff x="3465576" y="2336683"/>
            <a:chExt cx="5260011" cy="42618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1643B4-47E9-CE67-0552-4EC40C9003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1" y="2336683"/>
              <a:ext cx="0" cy="166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07713C-8338-EFD1-C317-20C812ADE8A1}"/>
                </a:ext>
              </a:extLst>
            </p:cNvPr>
            <p:cNvGrpSpPr/>
            <p:nvPr/>
          </p:nvGrpSpPr>
          <p:grpSpPr>
            <a:xfrm>
              <a:off x="3465576" y="2494801"/>
              <a:ext cx="5260011" cy="268066"/>
              <a:chOff x="3465576" y="2494801"/>
              <a:chExt cx="5260011" cy="26806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1C96381-43C9-5559-7592-532EF3626A9A}"/>
                  </a:ext>
                </a:extLst>
              </p:cNvPr>
              <p:cNvGrpSpPr/>
              <p:nvPr/>
            </p:nvGrpSpPr>
            <p:grpSpPr>
              <a:xfrm>
                <a:off x="3465576" y="2494801"/>
                <a:ext cx="5257800" cy="162959"/>
                <a:chOff x="3465576" y="2494801"/>
                <a:chExt cx="5257800" cy="162959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id="{084E18B3-03B9-2EDD-F9B2-6676CE6CB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465576" y="2494801"/>
                  <a:ext cx="2630424" cy="162958"/>
                </a:xfrm>
                <a:prstGeom prst="bentConnector3">
                  <a:avLst>
                    <a:gd name="adj1" fmla="val 49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9A4C61A8-0153-5A0E-E552-000A50634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494801"/>
                  <a:ext cx="2627376" cy="16295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F52BE2C-F90D-A7AA-E837-3BC94BE8002E}"/>
                  </a:ext>
                </a:extLst>
              </p:cNvPr>
              <p:cNvCxnSpPr/>
              <p:nvPr/>
            </p:nvCxnSpPr>
            <p:spPr>
              <a:xfrm>
                <a:off x="3465576" y="2657760"/>
                <a:ext cx="0" cy="1051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312FA65-7BF7-080A-3EAE-950C319280CF}"/>
                  </a:ext>
                </a:extLst>
              </p:cNvPr>
              <p:cNvCxnSpPr/>
              <p:nvPr/>
            </p:nvCxnSpPr>
            <p:spPr>
              <a:xfrm>
                <a:off x="8725587" y="2657760"/>
                <a:ext cx="0" cy="1051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FE9BD70-070B-DACD-A9A9-59151ACDF62D}"/>
              </a:ext>
            </a:extLst>
          </p:cNvPr>
          <p:cNvSpPr txBox="1"/>
          <p:nvPr/>
        </p:nvSpPr>
        <p:spPr>
          <a:xfrm>
            <a:off x="3466734" y="2864030"/>
            <a:ext cx="13088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Hispanic or Latino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B9AEE-5BF1-96F7-ED5E-40FC1403B80A}"/>
              </a:ext>
            </a:extLst>
          </p:cNvPr>
          <p:cNvSpPr txBox="1"/>
          <p:nvPr/>
        </p:nvSpPr>
        <p:spPr>
          <a:xfrm>
            <a:off x="7092754" y="2860314"/>
            <a:ext cx="1308840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cap="rnd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Non-Hispanic or Latino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917AC7-9374-B796-0AFD-30B8EC3A9E55}"/>
              </a:ext>
            </a:extLst>
          </p:cNvPr>
          <p:cNvGrpSpPr/>
          <p:nvPr/>
        </p:nvGrpSpPr>
        <p:grpSpPr>
          <a:xfrm>
            <a:off x="3098631" y="3431864"/>
            <a:ext cx="2045045" cy="388431"/>
            <a:chOff x="3465576" y="2328138"/>
            <a:chExt cx="5260011" cy="43472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E41CBD-1F1E-CDEB-46E0-8B72610BECDC}"/>
                </a:ext>
              </a:extLst>
            </p:cNvPr>
            <p:cNvCxnSpPr/>
            <p:nvPr/>
          </p:nvCxnSpPr>
          <p:spPr>
            <a:xfrm>
              <a:off x="6096000" y="2328138"/>
              <a:ext cx="0" cy="166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A15A55-7E51-0DA2-DA5E-83759B71F830}"/>
                </a:ext>
              </a:extLst>
            </p:cNvPr>
            <p:cNvGrpSpPr/>
            <p:nvPr/>
          </p:nvGrpSpPr>
          <p:grpSpPr>
            <a:xfrm>
              <a:off x="3465576" y="2494801"/>
              <a:ext cx="5260011" cy="268066"/>
              <a:chOff x="3465576" y="2494801"/>
              <a:chExt cx="5260011" cy="26806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DD0B18-98A1-210E-1649-A07830744988}"/>
                  </a:ext>
                </a:extLst>
              </p:cNvPr>
              <p:cNvGrpSpPr/>
              <p:nvPr/>
            </p:nvGrpSpPr>
            <p:grpSpPr>
              <a:xfrm>
                <a:off x="3465576" y="2494801"/>
                <a:ext cx="5257800" cy="162959"/>
                <a:chOff x="3465576" y="2494801"/>
                <a:chExt cx="5257800" cy="162959"/>
              </a:xfrm>
            </p:grpSpPr>
            <p:cxnSp>
              <p:nvCxnSpPr>
                <p:cNvPr id="39" name="Connector: Elbow 38">
                  <a:extLst>
                    <a:ext uri="{FF2B5EF4-FFF2-40B4-BE49-F238E27FC236}">
                      <a16:creationId xmlns:a16="http://schemas.microsoft.com/office/drawing/2014/main" id="{5F6C9582-A298-D760-7DC9-D4273F923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465576" y="2494801"/>
                  <a:ext cx="2630424" cy="162958"/>
                </a:xfrm>
                <a:prstGeom prst="bentConnector3">
                  <a:avLst>
                    <a:gd name="adj1" fmla="val 49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or: Elbow 39">
                  <a:extLst>
                    <a:ext uri="{FF2B5EF4-FFF2-40B4-BE49-F238E27FC236}">
                      <a16:creationId xmlns:a16="http://schemas.microsoft.com/office/drawing/2014/main" id="{B506A1A6-AB53-7C0F-43BA-87D5529A9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494801"/>
                  <a:ext cx="2627376" cy="16295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F7C3239-70F7-7844-56CA-5053770497E6}"/>
                  </a:ext>
                </a:extLst>
              </p:cNvPr>
              <p:cNvCxnSpPr/>
              <p:nvPr/>
            </p:nvCxnSpPr>
            <p:spPr>
              <a:xfrm>
                <a:off x="3465576" y="2657760"/>
                <a:ext cx="0" cy="1051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20B3F75-A7CC-5969-0D1F-3A0930908A70}"/>
                  </a:ext>
                </a:extLst>
              </p:cNvPr>
              <p:cNvCxnSpPr/>
              <p:nvPr/>
            </p:nvCxnSpPr>
            <p:spPr>
              <a:xfrm>
                <a:off x="8725587" y="2657760"/>
                <a:ext cx="0" cy="1051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A536E53-6103-6710-819D-FF4E98655B3F}"/>
              </a:ext>
            </a:extLst>
          </p:cNvPr>
          <p:cNvSpPr txBox="1"/>
          <p:nvPr/>
        </p:nvSpPr>
        <p:spPr>
          <a:xfrm>
            <a:off x="2479961" y="3875296"/>
            <a:ext cx="1237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E2438E-885C-8D38-63A4-9F26B08CC51D}"/>
              </a:ext>
            </a:extLst>
          </p:cNvPr>
          <p:cNvSpPr txBox="1"/>
          <p:nvPr/>
        </p:nvSpPr>
        <p:spPr>
          <a:xfrm>
            <a:off x="4524138" y="3870697"/>
            <a:ext cx="1237319" cy="8355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 Color (Black, American Indian, etc.)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8A1A2-084A-E1F9-1EE4-833C15666CDF}"/>
              </a:ext>
            </a:extLst>
          </p:cNvPr>
          <p:cNvSpPr txBox="1"/>
          <p:nvPr/>
        </p:nvSpPr>
        <p:spPr>
          <a:xfrm>
            <a:off x="6104456" y="3875296"/>
            <a:ext cx="1237319" cy="8309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24079E-3856-F4DA-9CD6-85BA69EFE0AF}"/>
              </a:ext>
            </a:extLst>
          </p:cNvPr>
          <p:cNvGrpSpPr/>
          <p:nvPr/>
        </p:nvGrpSpPr>
        <p:grpSpPr>
          <a:xfrm>
            <a:off x="6723125" y="3427496"/>
            <a:ext cx="2045045" cy="388431"/>
            <a:chOff x="3465576" y="2328138"/>
            <a:chExt cx="5260011" cy="43472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CB661B-755A-6516-9127-740B31C6FD50}"/>
                </a:ext>
              </a:extLst>
            </p:cNvPr>
            <p:cNvCxnSpPr/>
            <p:nvPr/>
          </p:nvCxnSpPr>
          <p:spPr>
            <a:xfrm>
              <a:off x="6096000" y="2328138"/>
              <a:ext cx="0" cy="166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EA421B-E5B9-DB07-6B3A-051418B1132A}"/>
                </a:ext>
              </a:extLst>
            </p:cNvPr>
            <p:cNvGrpSpPr/>
            <p:nvPr/>
          </p:nvGrpSpPr>
          <p:grpSpPr>
            <a:xfrm>
              <a:off x="3465576" y="2494801"/>
              <a:ext cx="5260011" cy="268066"/>
              <a:chOff x="3465576" y="2494801"/>
              <a:chExt cx="5260011" cy="26806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09D4547-FE3E-A340-F701-5D2E7FE787CF}"/>
                  </a:ext>
                </a:extLst>
              </p:cNvPr>
              <p:cNvGrpSpPr/>
              <p:nvPr/>
            </p:nvGrpSpPr>
            <p:grpSpPr>
              <a:xfrm>
                <a:off x="3465576" y="2494801"/>
                <a:ext cx="5257800" cy="162959"/>
                <a:chOff x="3465576" y="2494801"/>
                <a:chExt cx="5257800" cy="162959"/>
              </a:xfrm>
            </p:grpSpPr>
            <p:cxnSp>
              <p:nvCxnSpPr>
                <p:cNvPr id="58" name="Connector: Elbow 57">
                  <a:extLst>
                    <a:ext uri="{FF2B5EF4-FFF2-40B4-BE49-F238E27FC236}">
                      <a16:creationId xmlns:a16="http://schemas.microsoft.com/office/drawing/2014/main" id="{726D45C5-00FF-8732-57B8-16EE688524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465576" y="2494801"/>
                  <a:ext cx="2630424" cy="162958"/>
                </a:xfrm>
                <a:prstGeom prst="bentConnector3">
                  <a:avLst>
                    <a:gd name="adj1" fmla="val 4965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or: Elbow 58">
                  <a:extLst>
                    <a:ext uri="{FF2B5EF4-FFF2-40B4-BE49-F238E27FC236}">
                      <a16:creationId xmlns:a16="http://schemas.microsoft.com/office/drawing/2014/main" id="{09B8432D-7B8E-4D56-2C10-B5870CF8F1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494801"/>
                  <a:ext cx="2627376" cy="16295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88BA248-061B-05B1-96AF-04F4482403F6}"/>
                  </a:ext>
                </a:extLst>
              </p:cNvPr>
              <p:cNvCxnSpPr/>
              <p:nvPr/>
            </p:nvCxnSpPr>
            <p:spPr>
              <a:xfrm>
                <a:off x="3465576" y="2657760"/>
                <a:ext cx="0" cy="1051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9A0579A-E495-B8E9-B3B7-34CC3FB11227}"/>
                  </a:ext>
                </a:extLst>
              </p:cNvPr>
              <p:cNvCxnSpPr/>
              <p:nvPr/>
            </p:nvCxnSpPr>
            <p:spPr>
              <a:xfrm>
                <a:off x="8725587" y="2657760"/>
                <a:ext cx="0" cy="1051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657316B-C25A-97AC-CA40-58DAD2A5E6FB}"/>
              </a:ext>
            </a:extLst>
          </p:cNvPr>
          <p:cNvSpPr txBox="1"/>
          <p:nvPr/>
        </p:nvSpPr>
        <p:spPr>
          <a:xfrm>
            <a:off x="8148650" y="3867358"/>
            <a:ext cx="1237355" cy="8309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 Color (Black, American Indian, etc.)</a:t>
            </a:r>
          </a:p>
        </p:txBody>
      </p:sp>
    </p:spTree>
    <p:extLst>
      <p:ext uri="{BB962C8B-B14F-4D97-AF65-F5344CB8AC3E}">
        <p14:creationId xmlns:p14="http://schemas.microsoft.com/office/powerpoint/2010/main" val="21107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5FCD8-DEC0-9821-C518-B1C2865CEA81}"/>
              </a:ext>
            </a:extLst>
          </p:cNvPr>
          <p:cNvSpPr txBox="1"/>
          <p:nvPr/>
        </p:nvSpPr>
        <p:spPr>
          <a:xfrm>
            <a:off x="1179575" y="914400"/>
            <a:ext cx="30876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9F8BB-C849-4A3C-11C4-5555746FA892}"/>
              </a:ext>
            </a:extLst>
          </p:cNvPr>
          <p:cNvSpPr txBox="1"/>
          <p:nvPr/>
        </p:nvSpPr>
        <p:spPr>
          <a:xfrm>
            <a:off x="4422647" y="914400"/>
            <a:ext cx="30876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309A3-203A-6E3F-C036-BAAC3AB73C3E}"/>
              </a:ext>
            </a:extLst>
          </p:cNvPr>
          <p:cNvSpPr txBox="1"/>
          <p:nvPr/>
        </p:nvSpPr>
        <p:spPr>
          <a:xfrm>
            <a:off x="7665719" y="914400"/>
            <a:ext cx="30876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00788-B587-7EDD-915A-8C2B7EAEC8D3}"/>
              </a:ext>
            </a:extLst>
          </p:cNvPr>
          <p:cNvSpPr txBox="1"/>
          <p:nvPr/>
        </p:nvSpPr>
        <p:spPr>
          <a:xfrm>
            <a:off x="1550908" y="1408176"/>
            <a:ext cx="2716292" cy="493773"/>
          </a:xfrm>
          <a:prstGeom prst="rect">
            <a:avLst/>
          </a:prstGeom>
          <a:solidFill>
            <a:srgbClr val="E9C749">
              <a:alpha val="40000"/>
            </a:srgbClr>
          </a:solidFill>
          <a:ln w="28575">
            <a:solidFill>
              <a:srgbClr val="E9C749"/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Acid Rain and dusty snow contaminate aquifers and rivers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8559D-2C7E-9D96-864A-BD99C94F0DF7}"/>
              </a:ext>
            </a:extLst>
          </p:cNvPr>
          <p:cNvSpPr txBox="1"/>
          <p:nvPr/>
        </p:nvSpPr>
        <p:spPr>
          <a:xfrm>
            <a:off x="4791979" y="1408176"/>
            <a:ext cx="2716292" cy="477510"/>
          </a:xfrm>
          <a:prstGeom prst="rect">
            <a:avLst/>
          </a:prstGeom>
          <a:solidFill>
            <a:srgbClr val="E9C749">
              <a:alpha val="40000"/>
            </a:srgbClr>
          </a:solidFill>
          <a:ln w="28575">
            <a:solidFill>
              <a:srgbClr val="E9C749"/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Control dust from farming, ranching and construction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91C22-5092-611F-4532-800D184AA865}"/>
              </a:ext>
            </a:extLst>
          </p:cNvPr>
          <p:cNvSpPr txBox="1"/>
          <p:nvPr/>
        </p:nvSpPr>
        <p:spPr>
          <a:xfrm>
            <a:off x="8033760" y="1408174"/>
            <a:ext cx="2716292" cy="477511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Build parks or plant trees in urban areas</a:t>
            </a:r>
          </a:p>
        </p:txBody>
      </p:sp>
      <p:pic>
        <p:nvPicPr>
          <p:cNvPr id="13" name="Graphic 12" descr="Squiggle with solid fill">
            <a:extLst>
              <a:ext uri="{FF2B5EF4-FFF2-40B4-BE49-F238E27FC236}">
                <a16:creationId xmlns:a16="http://schemas.microsoft.com/office/drawing/2014/main" id="{59A79333-F3A8-DC44-0593-F6F8CEAE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576" y="1408177"/>
            <a:ext cx="369332" cy="369332"/>
          </a:xfrm>
          <a:prstGeom prst="rect">
            <a:avLst/>
          </a:prstGeom>
        </p:spPr>
      </p:pic>
      <p:pic>
        <p:nvPicPr>
          <p:cNvPr id="14" name="Graphic 13" descr="Squiggle with solid fill">
            <a:extLst>
              <a:ext uri="{FF2B5EF4-FFF2-40B4-BE49-F238E27FC236}">
                <a16:creationId xmlns:a16="http://schemas.microsoft.com/office/drawing/2014/main" id="{B9CC933B-EC49-3D47-8FE5-4DBC5E71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2647" y="1408176"/>
            <a:ext cx="369332" cy="369332"/>
          </a:xfrm>
          <a:prstGeom prst="rect">
            <a:avLst/>
          </a:prstGeom>
        </p:spPr>
      </p:pic>
      <p:pic>
        <p:nvPicPr>
          <p:cNvPr id="16" name="Graphic 15" descr="Leaf with solid fill">
            <a:extLst>
              <a:ext uri="{FF2B5EF4-FFF2-40B4-BE49-F238E27FC236}">
                <a16:creationId xmlns:a16="http://schemas.microsoft.com/office/drawing/2014/main" id="{DAE62059-7133-63F7-9901-9B735972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5719" y="1408175"/>
            <a:ext cx="369332" cy="369332"/>
          </a:xfrm>
          <a:prstGeom prst="rect">
            <a:avLst/>
          </a:prstGeom>
        </p:spPr>
      </p:pic>
      <p:pic>
        <p:nvPicPr>
          <p:cNvPr id="18" name="Graphic 17" descr="Oil Barrel outline">
            <a:extLst>
              <a:ext uri="{FF2B5EF4-FFF2-40B4-BE49-F238E27FC236}">
                <a16:creationId xmlns:a16="http://schemas.microsoft.com/office/drawing/2014/main" id="{64A0344E-814B-DAFE-6299-FDB6DC1E4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2438" y="2025393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B6C21D-870F-CCE3-16D6-CE437017ACB0}"/>
              </a:ext>
            </a:extLst>
          </p:cNvPr>
          <p:cNvSpPr txBox="1"/>
          <p:nvPr/>
        </p:nvSpPr>
        <p:spPr>
          <a:xfrm>
            <a:off x="1550196" y="2025392"/>
            <a:ext cx="2716292" cy="493773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Contaminants leak underground and pollute aquifers</a:t>
            </a:r>
          </a:p>
        </p:txBody>
      </p:sp>
      <p:pic>
        <p:nvPicPr>
          <p:cNvPr id="20" name="Graphic 19" descr="Leaf with solid fill">
            <a:extLst>
              <a:ext uri="{FF2B5EF4-FFF2-40B4-BE49-F238E27FC236}">
                <a16:creationId xmlns:a16="http://schemas.microsoft.com/office/drawing/2014/main" id="{5E3D36BC-8C39-64FD-99CB-377F6D43F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2647" y="2018805"/>
            <a:ext cx="369332" cy="3693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AD1298-D2CA-C2EC-7A70-10B043F5877F}"/>
              </a:ext>
            </a:extLst>
          </p:cNvPr>
          <p:cNvSpPr txBox="1"/>
          <p:nvPr/>
        </p:nvSpPr>
        <p:spPr>
          <a:xfrm>
            <a:off x="4791978" y="2032524"/>
            <a:ext cx="2716292" cy="477512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Maintain trees, grass and water sources</a:t>
            </a:r>
          </a:p>
        </p:txBody>
      </p:sp>
      <p:pic>
        <p:nvPicPr>
          <p:cNvPr id="22" name="Graphic 21" descr="Oil Barrel outline">
            <a:extLst>
              <a:ext uri="{FF2B5EF4-FFF2-40B4-BE49-F238E27FC236}">
                <a16:creationId xmlns:a16="http://schemas.microsoft.com/office/drawing/2014/main" id="{D4CF3E31-9C7E-BFAD-4B98-393944EC2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4428" y="2013245"/>
            <a:ext cx="369332" cy="3693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02DF09-A338-AA4C-3787-2ECC0B7F590A}"/>
              </a:ext>
            </a:extLst>
          </p:cNvPr>
          <p:cNvSpPr txBox="1"/>
          <p:nvPr/>
        </p:nvSpPr>
        <p:spPr>
          <a:xfrm>
            <a:off x="8033760" y="2010128"/>
            <a:ext cx="2716292" cy="492778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Repair leaks in underground storage tanks</a:t>
            </a:r>
          </a:p>
        </p:txBody>
      </p:sp>
      <p:pic>
        <p:nvPicPr>
          <p:cNvPr id="25" name="Graphic 24" descr="Home with solid fill">
            <a:extLst>
              <a:ext uri="{FF2B5EF4-FFF2-40B4-BE49-F238E27FC236}">
                <a16:creationId xmlns:a16="http://schemas.microsoft.com/office/drawing/2014/main" id="{644F97C5-020C-E7D9-66B4-E4EDF30FDA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9682" y="2618315"/>
            <a:ext cx="369332" cy="369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0CA7E4-6B55-1B2C-9DC2-DD5AAB042B6E}"/>
              </a:ext>
            </a:extLst>
          </p:cNvPr>
          <p:cNvSpPr txBox="1"/>
          <p:nvPr/>
        </p:nvSpPr>
        <p:spPr>
          <a:xfrm>
            <a:off x="8033760" y="2637596"/>
            <a:ext cx="2716292" cy="492778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Install indoor plumbing in households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46A415C-F35F-1700-1904-36C6E22443F4}"/>
              </a:ext>
            </a:extLst>
          </p:cNvPr>
          <p:cNvSpPr/>
          <p:nvPr/>
        </p:nvSpPr>
        <p:spPr>
          <a:xfrm>
            <a:off x="4105655" y="973837"/>
            <a:ext cx="686323" cy="2504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642843-DA78-ACA1-57DE-F314159A7703}"/>
              </a:ext>
            </a:extLst>
          </p:cNvPr>
          <p:cNvSpPr/>
          <p:nvPr/>
        </p:nvSpPr>
        <p:spPr>
          <a:xfrm>
            <a:off x="7347437" y="966699"/>
            <a:ext cx="686323" cy="2504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0979CD-9331-7125-031B-D150F1D8ADD7}"/>
              </a:ext>
            </a:extLst>
          </p:cNvPr>
          <p:cNvGrpSpPr/>
          <p:nvPr/>
        </p:nvGrpSpPr>
        <p:grpSpPr>
          <a:xfrm>
            <a:off x="1179575" y="3384265"/>
            <a:ext cx="3103477" cy="1462484"/>
            <a:chOff x="1179575" y="2889502"/>
            <a:chExt cx="2450316" cy="10554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E2E489-6938-F3CF-FBD8-B0ACDDBB198F}"/>
                </a:ext>
              </a:extLst>
            </p:cNvPr>
            <p:cNvSpPr txBox="1"/>
            <p:nvPr/>
          </p:nvSpPr>
          <p:spPr>
            <a:xfrm>
              <a:off x="1179575" y="2889502"/>
              <a:ext cx="2450316" cy="1055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lIns="274320" rIns="91440" rtlCol="0">
              <a:noAutofit/>
            </a:bodyPr>
            <a:lstStyle>
              <a:defPPr>
                <a:defRPr lang="en-US"/>
              </a:defPPr>
              <a:lvl1pPr algn="ctr">
                <a:defRPr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en-US" sz="1600" dirty="0"/>
                <a:t>Legend</a:t>
              </a:r>
              <a:endParaRPr lang="en-US" sz="1200" dirty="0"/>
            </a:p>
            <a:p>
              <a:pPr algn="l">
                <a:lnSpc>
                  <a:spcPct val="150000"/>
                </a:lnSpc>
              </a:pPr>
              <a:r>
                <a:rPr lang="en-US" sz="1200" b="0" dirty="0"/>
                <a:t>DPIA</a:t>
              </a:r>
            </a:p>
            <a:p>
              <a:pPr algn="l">
                <a:lnSpc>
                  <a:spcPct val="150000"/>
                </a:lnSpc>
              </a:pPr>
              <a:r>
                <a:rPr lang="en-US" sz="1200" b="0" dirty="0"/>
                <a:t>Leaky USTs</a:t>
              </a:r>
            </a:p>
            <a:p>
              <a:pPr algn="l">
                <a:lnSpc>
                  <a:spcPct val="150000"/>
                </a:lnSpc>
              </a:pPr>
              <a:r>
                <a:rPr lang="en-US" sz="1200" b="0" dirty="0"/>
                <a:t>Lack green space</a:t>
              </a:r>
            </a:p>
            <a:p>
              <a:pPr algn="l">
                <a:lnSpc>
                  <a:spcPct val="150000"/>
                </a:lnSpc>
              </a:pPr>
              <a:r>
                <a:rPr lang="en-US" sz="1200" b="0" dirty="0"/>
                <a:t>IHWA</a:t>
              </a:r>
            </a:p>
          </p:txBody>
        </p:sp>
        <p:pic>
          <p:nvPicPr>
            <p:cNvPr id="31" name="Graphic 30" descr="Squiggle with solid fill">
              <a:extLst>
                <a:ext uri="{FF2B5EF4-FFF2-40B4-BE49-F238E27FC236}">
                  <a16:creationId xmlns:a16="http://schemas.microsoft.com/office/drawing/2014/main" id="{BD6ED671-2676-A8FC-B4B7-51D900E2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2980" y="3137281"/>
              <a:ext cx="166220" cy="166220"/>
            </a:xfrm>
            <a:prstGeom prst="rect">
              <a:avLst/>
            </a:prstGeom>
          </p:spPr>
        </p:pic>
        <p:pic>
          <p:nvPicPr>
            <p:cNvPr id="32" name="Graphic 31" descr="Oil Barrel outline">
              <a:extLst>
                <a:ext uri="{FF2B5EF4-FFF2-40B4-BE49-F238E27FC236}">
                  <a16:creationId xmlns:a16="http://schemas.microsoft.com/office/drawing/2014/main" id="{0469C154-C069-036F-635D-EC534018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12980" y="3331977"/>
              <a:ext cx="166220" cy="166220"/>
            </a:xfrm>
            <a:prstGeom prst="rect">
              <a:avLst/>
            </a:prstGeom>
          </p:spPr>
        </p:pic>
        <p:pic>
          <p:nvPicPr>
            <p:cNvPr id="33" name="Graphic 32" descr="Leaf with solid fill">
              <a:extLst>
                <a:ext uri="{FF2B5EF4-FFF2-40B4-BE49-F238E27FC236}">
                  <a16:creationId xmlns:a16="http://schemas.microsoft.com/office/drawing/2014/main" id="{74B7A9A3-7CCF-C3DC-E345-7B3DED7D3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2980" y="3526672"/>
              <a:ext cx="166220" cy="166220"/>
            </a:xfrm>
            <a:prstGeom prst="rect">
              <a:avLst/>
            </a:prstGeom>
          </p:spPr>
        </p:pic>
        <p:pic>
          <p:nvPicPr>
            <p:cNvPr id="34" name="Graphic 33" descr="Home with solid fill">
              <a:extLst>
                <a:ext uri="{FF2B5EF4-FFF2-40B4-BE49-F238E27FC236}">
                  <a16:creationId xmlns:a16="http://schemas.microsoft.com/office/drawing/2014/main" id="{FCF04346-0D9D-7959-BC72-B19ACDDB3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12980" y="3721368"/>
              <a:ext cx="166220" cy="16622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69732E-A37D-09E7-B84D-30247FA96EB6}"/>
              </a:ext>
            </a:extLst>
          </p:cNvPr>
          <p:cNvSpPr txBox="1"/>
          <p:nvPr/>
        </p:nvSpPr>
        <p:spPr>
          <a:xfrm>
            <a:off x="2721642" y="412700"/>
            <a:ext cx="667026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Burdens in Water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4F130-6346-DCC2-710F-0BAD69462C79}"/>
              </a:ext>
            </a:extLst>
          </p:cNvPr>
          <p:cNvSpPr txBox="1"/>
          <p:nvPr/>
        </p:nvSpPr>
        <p:spPr>
          <a:xfrm>
            <a:off x="4789733" y="2631669"/>
            <a:ext cx="2716292" cy="492778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Maintain natural landscape and wetlands</a:t>
            </a:r>
          </a:p>
        </p:txBody>
      </p:sp>
      <p:pic>
        <p:nvPicPr>
          <p:cNvPr id="6" name="Graphic 5" descr="Leaf with solid fill">
            <a:extLst>
              <a:ext uri="{FF2B5EF4-FFF2-40B4-BE49-F238E27FC236}">
                <a16:creationId xmlns:a16="http://schemas.microsoft.com/office/drawing/2014/main" id="{912F3FB5-03C5-5693-A50D-8788F26AA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6709" y="2618315"/>
            <a:ext cx="369332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DFC20-9007-A592-4FEE-127BA500B3EC}"/>
              </a:ext>
            </a:extLst>
          </p:cNvPr>
          <p:cNvSpPr txBox="1"/>
          <p:nvPr/>
        </p:nvSpPr>
        <p:spPr>
          <a:xfrm>
            <a:off x="1545706" y="2643608"/>
            <a:ext cx="2716292" cy="492778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lIns="91440" tIns="91440" rIns="0" bIns="0" rtlCol="0">
            <a:noAutofit/>
          </a:bodyPr>
          <a:lstStyle>
            <a:defPPr>
              <a:defRPr lang="en-US"/>
            </a:defPPr>
            <a:lvl1pPr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200" dirty="0"/>
              <a:t>Inadequate treatment of wastewater pollutes aquifers and rivers</a:t>
            </a:r>
          </a:p>
        </p:txBody>
      </p:sp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AB85B552-A4B0-6C92-24B6-766C5D0E2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1628" y="264260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D8C2CB-1CBD-C627-4761-6E4681E41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18850"/>
              </p:ext>
            </p:extLst>
          </p:nvPr>
        </p:nvGraphicFramePr>
        <p:xfrm>
          <a:off x="3124200" y="719666"/>
          <a:ext cx="631507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3359790639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331805762"/>
                    </a:ext>
                  </a:extLst>
                </a:gridCol>
                <a:gridCol w="2797175">
                  <a:extLst>
                    <a:ext uri="{9D8B030D-6E8A-4147-A177-3AD203B41FA5}">
                      <a16:colId xmlns:a16="http://schemas.microsoft.com/office/drawing/2014/main" val="361125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Burden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1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DPIA</a:t>
                      </a:r>
                    </a:p>
                  </a:txBody>
                  <a:tcPr anchor="ctr">
                    <a:solidFill>
                      <a:srgbClr val="E9C74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amount of inhalable particles, less than 2.5 micrometers, in the air.</a:t>
                      </a:r>
                    </a:p>
                  </a:txBody>
                  <a:tcPr>
                    <a:solidFill>
                      <a:srgbClr val="E9C74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0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USTs</a:t>
                      </a:r>
                    </a:p>
                  </a:txBody>
                  <a:tcPr anchor="ctr">
                    <a:solidFill>
                      <a:srgbClr val="D86E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density of leaky USTs and all active USTs within 1500 feet of each census tract.</a:t>
                      </a:r>
                    </a:p>
                  </a:txBody>
                  <a:tcPr>
                    <a:solidFill>
                      <a:srgbClr val="D86E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Green Space</a:t>
                      </a:r>
                    </a:p>
                  </a:txBody>
                  <a:tcPr anchor="ctr">
                    <a:solidFill>
                      <a:srgbClr val="3B7D2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percent of census tract that is artificial surface (i.e. cement, roads, etc.) or cropland.</a:t>
                      </a:r>
                    </a:p>
                  </a:txBody>
                  <a:tcPr>
                    <a:solidFill>
                      <a:srgbClr val="3B7D2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IHWA</a:t>
                      </a:r>
                    </a:p>
                  </a:txBody>
                  <a:tcPr anchor="ctr">
                    <a:solidFill>
                      <a:srgbClr val="C04F1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percent of households with incomplete kitchens or plumbing.</a:t>
                      </a:r>
                    </a:p>
                  </a:txBody>
                  <a:tcPr>
                    <a:solidFill>
                      <a:srgbClr val="C04F1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86317"/>
                  </a:ext>
                </a:extLst>
              </a:tr>
            </a:tbl>
          </a:graphicData>
        </a:graphic>
      </p:graphicFrame>
      <p:pic>
        <p:nvPicPr>
          <p:cNvPr id="9" name="Graphic 8" descr="Squiggle with solid fill">
            <a:extLst>
              <a:ext uri="{FF2B5EF4-FFF2-40B4-BE49-F238E27FC236}">
                <a16:creationId xmlns:a16="http://schemas.microsoft.com/office/drawing/2014/main" id="{D6BCEF6E-20B0-53F6-6AD0-DA34D7E3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3651" y="1322452"/>
            <a:ext cx="369332" cy="369332"/>
          </a:xfrm>
          <a:prstGeom prst="rect">
            <a:avLst/>
          </a:prstGeom>
        </p:spPr>
      </p:pic>
      <p:pic>
        <p:nvPicPr>
          <p:cNvPr id="10" name="Graphic 9" descr="Oil Barrel outline">
            <a:extLst>
              <a:ext uri="{FF2B5EF4-FFF2-40B4-BE49-F238E27FC236}">
                <a16:creationId xmlns:a16="http://schemas.microsoft.com/office/drawing/2014/main" id="{F8F3B4DB-0D47-4EC5-7FC3-265079867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3651" y="2109904"/>
            <a:ext cx="369332" cy="369332"/>
          </a:xfrm>
          <a:prstGeom prst="rect">
            <a:avLst/>
          </a:prstGeom>
        </p:spPr>
      </p:pic>
      <p:pic>
        <p:nvPicPr>
          <p:cNvPr id="11" name="Graphic 10" descr="Leaf with solid fill">
            <a:extLst>
              <a:ext uri="{FF2B5EF4-FFF2-40B4-BE49-F238E27FC236}">
                <a16:creationId xmlns:a16="http://schemas.microsoft.com/office/drawing/2014/main" id="{83348711-8BAF-95A2-5C22-A279A02D7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3651" y="2983081"/>
            <a:ext cx="369332" cy="369332"/>
          </a:xfrm>
          <a:prstGeom prst="rect">
            <a:avLst/>
          </a:prstGeom>
        </p:spPr>
      </p:pic>
      <p:pic>
        <p:nvPicPr>
          <p:cNvPr id="12" name="Graphic 11" descr="Home with solid fill">
            <a:extLst>
              <a:ext uri="{FF2B5EF4-FFF2-40B4-BE49-F238E27FC236}">
                <a16:creationId xmlns:a16="http://schemas.microsoft.com/office/drawing/2014/main" id="{1A5FF148-E3BD-0254-4CC7-1AF6C7261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3651" y="3780365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3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186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Zoey Spitzer</dc:creator>
  <cp:lastModifiedBy>Zoey Spitzer</cp:lastModifiedBy>
  <cp:revision>30</cp:revision>
  <dcterms:created xsi:type="dcterms:W3CDTF">2024-06-19T23:26:42Z</dcterms:created>
  <dcterms:modified xsi:type="dcterms:W3CDTF">2024-09-01T23:18:06Z</dcterms:modified>
</cp:coreProperties>
</file>