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68" r:id="rId5"/>
    <p:sldId id="260" r:id="rId6"/>
    <p:sldId id="267" r:id="rId7"/>
    <p:sldId id="269" r:id="rId8"/>
    <p:sldId id="270" r:id="rId9"/>
    <p:sldId id="271" r:id="rId10"/>
    <p:sldId id="272" r:id="rId11"/>
    <p:sldId id="274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ad-mahdi kassem" initials="mk" lastIdx="1" clrIdx="0">
    <p:extLst>
      <p:ext uri="{19B8F6BF-5375-455C-9EA6-DF929625EA0E}">
        <p15:presenceInfo xmlns:p15="http://schemas.microsoft.com/office/powerpoint/2012/main" userId="8d40e7e7c1470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C1"/>
    <a:srgbClr val="757575"/>
    <a:srgbClr val="D8D0C0"/>
    <a:srgbClr val="D8BFB6"/>
    <a:srgbClr val="D34817"/>
    <a:srgbClr val="897C61"/>
    <a:srgbClr val="8584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D71DF-A699-489E-B5C8-D031AD695F3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EA629A-A27F-45A2-A20D-77F10A704CA2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41C9631-7544-4ED6-89F8-CEEF401B92C4}" type="parTrans" cxnId="{2E78E070-1E09-4CA0-968B-9CAAFEE6541E}">
      <dgm:prSet/>
      <dgm:spPr/>
      <dgm:t>
        <a:bodyPr/>
        <a:lstStyle/>
        <a:p>
          <a:endParaRPr lang="en-US"/>
        </a:p>
      </dgm:t>
    </dgm:pt>
    <dgm:pt modelId="{BADC70F7-355F-424B-B52D-6949914342D6}" type="sibTrans" cxnId="{2E78E070-1E09-4CA0-968B-9CAAFEE6541E}">
      <dgm:prSet/>
      <dgm:spPr/>
      <dgm:t>
        <a:bodyPr/>
        <a:lstStyle/>
        <a:p>
          <a:endParaRPr lang="en-US"/>
        </a:p>
      </dgm:t>
    </dgm:pt>
    <dgm:pt modelId="{7021E905-7311-4645-AD33-E072BD5F67E5}">
      <dgm:prSet phldrT="[Text]" custT="1"/>
      <dgm:spPr/>
      <dgm:t>
        <a:bodyPr/>
        <a:lstStyle/>
        <a:p>
          <a:r>
            <a:rPr lang="fr-FR" sz="2800" dirty="0" smtClean="0"/>
            <a:t>Les technologies sans fil </a:t>
          </a:r>
          <a:endParaRPr lang="en-US" sz="2800" dirty="0"/>
        </a:p>
      </dgm:t>
    </dgm:pt>
    <dgm:pt modelId="{01CC7180-C59E-445D-B683-0EA7A5B2B573}" type="parTrans" cxnId="{173BED03-A631-4576-A471-B7C69CBACD57}">
      <dgm:prSet/>
      <dgm:spPr/>
      <dgm:t>
        <a:bodyPr/>
        <a:lstStyle/>
        <a:p>
          <a:endParaRPr lang="en-US"/>
        </a:p>
      </dgm:t>
    </dgm:pt>
    <dgm:pt modelId="{5F30AC14-C687-40D7-834E-E2FBCEB286B4}" type="sibTrans" cxnId="{173BED03-A631-4576-A471-B7C69CBACD57}">
      <dgm:prSet/>
      <dgm:spPr/>
      <dgm:t>
        <a:bodyPr/>
        <a:lstStyle/>
        <a:p>
          <a:endParaRPr lang="en-US"/>
        </a:p>
      </dgm:t>
    </dgm:pt>
    <dgm:pt modelId="{88EB780A-F7B6-49CB-A528-DA39EB8FA19C}">
      <dgm:prSet phldrT="[Text]"/>
      <dgm:spPr/>
      <dgm:t>
        <a:bodyPr/>
        <a:lstStyle/>
        <a:p>
          <a:r>
            <a:rPr lang="en-US" dirty="0" err="1" smtClean="0"/>
            <a:t>Protocoles</a:t>
          </a:r>
          <a:endParaRPr lang="en-US" dirty="0"/>
        </a:p>
      </dgm:t>
    </dgm:pt>
    <dgm:pt modelId="{AAD71B19-A087-49BF-8BC8-F3DCC7192CC5}" type="parTrans" cxnId="{F24B4A6F-8408-400C-AF69-1EC5AD10DFD4}">
      <dgm:prSet/>
      <dgm:spPr/>
      <dgm:t>
        <a:bodyPr/>
        <a:lstStyle/>
        <a:p>
          <a:endParaRPr lang="en-US"/>
        </a:p>
      </dgm:t>
    </dgm:pt>
    <dgm:pt modelId="{B488E28D-017D-4606-BBEC-8BDB4354F45A}" type="sibTrans" cxnId="{F24B4A6F-8408-400C-AF69-1EC5AD10DFD4}">
      <dgm:prSet/>
      <dgm:spPr/>
      <dgm:t>
        <a:bodyPr/>
        <a:lstStyle/>
        <a:p>
          <a:endParaRPr lang="en-US"/>
        </a:p>
      </dgm:t>
    </dgm:pt>
    <dgm:pt modelId="{910ECAFC-05D2-4F34-AD4E-1425E173A84C}">
      <dgm:prSet phldrT="[Text]" custT="1"/>
      <dgm:spPr/>
      <dgm:t>
        <a:bodyPr/>
        <a:lstStyle/>
        <a:p>
          <a:r>
            <a:rPr lang="en-US" sz="2400" dirty="0" smtClean="0"/>
            <a:t>WEP</a:t>
          </a:r>
          <a:endParaRPr lang="en-US" sz="2400" dirty="0"/>
        </a:p>
      </dgm:t>
    </dgm:pt>
    <dgm:pt modelId="{3DA6F44D-44B7-436A-9289-26B79B4254BB}" type="parTrans" cxnId="{116F668E-55E7-4E26-BB92-5279143863BA}">
      <dgm:prSet/>
      <dgm:spPr/>
      <dgm:t>
        <a:bodyPr/>
        <a:lstStyle/>
        <a:p>
          <a:endParaRPr lang="en-US"/>
        </a:p>
      </dgm:t>
    </dgm:pt>
    <dgm:pt modelId="{0250C0CC-A13B-4094-A2FF-47EAFC97628F}" type="sibTrans" cxnId="{116F668E-55E7-4E26-BB92-5279143863BA}">
      <dgm:prSet/>
      <dgm:spPr/>
      <dgm:t>
        <a:bodyPr/>
        <a:lstStyle/>
        <a:p>
          <a:endParaRPr lang="en-US"/>
        </a:p>
      </dgm:t>
    </dgm:pt>
    <dgm:pt modelId="{BB643740-432F-4257-948C-0E1C63E31C5F}">
      <dgm:prSet phldrT="[Text]" custT="1"/>
      <dgm:spPr/>
      <dgm:t>
        <a:bodyPr/>
        <a:lstStyle/>
        <a:p>
          <a:r>
            <a:rPr lang="en-US" sz="2400" dirty="0" smtClean="0"/>
            <a:t>WPA2</a:t>
          </a:r>
          <a:endParaRPr lang="en-US" sz="2400" dirty="0"/>
        </a:p>
      </dgm:t>
    </dgm:pt>
    <dgm:pt modelId="{B408EC0C-BC4A-4223-AFE1-6DB88D6517C7}" type="parTrans" cxnId="{2506E58E-B85A-47B6-8D29-79AAABE9C59E}">
      <dgm:prSet/>
      <dgm:spPr/>
      <dgm:t>
        <a:bodyPr/>
        <a:lstStyle/>
        <a:p>
          <a:endParaRPr lang="en-US"/>
        </a:p>
      </dgm:t>
    </dgm:pt>
    <dgm:pt modelId="{ACF07AC5-95CF-489B-B7D7-2379EF32EC50}" type="sibTrans" cxnId="{2506E58E-B85A-47B6-8D29-79AAABE9C59E}">
      <dgm:prSet/>
      <dgm:spPr/>
      <dgm:t>
        <a:bodyPr/>
        <a:lstStyle/>
        <a:p>
          <a:endParaRPr lang="en-US"/>
        </a:p>
      </dgm:t>
    </dgm:pt>
    <dgm:pt modelId="{246DD85B-4886-4687-B73C-D5811D428957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55EFE653-942D-4F32-9BAA-B5E3ED3626E9}" type="parTrans" cxnId="{09F9E28E-9797-4418-9587-0314EF5AAB18}">
      <dgm:prSet/>
      <dgm:spPr/>
      <dgm:t>
        <a:bodyPr/>
        <a:lstStyle/>
        <a:p>
          <a:endParaRPr lang="en-US"/>
        </a:p>
      </dgm:t>
    </dgm:pt>
    <dgm:pt modelId="{1A98581F-7039-4CEC-AF9E-86A60C8146CE}" type="sibTrans" cxnId="{09F9E28E-9797-4418-9587-0314EF5AAB18}">
      <dgm:prSet/>
      <dgm:spPr/>
      <dgm:t>
        <a:bodyPr/>
        <a:lstStyle/>
        <a:p>
          <a:endParaRPr lang="en-US"/>
        </a:p>
      </dgm:t>
    </dgm:pt>
    <dgm:pt modelId="{FA134DE5-FDF1-4A64-B464-CEF3E043BF74}">
      <dgm:prSet phldrT="[Text]" custT="1"/>
      <dgm:spPr/>
      <dgm:t>
        <a:bodyPr/>
        <a:lstStyle/>
        <a:p>
          <a:r>
            <a:rPr lang="fr-FR" sz="2800" dirty="0" smtClean="0"/>
            <a:t>Le résultat que nous avons obtenu</a:t>
          </a:r>
          <a:r>
            <a:rPr lang="en-US" sz="2800" dirty="0" smtClean="0"/>
            <a:t> </a:t>
          </a:r>
          <a:endParaRPr lang="en-US" sz="2800" dirty="0"/>
        </a:p>
      </dgm:t>
    </dgm:pt>
    <dgm:pt modelId="{6D2E629C-F44E-405B-8288-0E8660FD8AAB}" type="parTrans" cxnId="{7791D336-4BB5-4F51-8D55-395285F104A6}">
      <dgm:prSet/>
      <dgm:spPr/>
      <dgm:t>
        <a:bodyPr/>
        <a:lstStyle/>
        <a:p>
          <a:endParaRPr lang="en-US"/>
        </a:p>
      </dgm:t>
    </dgm:pt>
    <dgm:pt modelId="{38FF0284-F440-4630-88E4-642932F35AA7}" type="sibTrans" cxnId="{7791D336-4BB5-4F51-8D55-395285F104A6}">
      <dgm:prSet/>
      <dgm:spPr/>
      <dgm:t>
        <a:bodyPr/>
        <a:lstStyle/>
        <a:p>
          <a:endParaRPr lang="en-US"/>
        </a:p>
      </dgm:t>
    </dgm:pt>
    <dgm:pt modelId="{C41F2A08-ADD8-4B28-A23B-013C2C022A73}">
      <dgm:prSet phldrT="[Text]" custT="1"/>
      <dgm:spPr/>
      <dgm:t>
        <a:bodyPr/>
        <a:lstStyle/>
        <a:p>
          <a:r>
            <a:rPr lang="en-US" sz="2400" dirty="0" smtClean="0"/>
            <a:t>WPA</a:t>
          </a:r>
          <a:endParaRPr lang="en-US" sz="2400" dirty="0"/>
        </a:p>
      </dgm:t>
    </dgm:pt>
    <dgm:pt modelId="{DED6C487-97E4-4427-943B-7C64A0D8E463}" type="parTrans" cxnId="{918A47F9-5F86-478D-A60C-AB2B91A50C71}">
      <dgm:prSet/>
      <dgm:spPr/>
      <dgm:t>
        <a:bodyPr/>
        <a:lstStyle/>
        <a:p>
          <a:endParaRPr lang="en-US"/>
        </a:p>
      </dgm:t>
    </dgm:pt>
    <dgm:pt modelId="{54347615-55DD-4495-9206-4EE54A9E85DC}" type="sibTrans" cxnId="{918A47F9-5F86-478D-A60C-AB2B91A50C71}">
      <dgm:prSet/>
      <dgm:spPr/>
      <dgm:t>
        <a:bodyPr/>
        <a:lstStyle/>
        <a:p>
          <a:endParaRPr lang="en-US"/>
        </a:p>
      </dgm:t>
    </dgm:pt>
    <dgm:pt modelId="{53C2B41F-C451-4EC8-85B4-A766CA70D28D}" type="pres">
      <dgm:prSet presAssocID="{C6AD71DF-A699-489E-B5C8-D031AD695F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9B5F7-D477-411C-9C0C-F1B40F4C9B7E}" type="pres">
      <dgm:prSet presAssocID="{D9EA629A-A27F-45A2-A20D-77F10A704CA2}" presName="linNode" presStyleCnt="0"/>
      <dgm:spPr/>
    </dgm:pt>
    <dgm:pt modelId="{1AB99E05-478D-4901-8342-9B39A3B295E1}" type="pres">
      <dgm:prSet presAssocID="{D9EA629A-A27F-45A2-A20D-77F10A704CA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2BCA8-55AE-405E-B151-5F307D1AC425}" type="pres">
      <dgm:prSet presAssocID="{D9EA629A-A27F-45A2-A20D-77F10A704CA2}" presName="descendantText" presStyleLbl="alignAccFollowNode1" presStyleIdx="0" presStyleCnt="3" custScaleY="12643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6899E-233C-44F6-AC5F-004DABD2027B}" type="pres">
      <dgm:prSet presAssocID="{BADC70F7-355F-424B-B52D-6949914342D6}" presName="sp" presStyleCnt="0"/>
      <dgm:spPr/>
    </dgm:pt>
    <dgm:pt modelId="{B07B07A5-A321-4BFC-973A-891F5F9EF796}" type="pres">
      <dgm:prSet presAssocID="{88EB780A-F7B6-49CB-A528-DA39EB8FA19C}" presName="linNode" presStyleCnt="0"/>
      <dgm:spPr/>
    </dgm:pt>
    <dgm:pt modelId="{C7FB466D-5F78-41A1-A53F-6A5C5299A25A}" type="pres">
      <dgm:prSet presAssocID="{88EB780A-F7B6-49CB-A528-DA39EB8FA19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90B51-A8EF-4681-ADF2-B0F86B04DB9E}" type="pres">
      <dgm:prSet presAssocID="{88EB780A-F7B6-49CB-A528-DA39EB8FA19C}" presName="descendantText" presStyleLbl="alignAccFollowNode1" presStyleIdx="1" presStyleCnt="3" custScaleY="11894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CF1C0-02E6-4B0C-B039-2E1A468D70E7}" type="pres">
      <dgm:prSet presAssocID="{B488E28D-017D-4606-BBEC-8BDB4354F45A}" presName="sp" presStyleCnt="0"/>
      <dgm:spPr/>
    </dgm:pt>
    <dgm:pt modelId="{3029824C-E542-46D3-9270-22BDA2628C1D}" type="pres">
      <dgm:prSet presAssocID="{246DD85B-4886-4687-B73C-D5811D428957}" presName="linNode" presStyleCnt="0"/>
      <dgm:spPr/>
    </dgm:pt>
    <dgm:pt modelId="{597C6B06-D9C0-4D68-8D5C-101CDDD0A2F5}" type="pres">
      <dgm:prSet presAssocID="{246DD85B-4886-4687-B73C-D5811D42895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AA8DC-B3AC-490A-8E54-DB20F38B800B}" type="pres">
      <dgm:prSet presAssocID="{246DD85B-4886-4687-B73C-D5811D428957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C5D44-9983-4F4E-901F-38208E4A2C6A}" type="presOf" srcId="{FA134DE5-FDF1-4A64-B464-CEF3E043BF74}" destId="{EF8AA8DC-B3AC-490A-8E54-DB20F38B800B}" srcOrd="0" destOrd="0" presId="urn:microsoft.com/office/officeart/2005/8/layout/vList5"/>
    <dgm:cxn modelId="{F24B4A6F-8408-400C-AF69-1EC5AD10DFD4}" srcId="{C6AD71DF-A699-489E-B5C8-D031AD695F38}" destId="{88EB780A-F7B6-49CB-A528-DA39EB8FA19C}" srcOrd="1" destOrd="0" parTransId="{AAD71B19-A087-49BF-8BC8-F3DCC7192CC5}" sibTransId="{B488E28D-017D-4606-BBEC-8BDB4354F45A}"/>
    <dgm:cxn modelId="{11F91228-AAB4-4EDC-87FC-76A784D3C8F1}" type="presOf" srcId="{246DD85B-4886-4687-B73C-D5811D428957}" destId="{597C6B06-D9C0-4D68-8D5C-101CDDD0A2F5}" srcOrd="0" destOrd="0" presId="urn:microsoft.com/office/officeart/2005/8/layout/vList5"/>
    <dgm:cxn modelId="{38F3E240-4BC9-4E31-987C-8C4ADA4BA744}" type="presOf" srcId="{88EB780A-F7B6-49CB-A528-DA39EB8FA19C}" destId="{C7FB466D-5F78-41A1-A53F-6A5C5299A25A}" srcOrd="0" destOrd="0" presId="urn:microsoft.com/office/officeart/2005/8/layout/vList5"/>
    <dgm:cxn modelId="{1C889575-C0D4-4F35-9A38-EC7944F79EC8}" type="presOf" srcId="{BB643740-432F-4257-948C-0E1C63E31C5F}" destId="{C2290B51-A8EF-4681-ADF2-B0F86B04DB9E}" srcOrd="0" destOrd="2" presId="urn:microsoft.com/office/officeart/2005/8/layout/vList5"/>
    <dgm:cxn modelId="{F51E2D06-3010-4827-922C-706549AFBAC9}" type="presOf" srcId="{910ECAFC-05D2-4F34-AD4E-1425E173A84C}" destId="{C2290B51-A8EF-4681-ADF2-B0F86B04DB9E}" srcOrd="0" destOrd="0" presId="urn:microsoft.com/office/officeart/2005/8/layout/vList5"/>
    <dgm:cxn modelId="{173BED03-A631-4576-A471-B7C69CBACD57}" srcId="{D9EA629A-A27F-45A2-A20D-77F10A704CA2}" destId="{7021E905-7311-4645-AD33-E072BD5F67E5}" srcOrd="0" destOrd="0" parTransId="{01CC7180-C59E-445D-B683-0EA7A5B2B573}" sibTransId="{5F30AC14-C687-40D7-834E-E2FBCEB286B4}"/>
    <dgm:cxn modelId="{09F9E28E-9797-4418-9587-0314EF5AAB18}" srcId="{C6AD71DF-A699-489E-B5C8-D031AD695F38}" destId="{246DD85B-4886-4687-B73C-D5811D428957}" srcOrd="2" destOrd="0" parTransId="{55EFE653-942D-4F32-9BAA-B5E3ED3626E9}" sibTransId="{1A98581F-7039-4CEC-AF9E-86A60C8146CE}"/>
    <dgm:cxn modelId="{2506E58E-B85A-47B6-8D29-79AAABE9C59E}" srcId="{88EB780A-F7B6-49CB-A528-DA39EB8FA19C}" destId="{BB643740-432F-4257-948C-0E1C63E31C5F}" srcOrd="2" destOrd="0" parTransId="{B408EC0C-BC4A-4223-AFE1-6DB88D6517C7}" sibTransId="{ACF07AC5-95CF-489B-B7D7-2379EF32EC50}"/>
    <dgm:cxn modelId="{918A47F9-5F86-478D-A60C-AB2B91A50C71}" srcId="{88EB780A-F7B6-49CB-A528-DA39EB8FA19C}" destId="{C41F2A08-ADD8-4B28-A23B-013C2C022A73}" srcOrd="1" destOrd="0" parTransId="{DED6C487-97E4-4427-943B-7C64A0D8E463}" sibTransId="{54347615-55DD-4495-9206-4EE54A9E85DC}"/>
    <dgm:cxn modelId="{29537B0D-740B-4406-8C59-A4C15DCD9B6E}" type="presOf" srcId="{C6AD71DF-A699-489E-B5C8-D031AD695F38}" destId="{53C2B41F-C451-4EC8-85B4-A766CA70D28D}" srcOrd="0" destOrd="0" presId="urn:microsoft.com/office/officeart/2005/8/layout/vList5"/>
    <dgm:cxn modelId="{116F668E-55E7-4E26-BB92-5279143863BA}" srcId="{88EB780A-F7B6-49CB-A528-DA39EB8FA19C}" destId="{910ECAFC-05D2-4F34-AD4E-1425E173A84C}" srcOrd="0" destOrd="0" parTransId="{3DA6F44D-44B7-436A-9289-26B79B4254BB}" sibTransId="{0250C0CC-A13B-4094-A2FF-47EAFC97628F}"/>
    <dgm:cxn modelId="{36C5A2AC-B076-4B2E-99DB-B0A5B941D5FB}" type="presOf" srcId="{C41F2A08-ADD8-4B28-A23B-013C2C022A73}" destId="{C2290B51-A8EF-4681-ADF2-B0F86B04DB9E}" srcOrd="0" destOrd="1" presId="urn:microsoft.com/office/officeart/2005/8/layout/vList5"/>
    <dgm:cxn modelId="{DCCAD4F7-D37C-4BC7-8349-5CBE107BD588}" type="presOf" srcId="{D9EA629A-A27F-45A2-A20D-77F10A704CA2}" destId="{1AB99E05-478D-4901-8342-9B39A3B295E1}" srcOrd="0" destOrd="0" presId="urn:microsoft.com/office/officeart/2005/8/layout/vList5"/>
    <dgm:cxn modelId="{2E78E070-1E09-4CA0-968B-9CAAFEE6541E}" srcId="{C6AD71DF-A699-489E-B5C8-D031AD695F38}" destId="{D9EA629A-A27F-45A2-A20D-77F10A704CA2}" srcOrd="0" destOrd="0" parTransId="{241C9631-7544-4ED6-89F8-CEEF401B92C4}" sibTransId="{BADC70F7-355F-424B-B52D-6949914342D6}"/>
    <dgm:cxn modelId="{7791D336-4BB5-4F51-8D55-395285F104A6}" srcId="{246DD85B-4886-4687-B73C-D5811D428957}" destId="{FA134DE5-FDF1-4A64-B464-CEF3E043BF74}" srcOrd="0" destOrd="0" parTransId="{6D2E629C-F44E-405B-8288-0E8660FD8AAB}" sibTransId="{38FF0284-F440-4630-88E4-642932F35AA7}"/>
    <dgm:cxn modelId="{C1CABBCE-2C2F-4F1E-BB53-B5AEC0C56294}" type="presOf" srcId="{7021E905-7311-4645-AD33-E072BD5F67E5}" destId="{81D2BCA8-55AE-405E-B151-5F307D1AC425}" srcOrd="0" destOrd="0" presId="urn:microsoft.com/office/officeart/2005/8/layout/vList5"/>
    <dgm:cxn modelId="{0A52217B-7CE1-4E48-8859-BC77EF4B592D}" type="presParOf" srcId="{53C2B41F-C451-4EC8-85B4-A766CA70D28D}" destId="{2D59B5F7-D477-411C-9C0C-F1B40F4C9B7E}" srcOrd="0" destOrd="0" presId="urn:microsoft.com/office/officeart/2005/8/layout/vList5"/>
    <dgm:cxn modelId="{11B7D6CC-85F6-4CF6-8F0C-C349B7771291}" type="presParOf" srcId="{2D59B5F7-D477-411C-9C0C-F1B40F4C9B7E}" destId="{1AB99E05-478D-4901-8342-9B39A3B295E1}" srcOrd="0" destOrd="0" presId="urn:microsoft.com/office/officeart/2005/8/layout/vList5"/>
    <dgm:cxn modelId="{C555BC48-0CE1-4129-A8F3-9CA0B82CD2DB}" type="presParOf" srcId="{2D59B5F7-D477-411C-9C0C-F1B40F4C9B7E}" destId="{81D2BCA8-55AE-405E-B151-5F307D1AC425}" srcOrd="1" destOrd="0" presId="urn:microsoft.com/office/officeart/2005/8/layout/vList5"/>
    <dgm:cxn modelId="{2F29A186-1979-460F-8794-CE089613BD59}" type="presParOf" srcId="{53C2B41F-C451-4EC8-85B4-A766CA70D28D}" destId="{6A56899E-233C-44F6-AC5F-004DABD2027B}" srcOrd="1" destOrd="0" presId="urn:microsoft.com/office/officeart/2005/8/layout/vList5"/>
    <dgm:cxn modelId="{86CCF944-43C5-489B-BDC1-42920DAABCCB}" type="presParOf" srcId="{53C2B41F-C451-4EC8-85B4-A766CA70D28D}" destId="{B07B07A5-A321-4BFC-973A-891F5F9EF796}" srcOrd="2" destOrd="0" presId="urn:microsoft.com/office/officeart/2005/8/layout/vList5"/>
    <dgm:cxn modelId="{5E8CFA45-475C-4F5D-9D07-DFA7BB261554}" type="presParOf" srcId="{B07B07A5-A321-4BFC-973A-891F5F9EF796}" destId="{C7FB466D-5F78-41A1-A53F-6A5C5299A25A}" srcOrd="0" destOrd="0" presId="urn:microsoft.com/office/officeart/2005/8/layout/vList5"/>
    <dgm:cxn modelId="{598BCC54-5742-43CA-9D91-D18EDF771320}" type="presParOf" srcId="{B07B07A5-A321-4BFC-973A-891F5F9EF796}" destId="{C2290B51-A8EF-4681-ADF2-B0F86B04DB9E}" srcOrd="1" destOrd="0" presId="urn:microsoft.com/office/officeart/2005/8/layout/vList5"/>
    <dgm:cxn modelId="{760E1851-3115-4AE5-8F19-8E56BCB0CFE8}" type="presParOf" srcId="{53C2B41F-C451-4EC8-85B4-A766CA70D28D}" destId="{A08CF1C0-02E6-4B0C-B039-2E1A468D70E7}" srcOrd="3" destOrd="0" presId="urn:microsoft.com/office/officeart/2005/8/layout/vList5"/>
    <dgm:cxn modelId="{2556A580-BACE-4133-BFA8-704D74BF623D}" type="presParOf" srcId="{53C2B41F-C451-4EC8-85B4-A766CA70D28D}" destId="{3029824C-E542-46D3-9270-22BDA2628C1D}" srcOrd="4" destOrd="0" presId="urn:microsoft.com/office/officeart/2005/8/layout/vList5"/>
    <dgm:cxn modelId="{62E05718-4AFA-42D3-978D-2EB295C85EFC}" type="presParOf" srcId="{3029824C-E542-46D3-9270-22BDA2628C1D}" destId="{597C6B06-D9C0-4D68-8D5C-101CDDD0A2F5}" srcOrd="0" destOrd="0" presId="urn:microsoft.com/office/officeart/2005/8/layout/vList5"/>
    <dgm:cxn modelId="{C9F08443-14E6-4030-81B3-7A10B047F9BD}" type="presParOf" srcId="{3029824C-E542-46D3-9270-22BDA2628C1D}" destId="{EF8AA8DC-B3AC-490A-8E54-DB20F38B80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BCA8-55AE-405E-B151-5F307D1AC425}">
      <dsp:nvSpPr>
        <dsp:cNvPr id="0" name=""/>
        <dsp:cNvSpPr/>
      </dsp:nvSpPr>
      <dsp:spPr>
        <a:xfrm rot="5400000">
          <a:off x="6175537" y="-2557406"/>
          <a:ext cx="1314989" cy="643108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Les technologies sans fil </a:t>
          </a:r>
          <a:endParaRPr lang="en-US" sz="2800" kern="1200" dirty="0"/>
        </a:p>
      </dsp:txBody>
      <dsp:txXfrm rot="-5400000">
        <a:off x="3617487" y="64836"/>
        <a:ext cx="6366897" cy="1186605"/>
      </dsp:txXfrm>
    </dsp:sp>
    <dsp:sp modelId="{1AB99E05-478D-4901-8342-9B39A3B295E1}">
      <dsp:nvSpPr>
        <dsp:cNvPr id="0" name=""/>
        <dsp:cNvSpPr/>
      </dsp:nvSpPr>
      <dsp:spPr>
        <a:xfrm>
          <a:off x="0" y="8100"/>
          <a:ext cx="3617487" cy="13000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Introduction</a:t>
          </a:r>
          <a:endParaRPr lang="en-US" sz="4100" kern="1200" dirty="0"/>
        </a:p>
      </dsp:txBody>
      <dsp:txXfrm>
        <a:off x="63464" y="71564"/>
        <a:ext cx="3490559" cy="1173146"/>
      </dsp:txXfrm>
    </dsp:sp>
    <dsp:sp modelId="{C2290B51-A8EF-4681-ADF2-B0F86B04DB9E}">
      <dsp:nvSpPr>
        <dsp:cNvPr id="0" name=""/>
        <dsp:cNvSpPr/>
      </dsp:nvSpPr>
      <dsp:spPr>
        <a:xfrm rot="5400000">
          <a:off x="6221188" y="-1188013"/>
          <a:ext cx="1237047" cy="6437376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WEP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WPA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WPA2</a:t>
          </a:r>
          <a:endParaRPr lang="en-US" sz="2400" kern="1200" dirty="0"/>
        </a:p>
      </dsp:txBody>
      <dsp:txXfrm rot="-5400000">
        <a:off x="3621024" y="1472539"/>
        <a:ext cx="6376988" cy="1116271"/>
      </dsp:txXfrm>
    </dsp:sp>
    <dsp:sp modelId="{C7FB466D-5F78-41A1-A53F-6A5C5299A25A}">
      <dsp:nvSpPr>
        <dsp:cNvPr id="0" name=""/>
        <dsp:cNvSpPr/>
      </dsp:nvSpPr>
      <dsp:spPr>
        <a:xfrm>
          <a:off x="0" y="1380636"/>
          <a:ext cx="3621024" cy="1300074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Protocoles</a:t>
          </a:r>
          <a:endParaRPr lang="en-US" sz="4100" kern="1200" dirty="0"/>
        </a:p>
      </dsp:txBody>
      <dsp:txXfrm>
        <a:off x="63464" y="1444100"/>
        <a:ext cx="3494096" cy="1173146"/>
      </dsp:txXfrm>
    </dsp:sp>
    <dsp:sp modelId="{EF8AA8DC-B3AC-490A-8E54-DB20F38B800B}">
      <dsp:nvSpPr>
        <dsp:cNvPr id="0" name=""/>
        <dsp:cNvSpPr/>
      </dsp:nvSpPr>
      <dsp:spPr>
        <a:xfrm rot="5400000">
          <a:off x="6319682" y="177064"/>
          <a:ext cx="1040059" cy="6437376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Le résultat que nous avons obtenu</a:t>
          </a: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3621024" y="2926494"/>
        <a:ext cx="6386605" cy="938517"/>
      </dsp:txXfrm>
    </dsp:sp>
    <dsp:sp modelId="{597C6B06-D9C0-4D68-8D5C-101CDDD0A2F5}">
      <dsp:nvSpPr>
        <dsp:cNvPr id="0" name=""/>
        <dsp:cNvSpPr/>
      </dsp:nvSpPr>
      <dsp:spPr>
        <a:xfrm>
          <a:off x="0" y="2745715"/>
          <a:ext cx="3621024" cy="1300074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conclusion</a:t>
          </a:r>
          <a:endParaRPr lang="en-US" sz="4100" kern="1200" dirty="0"/>
        </a:p>
      </dsp:txBody>
      <dsp:txXfrm>
        <a:off x="63464" y="2809179"/>
        <a:ext cx="3494096" cy="117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18-Jan-17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Wirless</a:t>
            </a:r>
            <a:r>
              <a:rPr lang="en-US" b="1" dirty="0" smtClean="0"/>
              <a:t> Security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616" y="4468031"/>
            <a:ext cx="7891272" cy="1069848"/>
          </a:xfrm>
        </p:spPr>
        <p:txBody>
          <a:bodyPr/>
          <a:lstStyle/>
          <a:p>
            <a:r>
              <a:rPr lang="en-US" dirty="0" smtClean="0"/>
              <a:t>Mohamad-Mahdi kassem  &amp;  </a:t>
            </a:r>
            <a:r>
              <a:rPr lang="en-US" dirty="0" err="1" smtClean="0"/>
              <a:t>Alaa</a:t>
            </a:r>
            <a:r>
              <a:rPr lang="en-US" dirty="0" smtClean="0"/>
              <a:t> </a:t>
            </a:r>
            <a:r>
              <a:rPr lang="en-US" dirty="0" err="1" smtClean="0"/>
              <a:t>Zreik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710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protocole </a:t>
            </a:r>
            <a:r>
              <a:rPr lang="fr-FR" b="1" dirty="0" smtClean="0"/>
              <a:t>WPA2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8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C’est</a:t>
            </a:r>
            <a:r>
              <a:rPr lang="en-US" sz="3200" dirty="0" smtClean="0"/>
              <a:t> le </a:t>
            </a:r>
            <a:r>
              <a:rPr lang="en-US" sz="3200" dirty="0" err="1" smtClean="0"/>
              <a:t>deuxième</a:t>
            </a:r>
            <a:r>
              <a:rPr lang="en-US" sz="3200" dirty="0" smtClean="0"/>
              <a:t> version du </a:t>
            </a:r>
            <a:r>
              <a:rPr lang="en-US" sz="3200" dirty="0" err="1" smtClean="0"/>
              <a:t>protocole</a:t>
            </a:r>
            <a:r>
              <a:rPr lang="en-US" sz="3200" dirty="0" smtClean="0"/>
              <a:t> WPA, avec </a:t>
            </a:r>
            <a:r>
              <a:rPr lang="en-US" sz="3200" dirty="0" err="1" smtClean="0"/>
              <a:t>comme</a:t>
            </a:r>
            <a:r>
              <a:rPr lang="en-US" sz="3200" dirty="0" smtClean="0"/>
              <a:t> </a:t>
            </a:r>
            <a:r>
              <a:rPr lang="en-US" sz="3200" dirty="0" err="1" smtClean="0"/>
              <a:t>différents</a:t>
            </a:r>
            <a:r>
              <a:rPr lang="en-US" sz="3200" dirty="0" smtClean="0"/>
              <a:t> :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’utilisation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obligatoire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des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algorithmes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’introduction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 CCMP (Mode Cipher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Compteur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avec Block Chaining message Authentication Protocol Code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3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68512"/>
              </p:ext>
            </p:extLst>
          </p:nvPr>
        </p:nvGraphicFramePr>
        <p:xfrm>
          <a:off x="1069975" y="2105246"/>
          <a:ext cx="10058400" cy="35193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7253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Protocole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L’algorithme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d’encryption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taille</a:t>
                      </a:r>
                      <a:r>
                        <a:rPr lang="en-US" baseline="0" dirty="0" smtClean="0"/>
                        <a:t> du 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 </a:t>
                      </a:r>
                      <a:r>
                        <a:rPr lang="en-US" dirty="0" err="1" smtClean="0"/>
                        <a:t>taille</a:t>
                      </a:r>
                      <a:r>
                        <a:rPr lang="en-US" baseline="0" dirty="0" smtClean="0"/>
                        <a:t> du </a:t>
                      </a:r>
                      <a:r>
                        <a:rPr lang="en-US" baseline="0" dirty="0" err="1" smtClean="0"/>
                        <a:t>clé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effectLst/>
                        </a:rPr>
                        <a:t>Contrôle</a:t>
                      </a:r>
                      <a:r>
                        <a:rPr lang="fr-FR" sz="1800" kern="1200" baseline="0" dirty="0" smtClean="0">
                          <a:effectLst/>
                        </a:rPr>
                        <a:t> d</a:t>
                      </a:r>
                      <a:r>
                        <a:rPr lang="fr-FR" sz="1800" kern="1200" dirty="0" smtClean="0">
                          <a:effectLst/>
                        </a:rPr>
                        <a:t>’intégrité</a:t>
                      </a:r>
                      <a:endParaRPr lang="en-US" dirty="0"/>
                    </a:p>
                  </a:txBody>
                  <a:tcPr/>
                </a:tc>
              </a:tr>
              <a:tr h="890543">
                <a:tc>
                  <a:txBody>
                    <a:bodyPr/>
                    <a:lstStyle/>
                    <a:p>
                      <a:r>
                        <a:rPr lang="en-US" dirty="0" smtClean="0"/>
                        <a:t>WEP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64/128-bit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CRC-32</a:t>
                      </a:r>
                      <a:endParaRPr lang="en-US" dirty="0"/>
                    </a:p>
                  </a:txBody>
                  <a:tcPr/>
                </a:tc>
              </a:tr>
              <a:tr h="1001860">
                <a:tc>
                  <a:txBody>
                    <a:bodyPr/>
                    <a:lstStyle/>
                    <a:p>
                      <a:r>
                        <a:rPr lang="en-US" dirty="0" smtClean="0"/>
                        <a:t>WPA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RC4, TKIP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CRC-32</a:t>
                      </a:r>
                      <a:endParaRPr lang="en-US" dirty="0"/>
                    </a:p>
                  </a:txBody>
                  <a:tcPr/>
                </a:tc>
              </a:tr>
              <a:tr h="901674">
                <a:tc>
                  <a:txBody>
                    <a:bodyPr/>
                    <a:lstStyle/>
                    <a:p>
                      <a:r>
                        <a:rPr lang="en-US" dirty="0" smtClean="0"/>
                        <a:t>WPA2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ASE-CCMP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AES-CCMP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1521" y="1970468"/>
            <a:ext cx="9517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WEP </a:t>
            </a:r>
            <a:r>
              <a:rPr lang="en-US" sz="3200" dirty="0" smtClean="0"/>
              <a:t>est plus vulnerable </a:t>
            </a:r>
            <a:r>
              <a:rPr lang="en-US" sz="3200" dirty="0" err="1" smtClean="0"/>
              <a:t>que</a:t>
            </a:r>
            <a:r>
              <a:rPr lang="en-US" sz="3200" dirty="0" smtClean="0"/>
              <a:t> les </a:t>
            </a:r>
            <a:r>
              <a:rPr lang="en-US" sz="3200" dirty="0" err="1" smtClean="0"/>
              <a:t>autres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WPA </a:t>
            </a:r>
            <a:r>
              <a:rPr lang="en-US" sz="3200" dirty="0" smtClean="0"/>
              <a:t>plus </a:t>
            </a:r>
            <a:r>
              <a:rPr lang="en-US" sz="3200" dirty="0" err="1" smtClean="0"/>
              <a:t>meilleur</a:t>
            </a:r>
            <a:r>
              <a:rPr lang="en-US" sz="3200" dirty="0" smtClean="0"/>
              <a:t> </a:t>
            </a:r>
            <a:r>
              <a:rPr lang="en-US" sz="3200" smtClean="0"/>
              <a:t>de </a:t>
            </a:r>
            <a:r>
              <a:rPr lang="en-US" sz="3200" smtClean="0"/>
              <a:t>WEP</a:t>
            </a:r>
            <a:r>
              <a:rPr lang="en-US" sz="3200" smtClean="0"/>
              <a:t> </a:t>
            </a:r>
            <a:r>
              <a:rPr lang="en-US" sz="3200" dirty="0" smtClean="0"/>
              <a:t>car le </a:t>
            </a:r>
            <a:r>
              <a:rPr lang="en-US" sz="3200" dirty="0" err="1" smtClean="0"/>
              <a:t>cle</a:t>
            </a:r>
            <a:r>
              <a:rPr lang="en-US" sz="3200" dirty="0" smtClean="0"/>
              <a:t> </a:t>
            </a:r>
            <a:r>
              <a:rPr lang="en-US" sz="3200" dirty="0" err="1" smtClean="0"/>
              <a:t>dynamique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WPA2 </a:t>
            </a:r>
            <a:r>
              <a:rPr lang="en-US" sz="3200" dirty="0" smtClean="0"/>
              <a:t>est le </a:t>
            </a:r>
            <a:r>
              <a:rPr lang="en-US" sz="3200" dirty="0" err="1" smtClean="0"/>
              <a:t>meilleur</a:t>
            </a:r>
            <a:r>
              <a:rPr lang="en-US" sz="3200" dirty="0" smtClean="0"/>
              <a:t> en </a:t>
            </a:r>
            <a:r>
              <a:rPr lang="en-US" sz="3200" dirty="0" err="1" smtClean="0"/>
              <a:t>utilisant</a:t>
            </a:r>
            <a:r>
              <a:rPr lang="en-US" sz="3200" dirty="0" smtClean="0"/>
              <a:t> AES et pas </a:t>
            </a:r>
            <a:r>
              <a:rPr lang="en-US" sz="3200" dirty="0" smtClean="0"/>
              <a:t>RC4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545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2561260"/>
            <a:ext cx="10058400" cy="1609344"/>
          </a:xfrm>
        </p:spPr>
        <p:txBody>
          <a:bodyPr/>
          <a:lstStyle/>
          <a:p>
            <a:r>
              <a:rPr lang="en-US" dirty="0" smtClean="0"/>
              <a:t>     Merci pour </a:t>
            </a:r>
            <a:r>
              <a:rPr lang="en-US" dirty="0" err="1" smtClean="0"/>
              <a:t>votre</a:t>
            </a:r>
            <a:r>
              <a:rPr lang="en-US" dirty="0" smtClean="0"/>
              <a:t> attention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6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20395"/>
            <a:ext cx="10058400" cy="146133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sommaire</a:t>
            </a:r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003379"/>
              </p:ext>
            </p:extLst>
          </p:nvPr>
        </p:nvGraphicFramePr>
        <p:xfrm>
          <a:off x="953938" y="2281726"/>
          <a:ext cx="10058400" cy="404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89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20395"/>
            <a:ext cx="10058400" cy="146133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Introduction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04160"/>
            <a:ext cx="10058400" cy="3360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dirty="0"/>
              <a:t>Les technologies sans fil (</a:t>
            </a:r>
            <a:r>
              <a:rPr lang="fr-FR" sz="3600" dirty="0" err="1"/>
              <a:t>wireless</a:t>
            </a:r>
            <a:r>
              <a:rPr lang="fr-FR" sz="3600" dirty="0"/>
              <a:t>) sont </a:t>
            </a:r>
            <a:r>
              <a:rPr lang="fr-FR" sz="3600" dirty="0" smtClean="0"/>
              <a:t>:</a:t>
            </a:r>
          </a:p>
          <a:p>
            <a:pPr marL="0" indent="0">
              <a:buNone/>
            </a:pPr>
            <a:endParaRPr lang="fr-FR" sz="3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/>
              <a:t> </a:t>
            </a:r>
            <a:r>
              <a:rPr lang="fr-FR" sz="3400" dirty="0" smtClean="0"/>
              <a:t>plus </a:t>
            </a:r>
            <a:r>
              <a:rPr lang="fr-FR" sz="3400" dirty="0" err="1"/>
              <a:t>vulnerables</a:t>
            </a:r>
            <a:r>
              <a:rPr lang="fr-FR" sz="3400" dirty="0"/>
              <a:t> aux </a:t>
            </a:r>
            <a:r>
              <a:rPr lang="fr-FR" sz="3400" dirty="0" smtClean="0"/>
              <a:t>attaques</a:t>
            </a:r>
          </a:p>
          <a:p>
            <a:pPr marL="274320" lvl="1" indent="0">
              <a:buNone/>
            </a:pPr>
            <a:endParaRPr lang="fr-FR" sz="3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 smtClean="0"/>
              <a:t> utilisé un protocole de protéger</a:t>
            </a:r>
          </a:p>
          <a:p>
            <a:pPr marL="274320" lvl="1" indent="0">
              <a:buNone/>
            </a:pPr>
            <a:r>
              <a:rPr lang="fr-FR" sz="3400" dirty="0"/>
              <a:t> </a:t>
            </a:r>
            <a:r>
              <a:rPr lang="fr-FR" sz="3400" dirty="0" smtClean="0"/>
              <a:t>	(WEP, WPA, WPA2, ….)</a:t>
            </a:r>
          </a:p>
          <a:p>
            <a:pPr marL="2271400" lvl="8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115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protocole 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sz="2800" b="1" dirty="0" smtClean="0">
                <a:solidFill>
                  <a:srgbClr val="C00000"/>
                </a:solidFill>
              </a:rPr>
              <a:t>W</a:t>
            </a:r>
            <a:r>
              <a:rPr lang="fr-FR" sz="2800" b="1" dirty="0" smtClean="0">
                <a:solidFill>
                  <a:srgbClr val="00B050"/>
                </a:solidFill>
              </a:rPr>
              <a:t>E</a:t>
            </a:r>
            <a:r>
              <a:rPr lang="fr-FR" sz="2800" b="1" dirty="0" smtClean="0">
                <a:solidFill>
                  <a:srgbClr val="0070C0"/>
                </a:solidFill>
              </a:rPr>
              <a:t>P</a:t>
            </a:r>
            <a:r>
              <a:rPr lang="fr-FR" sz="2800" b="1" dirty="0" smtClean="0"/>
              <a:t> :  </a:t>
            </a:r>
            <a:r>
              <a:rPr lang="fr-FR" sz="2800" b="1" dirty="0" err="1" smtClean="0">
                <a:solidFill>
                  <a:srgbClr val="C00000"/>
                </a:solidFill>
              </a:rPr>
              <a:t>W</a:t>
            </a:r>
            <a:r>
              <a:rPr lang="fr-FR" sz="2800" b="1" dirty="0" err="1" smtClean="0"/>
              <a:t>ired</a:t>
            </a:r>
            <a:r>
              <a:rPr lang="fr-FR" sz="2800" b="1" dirty="0" smtClean="0"/>
              <a:t> </a:t>
            </a:r>
            <a:r>
              <a:rPr lang="fr-FR" sz="2800" b="1" dirty="0">
                <a:solidFill>
                  <a:srgbClr val="00B050"/>
                </a:solidFill>
              </a:rPr>
              <a:t>E</a:t>
            </a:r>
            <a:r>
              <a:rPr lang="fr-FR" sz="2800" b="1" dirty="0"/>
              <a:t>quivalent </a:t>
            </a:r>
            <a:r>
              <a:rPr lang="fr-FR" sz="2800" b="1" dirty="0" err="1" smtClean="0">
                <a:solidFill>
                  <a:srgbClr val="0070C0"/>
                </a:solidFill>
              </a:rPr>
              <a:t>P</a:t>
            </a:r>
            <a:r>
              <a:rPr lang="fr-FR" sz="2800" b="1" dirty="0" err="1" smtClean="0"/>
              <a:t>rivacy</a:t>
            </a:r>
            <a:r>
              <a:rPr lang="fr-FR" b="1" dirty="0" smtClean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protocole du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protéger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ne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partie de la norme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IEEE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802.11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Assurer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la confidentialité des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données comme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objectif initial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1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49" y="272782"/>
            <a:ext cx="10058400" cy="1609344"/>
          </a:xfrm>
        </p:spPr>
        <p:txBody>
          <a:bodyPr/>
          <a:lstStyle/>
          <a:p>
            <a:r>
              <a:rPr lang="en-US" b="1" dirty="0"/>
              <a:t>Comment </a:t>
            </a:r>
            <a:r>
              <a:rPr lang="en-US" b="1" dirty="0" err="1"/>
              <a:t>ça</a:t>
            </a:r>
            <a:r>
              <a:rPr lang="en-US" b="1" dirty="0"/>
              <a:t> </a:t>
            </a:r>
            <a:r>
              <a:rPr lang="en-US" b="1" dirty="0" err="1"/>
              <a:t>marche</a:t>
            </a:r>
            <a:r>
              <a:rPr lang="en-US" b="1" dirty="0"/>
              <a:t> </a:t>
            </a:r>
            <a:r>
              <a:rPr lang="en-US" b="1" dirty="0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49" y="1882126"/>
            <a:ext cx="10058400" cy="4663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 vecteur d’initialisation </a:t>
            </a:r>
            <a:endParaRPr lang="fr-FR" dirty="0" smtClean="0"/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la clé statique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76347" y="1856489"/>
            <a:ext cx="905854" cy="42728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3022" y="2717562"/>
            <a:ext cx="2196272" cy="42729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WEP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74479" y="2652665"/>
            <a:ext cx="3349782" cy="561315"/>
          </a:xfrm>
          <a:prstGeom prst="roundRect">
            <a:avLst/>
          </a:prstGeom>
          <a:solidFill>
            <a:srgbClr val="8584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3022" y="23094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 </a:t>
            </a:r>
            <a:r>
              <a:rPr lang="en-US" b="1" dirty="0" err="1" smtClean="0"/>
              <a:t>graine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949653" y="3794529"/>
            <a:ext cx="999433" cy="9596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RC4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449370" y="3213980"/>
            <a:ext cx="0" cy="580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446773" y="5334745"/>
            <a:ext cx="3677488" cy="45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4"/>
          </p:cNvCxnSpPr>
          <p:nvPr/>
        </p:nvCxnSpPr>
        <p:spPr>
          <a:xfrm flipH="1">
            <a:off x="3437170" y="4754196"/>
            <a:ext cx="12200" cy="580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152804" y="2717563"/>
            <a:ext cx="2553077" cy="42729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50179" y="1430764"/>
            <a:ext cx="1221805" cy="1131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CRC-32</a:t>
            </a:r>
          </a:p>
          <a:p>
            <a:pPr algn="ctr"/>
            <a:r>
              <a:rPr lang="en-US" sz="1100" dirty="0" smtClean="0"/>
              <a:t>Checksum</a:t>
            </a:r>
            <a:endParaRPr lang="en-US" sz="1100" dirty="0"/>
          </a:p>
        </p:txBody>
      </p:sp>
      <p:cxnSp>
        <p:nvCxnSpPr>
          <p:cNvPr id="23" name="Elbow Connector 22"/>
          <p:cNvCxnSpPr>
            <a:stCxn id="20" idx="0"/>
            <a:endCxn id="21" idx="2"/>
          </p:cNvCxnSpPr>
          <p:nvPr/>
        </p:nvCxnSpPr>
        <p:spPr>
          <a:xfrm rot="5400000" flipH="1" flipV="1">
            <a:off x="7229204" y="2196588"/>
            <a:ext cx="721115" cy="320836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762150" y="2715445"/>
            <a:ext cx="914400" cy="42729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ICV</a:t>
            </a:r>
            <a:endParaRPr lang="en-US" dirty="0"/>
          </a:p>
        </p:txBody>
      </p:sp>
      <p:cxnSp>
        <p:nvCxnSpPr>
          <p:cNvPr id="26" name="Elbow Connector 25"/>
          <p:cNvCxnSpPr>
            <a:stCxn id="21" idx="6"/>
            <a:endCxn id="24" idx="0"/>
          </p:cNvCxnSpPr>
          <p:nvPr/>
        </p:nvCxnSpPr>
        <p:spPr>
          <a:xfrm>
            <a:off x="8971984" y="1996448"/>
            <a:ext cx="247366" cy="7189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096000" y="2652665"/>
            <a:ext cx="3690796" cy="561315"/>
          </a:xfrm>
          <a:prstGeom prst="roundRect">
            <a:avLst/>
          </a:prstGeom>
          <a:solidFill>
            <a:srgbClr val="897C61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Or 28"/>
          <p:cNvSpPr/>
          <p:nvPr/>
        </p:nvSpPr>
        <p:spPr>
          <a:xfrm>
            <a:off x="6152804" y="3929204"/>
            <a:ext cx="407406" cy="380246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5671" y="430945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XOR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4707802" y="4119327"/>
            <a:ext cx="1445002" cy="1215418"/>
          </a:xfrm>
          <a:prstGeom prst="bentConnector3">
            <a:avLst>
              <a:gd name="adj1" fmla="val 488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0"/>
          </p:cNvCxnSpPr>
          <p:nvPr/>
        </p:nvCxnSpPr>
        <p:spPr>
          <a:xfrm>
            <a:off x="6355533" y="3213980"/>
            <a:ext cx="974" cy="7152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940999" y="5334745"/>
            <a:ext cx="2897109" cy="452673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Ciphertext</a:t>
            </a:r>
            <a:endParaRPr lang="en-US" b="1" dirty="0"/>
          </a:p>
        </p:txBody>
      </p:sp>
      <p:cxnSp>
        <p:nvCxnSpPr>
          <p:cNvPr id="44" name="Elbow Connector 43"/>
          <p:cNvCxnSpPr>
            <a:stCxn id="29" idx="6"/>
            <a:endCxn id="42" idx="0"/>
          </p:cNvCxnSpPr>
          <p:nvPr/>
        </p:nvCxnSpPr>
        <p:spPr>
          <a:xfrm>
            <a:off x="6560210" y="4119327"/>
            <a:ext cx="3829344" cy="1215418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491879" y="5333223"/>
            <a:ext cx="688064" cy="452673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221380" y="5333434"/>
            <a:ext cx="688064" cy="452673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KID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109231" y="2707521"/>
            <a:ext cx="905854" cy="42728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446067" y="5205743"/>
            <a:ext cx="5486400" cy="697116"/>
          </a:xfrm>
          <a:prstGeom prst="roundRect">
            <a:avLst/>
          </a:prstGeom>
          <a:solidFill>
            <a:srgbClr val="D8D0C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78374" y="5861706"/>
            <a:ext cx="431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WEP-encrypted Packet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878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7929 -0.0009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00026 0.1231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3323E-17 L 0.10105 4.03323E-17 C 0.1461 4.03323E-17 0.20209 0.10648 0.20209 0.19329 L 0.20209 0.38681 " pathEditMode="relative" rAng="0" ptsTypes="AAAA">
                                      <p:cBhvr>
                                        <p:cTn id="1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10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29" grpId="0" animBg="1"/>
      <p:bldP spid="30" grpId="0"/>
      <p:bldP spid="42" grpId="0" animBg="1"/>
      <p:bldP spid="46" grpId="0" animBg="1"/>
      <p:bldP spid="47" grpId="0" animBg="1"/>
      <p:bldP spid="49" grpId="0" animBg="1"/>
      <p:bldP spid="49" grpId="1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vulnerabilitie</a:t>
            </a:r>
            <a:r>
              <a:rPr lang="fr-FR" dirty="0" smtClean="0"/>
              <a:t> du </a:t>
            </a:r>
            <a:r>
              <a:rPr lang="fr-FR" dirty="0" err="1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Plaintext Attack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33144" y="3102123"/>
            <a:ext cx="2743200" cy="512748"/>
          </a:xfrm>
          <a:prstGeom prst="roundRect">
            <a:avLst/>
          </a:prstGeom>
          <a:solidFill>
            <a:srgbClr val="D8D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Plaintext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3144" y="4339212"/>
            <a:ext cx="2743200" cy="5127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6" name="Flowchart: Or 5"/>
          <p:cNvSpPr/>
          <p:nvPr/>
        </p:nvSpPr>
        <p:spPr>
          <a:xfrm>
            <a:off x="4614729" y="3794333"/>
            <a:ext cx="418744" cy="376015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4076344" y="3358497"/>
            <a:ext cx="747757" cy="435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6" idx="4"/>
          </p:cNvCxnSpPr>
          <p:nvPr/>
        </p:nvCxnSpPr>
        <p:spPr>
          <a:xfrm flipV="1">
            <a:off x="4076343" y="4170348"/>
            <a:ext cx="747758" cy="4252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715001" y="3743057"/>
            <a:ext cx="3717420" cy="478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  <a:endCxn id="12" idx="1"/>
          </p:cNvCxnSpPr>
          <p:nvPr/>
        </p:nvCxnSpPr>
        <p:spPr>
          <a:xfrm flipV="1">
            <a:off x="5033473" y="3982340"/>
            <a:ext cx="68152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846" y="5614733"/>
            <a:ext cx="101243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RC4 </a:t>
            </a:r>
            <a:r>
              <a:rPr lang="en-US" sz="2000" dirty="0" err="1"/>
              <a:t>vulnerabilite</a:t>
            </a:r>
            <a:r>
              <a:rPr lang="en-US" sz="2000" dirty="0"/>
              <a:t> : en </a:t>
            </a:r>
            <a:r>
              <a:rPr lang="en-US" sz="2000" dirty="0" err="1"/>
              <a:t>utilisant</a:t>
            </a:r>
            <a:r>
              <a:rPr lang="en-US" sz="2000" dirty="0"/>
              <a:t> </a:t>
            </a:r>
            <a:r>
              <a:rPr lang="en-US" sz="2000" dirty="0" err="1"/>
              <a:t>quelque</a:t>
            </a:r>
            <a:r>
              <a:rPr lang="en-US" sz="2000" dirty="0"/>
              <a:t> method </a:t>
            </a:r>
            <a:r>
              <a:rPr lang="en-US" sz="2000" dirty="0" err="1"/>
              <a:t>comme</a:t>
            </a:r>
            <a:r>
              <a:rPr lang="en-US" sz="2000" dirty="0"/>
              <a:t> ‘AIRSNORT’  ET  ‘</a:t>
            </a:r>
            <a:r>
              <a:rPr lang="en-US" sz="2000" dirty="0" err="1"/>
              <a:t>WepCrack</a:t>
            </a:r>
            <a:r>
              <a:rPr lang="en-US" sz="2000" dirty="0"/>
              <a:t>’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protocole </a:t>
            </a:r>
            <a:r>
              <a:rPr lang="fr-FR" b="1" dirty="0" smtClean="0"/>
              <a:t>WPA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</a:t>
            </a:r>
            <a:r>
              <a:rPr lang="en-US" sz="2800" b="1" dirty="0" smtClean="0">
                <a:solidFill>
                  <a:srgbClr val="00B0F0"/>
                </a:solidFill>
              </a:rPr>
              <a:t>P</a:t>
            </a:r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</a:rPr>
              <a:t> : </a:t>
            </a:r>
            <a:r>
              <a:rPr lang="fr-FR" sz="2800" b="1" dirty="0">
                <a:solidFill>
                  <a:srgbClr val="FF0000"/>
                </a:solidFill>
              </a:rPr>
              <a:t>W</a:t>
            </a:r>
            <a:r>
              <a:rPr lang="fr-FR" sz="2800" b="1" dirty="0"/>
              <a:t>i-Fi </a:t>
            </a:r>
            <a:r>
              <a:rPr lang="fr-FR" sz="2800" b="1" dirty="0" err="1">
                <a:solidFill>
                  <a:srgbClr val="00B0F0"/>
                </a:solidFill>
              </a:rPr>
              <a:t>P</a:t>
            </a:r>
            <a:r>
              <a:rPr lang="fr-FR" sz="2800" b="1" dirty="0" err="1"/>
              <a:t>rotected</a:t>
            </a:r>
            <a:r>
              <a:rPr lang="fr-FR" sz="2800" b="1" dirty="0"/>
              <a:t> </a:t>
            </a:r>
            <a:r>
              <a:rPr lang="fr-FR" sz="2800" b="1" dirty="0" smtClean="0">
                <a:solidFill>
                  <a:srgbClr val="00B050"/>
                </a:solidFill>
              </a:rPr>
              <a:t>A</a:t>
            </a:r>
            <a:r>
              <a:rPr lang="fr-FR" sz="2800" b="1" dirty="0" smtClean="0"/>
              <a:t>ccess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protocole du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protéger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ne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partie de la norme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IEEE 802.11i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Assurer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l’authentification, la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confidentialité des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données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et des contrôles d’intégrité de message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47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 </a:t>
            </a:r>
            <a:r>
              <a:rPr lang="en-US" b="1" dirty="0" err="1"/>
              <a:t>ça</a:t>
            </a:r>
            <a:r>
              <a:rPr lang="en-US" b="1" dirty="0"/>
              <a:t> </a:t>
            </a:r>
            <a:r>
              <a:rPr lang="en-US" b="1" dirty="0" err="1"/>
              <a:t>marche</a:t>
            </a:r>
            <a:r>
              <a:rPr lang="en-US" b="1" dirty="0"/>
              <a:t> </a:t>
            </a:r>
            <a:r>
              <a:rPr lang="en-US" b="1" dirty="0" err="1" smtClean="0"/>
              <a:t>Wpa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708220"/>
            <a:ext cx="10264693" cy="50342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16334" y="2093977"/>
            <a:ext cx="2270928" cy="3578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Temporary Encryption Key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16334" y="2512090"/>
            <a:ext cx="2270928" cy="357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 MAC 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16334" y="2939646"/>
            <a:ext cx="2270928" cy="357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TSC (IV + EIV)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6270" y="2051454"/>
            <a:ext cx="2374157" cy="1298881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8542" y="1691156"/>
            <a:ext cx="2126511" cy="329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Mixing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07662" y="3911487"/>
            <a:ext cx="999433" cy="9596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RC4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2407379" y="3330938"/>
            <a:ext cx="0" cy="580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85049" y="5432316"/>
            <a:ext cx="2402213" cy="45267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4"/>
          </p:cNvCxnSpPr>
          <p:nvPr/>
        </p:nvCxnSpPr>
        <p:spPr>
          <a:xfrm flipH="1">
            <a:off x="2395179" y="4871154"/>
            <a:ext cx="12200" cy="580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118696" y="2020765"/>
            <a:ext cx="1162988" cy="3578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18695" y="2414384"/>
            <a:ext cx="1162989" cy="35782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66541" y="1943016"/>
            <a:ext cx="1267295" cy="916267"/>
          </a:xfrm>
          <a:prstGeom prst="rect">
            <a:avLst/>
          </a:prstGeom>
          <a:solidFill>
            <a:srgbClr val="D8BFB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08702" y="1700357"/>
            <a:ext cx="1982971" cy="25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to 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963564" y="3144034"/>
            <a:ext cx="1473245" cy="619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Michaels </a:t>
            </a:r>
            <a:r>
              <a:rPr lang="en-US" sz="1400" dirty="0" err="1" smtClean="0">
                <a:solidFill>
                  <a:schemeClr val="tx1"/>
                </a:solidFill>
              </a:rPr>
              <a:t>Algo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2"/>
          </p:cNvCxnSpPr>
          <p:nvPr/>
        </p:nvCxnSpPr>
        <p:spPr>
          <a:xfrm flipH="1">
            <a:off x="9700187" y="2859283"/>
            <a:ext cx="2" cy="284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971452" y="3934120"/>
            <a:ext cx="1500549" cy="4572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MSDU+MIC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4"/>
          </p:cNvCxnSpPr>
          <p:nvPr/>
        </p:nvCxnSpPr>
        <p:spPr>
          <a:xfrm flipH="1">
            <a:off x="9700186" y="3763146"/>
            <a:ext cx="1" cy="170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8791911" y="4513404"/>
            <a:ext cx="1859629" cy="425303"/>
          </a:xfrm>
          <a:prstGeom prst="horizontalScroll">
            <a:avLst/>
          </a:prstGeom>
          <a:solidFill>
            <a:srgbClr val="D8D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Fragmentation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4" idx="2"/>
            <a:endCxn id="28" idx="0"/>
          </p:cNvCxnSpPr>
          <p:nvPr/>
        </p:nvCxnSpPr>
        <p:spPr>
          <a:xfrm flipH="1">
            <a:off x="9721726" y="4391320"/>
            <a:ext cx="1" cy="175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791911" y="5183704"/>
            <a:ext cx="1916084" cy="3797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9742614" y="4885544"/>
            <a:ext cx="7339" cy="29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791911" y="5646935"/>
            <a:ext cx="1175851" cy="10738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CRC-23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Checksum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endCxn id="39" idx="6"/>
          </p:cNvCxnSpPr>
          <p:nvPr/>
        </p:nvCxnSpPr>
        <p:spPr>
          <a:xfrm rot="5400000">
            <a:off x="9892078" y="5639147"/>
            <a:ext cx="620417" cy="4690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006318" y="5191635"/>
            <a:ext cx="744916" cy="371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endCxn id="42" idx="2"/>
          </p:cNvCxnSpPr>
          <p:nvPr/>
        </p:nvCxnSpPr>
        <p:spPr>
          <a:xfrm rot="16200000" flipV="1">
            <a:off x="8273120" y="5669119"/>
            <a:ext cx="620417" cy="409104"/>
          </a:xfrm>
          <a:prstGeom prst="bentConnector3">
            <a:avLst>
              <a:gd name="adj1" fmla="val -48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963786" y="5139807"/>
            <a:ext cx="2776107" cy="485507"/>
          </a:xfrm>
          <a:prstGeom prst="roundRect">
            <a:avLst/>
          </a:prstGeom>
          <a:solidFill>
            <a:srgbClr val="75757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Or 46"/>
          <p:cNvSpPr/>
          <p:nvPr/>
        </p:nvSpPr>
        <p:spPr>
          <a:xfrm>
            <a:off x="6720164" y="3598875"/>
            <a:ext cx="637954" cy="6060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3098821" y="3903801"/>
            <a:ext cx="3619660" cy="1526617"/>
          </a:xfrm>
          <a:prstGeom prst="bentConnector3">
            <a:avLst>
              <a:gd name="adj1" fmla="val 270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7" idx="6"/>
          </p:cNvCxnSpPr>
          <p:nvPr/>
        </p:nvCxnSpPr>
        <p:spPr>
          <a:xfrm rot="16200000" flipV="1">
            <a:off x="7267041" y="3992980"/>
            <a:ext cx="1225092" cy="104293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96566" y="325113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XOR</a:t>
            </a:r>
            <a:endParaRPr lang="en-US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6058733" y="5153048"/>
            <a:ext cx="1676400" cy="44161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Ciphertext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47" idx="4"/>
          </p:cNvCxnSpPr>
          <p:nvPr/>
        </p:nvCxnSpPr>
        <p:spPr>
          <a:xfrm>
            <a:off x="7039141" y="4204930"/>
            <a:ext cx="0" cy="93487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578975" y="5191635"/>
            <a:ext cx="460369" cy="403023"/>
          </a:xfrm>
          <a:prstGeom prst="roundRect">
            <a:avLst/>
          </a:prstGeom>
          <a:solidFill>
            <a:srgbClr val="D8D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EIV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103595" y="5183704"/>
            <a:ext cx="460369" cy="403023"/>
          </a:xfrm>
          <a:prstGeom prst="roundRect">
            <a:avLst/>
          </a:prstGeom>
          <a:solidFill>
            <a:srgbClr val="D8D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617582" y="5183704"/>
            <a:ext cx="460369" cy="403023"/>
          </a:xfrm>
          <a:prstGeom prst="roundRect">
            <a:avLst/>
          </a:prstGeom>
          <a:solidFill>
            <a:srgbClr val="D8D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70203" y="5173071"/>
            <a:ext cx="813386" cy="463231"/>
          </a:xfrm>
          <a:prstGeom prst="roundRect">
            <a:avLst/>
          </a:prstGeom>
          <a:solidFill>
            <a:srgbClr val="7575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MAC</a:t>
            </a:r>
            <a:r>
              <a:rPr lang="en-US" dirty="0" smtClean="0"/>
              <a:t> </a:t>
            </a:r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78" name="Rounded Rectangle 77"/>
          <p:cNvSpPr/>
          <p:nvPr/>
        </p:nvSpPr>
        <p:spPr>
          <a:xfrm>
            <a:off x="3738307" y="5137628"/>
            <a:ext cx="4087257" cy="519940"/>
          </a:xfrm>
          <a:prstGeom prst="roundRect">
            <a:avLst/>
          </a:prstGeom>
          <a:solidFill>
            <a:srgbClr val="C3C1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885838" y="5602521"/>
            <a:ext cx="22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Packet to transmit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805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/>
      <p:bldP spid="13" grpId="0" animBg="1"/>
      <p:bldP spid="15" grpId="0" animBg="1"/>
      <p:bldP spid="17" grpId="0" animBg="1"/>
      <p:bldP spid="18" grpId="0" animBg="1"/>
      <p:bldP spid="19" grpId="0" animBg="1"/>
      <p:bldP spid="20" grpId="0"/>
      <p:bldP spid="21" grpId="0" animBg="1"/>
      <p:bldP spid="24" grpId="0" animBg="1"/>
      <p:bldP spid="28" grpId="0" animBg="1"/>
      <p:bldP spid="31" grpId="0" animBg="1"/>
      <p:bldP spid="39" grpId="0" animBg="1"/>
      <p:bldP spid="42" grpId="0" animBg="1"/>
      <p:bldP spid="46" grpId="0" animBg="1"/>
      <p:bldP spid="47" grpId="0" animBg="1"/>
      <p:bldP spid="57" grpId="0"/>
      <p:bldP spid="69" grpId="0" animBg="1"/>
      <p:bldP spid="73" grpId="0" animBg="1"/>
      <p:bldP spid="74" grpId="0" animBg="1"/>
      <p:bldP spid="76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vulnerabilitie</a:t>
            </a:r>
            <a:r>
              <a:rPr lang="fr-FR" dirty="0"/>
              <a:t> du </a:t>
            </a:r>
            <a:r>
              <a:rPr lang="fr-FR" dirty="0" err="1" smtClean="0"/>
              <a:t>wPA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 Faiblesse </a:t>
            </a:r>
            <a:r>
              <a:rPr lang="fr-FR" sz="2400" dirty="0"/>
              <a:t>de l'algorithme de combinaison de </a:t>
            </a:r>
            <a:r>
              <a:rPr lang="fr-FR" sz="2400" dirty="0" smtClean="0"/>
              <a:t>touches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  PSK </a:t>
            </a:r>
            <a:r>
              <a:rPr lang="fr-FR" sz="2400" dirty="0"/>
              <a:t>est vulnérable aux écoutes et aux attaques de dictionnaires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 La </a:t>
            </a:r>
            <a:r>
              <a:rPr lang="fr-FR" sz="2400" dirty="0"/>
              <a:t>vulnérabilité TKIP permet à l'attaquant de deviner l'adresse IP du </a:t>
            </a:r>
            <a:r>
              <a:rPr lang="fr-FR" sz="2400" dirty="0" smtClean="0"/>
              <a:t>sous-réseau</a:t>
            </a:r>
            <a:endParaRPr lang="ar-LB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ar-L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ar-LB" sz="2400" dirty="0" smtClean="0"/>
              <a:t> </a:t>
            </a:r>
            <a:r>
              <a:rPr lang="en-US" sz="2400" dirty="0" smtClean="0"/>
              <a:t>Exploiter</a:t>
            </a:r>
            <a:r>
              <a:rPr lang="ar-LB" sz="2400" dirty="0" smtClean="0"/>
              <a:t> </a:t>
            </a:r>
            <a:r>
              <a:rPr lang="en-US" sz="2400" dirty="0" smtClean="0"/>
              <a:t>du WPS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9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2978</TotalTime>
  <Words>336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Rockwell</vt:lpstr>
      <vt:lpstr>Rockwell Condensed</vt:lpstr>
      <vt:lpstr>Times New Roman</vt:lpstr>
      <vt:lpstr>Wingdings</vt:lpstr>
      <vt:lpstr>Wood Type</vt:lpstr>
      <vt:lpstr>Wirless Security </vt:lpstr>
      <vt:lpstr>sommaire</vt:lpstr>
      <vt:lpstr>Introduction</vt:lpstr>
      <vt:lpstr>Le protocole WEP</vt:lpstr>
      <vt:lpstr>Comment ça marche WEP</vt:lpstr>
      <vt:lpstr>le vulnerabilitie du wep</vt:lpstr>
      <vt:lpstr>Le protocole WPA</vt:lpstr>
      <vt:lpstr>Comment ça marche Wpa</vt:lpstr>
      <vt:lpstr>le vulnerabilitie du wPA</vt:lpstr>
      <vt:lpstr>Le protocole WPA2</vt:lpstr>
      <vt:lpstr>Comparaison</vt:lpstr>
      <vt:lpstr>conclusion</vt:lpstr>
      <vt:lpstr>     Merci pour votre attention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mohamad-mahdi kassem</dc:creator>
  <cp:lastModifiedBy>mohamad-mahdi kassem</cp:lastModifiedBy>
  <cp:revision>84</cp:revision>
  <dcterms:created xsi:type="dcterms:W3CDTF">2016-10-29T13:52:17Z</dcterms:created>
  <dcterms:modified xsi:type="dcterms:W3CDTF">2017-01-18T22:32:58Z</dcterms:modified>
</cp:coreProperties>
</file>