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74" r:id="rId4"/>
    <p:sldId id="275" r:id="rId5"/>
    <p:sldId id="276" r:id="rId6"/>
    <p:sldId id="277" r:id="rId7"/>
    <p:sldId id="278" r:id="rId8"/>
    <p:sldId id="279" r:id="rId9"/>
    <p:sldId id="294" r:id="rId10"/>
    <p:sldId id="280" r:id="rId11"/>
    <p:sldId id="281" r:id="rId12"/>
    <p:sldId id="282" r:id="rId13"/>
    <p:sldId id="284" r:id="rId14"/>
    <p:sldId id="285" r:id="rId15"/>
    <p:sldId id="286" r:id="rId16"/>
    <p:sldId id="295" r:id="rId17"/>
    <p:sldId id="28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A779B-474E-4B80-85D4-2261B9B5B90E}" v="17" dt="2022-05-26T16:34:33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1"/>
  </p:normalViewPr>
  <p:slideViewPr>
    <p:cSldViewPr snapToGrid="0" snapToObjects="1" showGuides="1">
      <p:cViewPr varScale="1">
        <p:scale>
          <a:sx n="75" d="100"/>
          <a:sy n="75" d="100"/>
        </p:scale>
        <p:origin x="31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ugen, Dean F." userId="6377b325-7087-4bf8-a932-83c6b61fd179" providerId="ADAL" clId="{181A779B-474E-4B80-85D4-2261B9B5B90E}"/>
    <pc:docChg chg="undo custSel addSld modSld">
      <pc:chgData name="Hougen, Dean F." userId="6377b325-7087-4bf8-a932-83c6b61fd179" providerId="ADAL" clId="{181A779B-474E-4B80-85D4-2261B9B5B90E}" dt="2022-05-26T16:55:37.321" v="221" actId="20577"/>
      <pc:docMkLst>
        <pc:docMk/>
      </pc:docMkLst>
      <pc:sldChg chg="modSp mod">
        <pc:chgData name="Hougen, Dean F." userId="6377b325-7087-4bf8-a932-83c6b61fd179" providerId="ADAL" clId="{181A779B-474E-4B80-85D4-2261B9B5B90E}" dt="2022-05-26T16:17:47.719" v="0" actId="313"/>
        <pc:sldMkLst>
          <pc:docMk/>
          <pc:sldMk cId="1059359196" sldId="256"/>
        </pc:sldMkLst>
        <pc:spChg chg="mod">
          <ac:chgData name="Hougen, Dean F." userId="6377b325-7087-4bf8-a932-83c6b61fd179" providerId="ADAL" clId="{181A779B-474E-4B80-85D4-2261B9B5B90E}" dt="2022-05-26T16:17:47.719" v="0" actId="313"/>
          <ac:spMkLst>
            <pc:docMk/>
            <pc:sldMk cId="1059359196" sldId="256"/>
            <ac:spMk id="4" creationId="{C4E7B0E9-1EE9-4BB2-9E3B-97A55EC702E1}"/>
          </ac:spMkLst>
        </pc:spChg>
      </pc:sldChg>
      <pc:sldChg chg="modSp mod">
        <pc:chgData name="Hougen, Dean F." userId="6377b325-7087-4bf8-a932-83c6b61fd179" providerId="ADAL" clId="{181A779B-474E-4B80-85D4-2261B9B5B90E}" dt="2022-05-26T16:21:46.829" v="1" actId="20577"/>
        <pc:sldMkLst>
          <pc:docMk/>
          <pc:sldMk cId="2136867104" sldId="277"/>
        </pc:sldMkLst>
        <pc:spChg chg="mod">
          <ac:chgData name="Hougen, Dean F." userId="6377b325-7087-4bf8-a932-83c6b61fd179" providerId="ADAL" clId="{181A779B-474E-4B80-85D4-2261B9B5B90E}" dt="2022-05-26T16:21:46.829" v="1" actId="20577"/>
          <ac:spMkLst>
            <pc:docMk/>
            <pc:sldMk cId="2136867104" sldId="277"/>
            <ac:spMk id="3" creationId="{FEE07826-464E-9A9D-621E-FFD09698B114}"/>
          </ac:spMkLst>
        </pc:spChg>
      </pc:sldChg>
      <pc:sldChg chg="modSp mod">
        <pc:chgData name="Hougen, Dean F." userId="6377b325-7087-4bf8-a932-83c6b61fd179" providerId="ADAL" clId="{181A779B-474E-4B80-85D4-2261B9B5B90E}" dt="2022-05-26T16:55:27.233" v="219" actId="20577"/>
        <pc:sldMkLst>
          <pc:docMk/>
          <pc:sldMk cId="2769984457" sldId="286"/>
        </pc:sldMkLst>
        <pc:spChg chg="mod">
          <ac:chgData name="Hougen, Dean F." userId="6377b325-7087-4bf8-a932-83c6b61fd179" providerId="ADAL" clId="{181A779B-474E-4B80-85D4-2261B9B5B90E}" dt="2022-05-26T16:55:27.233" v="219" actId="20577"/>
          <ac:spMkLst>
            <pc:docMk/>
            <pc:sldMk cId="2769984457" sldId="286"/>
            <ac:spMk id="7" creationId="{B773E37E-46D6-D07B-EE1F-8F9BA0020431}"/>
          </ac:spMkLst>
        </pc:spChg>
      </pc:sldChg>
      <pc:sldChg chg="modSp add mod">
        <pc:chgData name="Hougen, Dean F." userId="6377b325-7087-4bf8-a932-83c6b61fd179" providerId="ADAL" clId="{181A779B-474E-4B80-85D4-2261B9B5B90E}" dt="2022-05-26T16:55:37.321" v="221" actId="20577"/>
        <pc:sldMkLst>
          <pc:docMk/>
          <pc:sldMk cId="584849928" sldId="295"/>
        </pc:sldMkLst>
        <pc:spChg chg="mod">
          <ac:chgData name="Hougen, Dean F." userId="6377b325-7087-4bf8-a932-83c6b61fd179" providerId="ADAL" clId="{181A779B-474E-4B80-85D4-2261B9B5B90E}" dt="2022-05-26T16:55:37.321" v="221" actId="20577"/>
          <ac:spMkLst>
            <pc:docMk/>
            <pc:sldMk cId="584849928" sldId="295"/>
            <ac:spMk id="7" creationId="{B773E37E-46D6-D07B-EE1F-8F9BA0020431}"/>
          </ac:spMkLst>
        </pc:spChg>
      </pc:sldChg>
    </pc:docChg>
  </pc:docChgLst>
  <pc:docChgLst>
    <pc:chgData name="Hougen, Dean F." userId="6377b325-7087-4bf8-a932-83c6b61fd179" providerId="ADAL" clId="{CC88E1F8-3876-4EE5-9A9E-E36A77953527}"/>
    <pc:docChg chg="undo custSel addSld delSld modSld sldOrd">
      <pc:chgData name="Hougen, Dean F." userId="6377b325-7087-4bf8-a932-83c6b61fd179" providerId="ADAL" clId="{CC88E1F8-3876-4EE5-9A9E-E36A77953527}" dt="2022-05-26T14:49:10.902" v="19" actId="2696"/>
      <pc:docMkLst>
        <pc:docMk/>
      </pc:docMkLst>
      <pc:sldChg chg="add del ord">
        <pc:chgData name="Hougen, Dean F." userId="6377b325-7087-4bf8-a932-83c6b61fd179" providerId="ADAL" clId="{CC88E1F8-3876-4EE5-9A9E-E36A77953527}" dt="2022-05-26T14:48:58.410" v="18"/>
        <pc:sldMkLst>
          <pc:docMk/>
          <pc:sldMk cId="1251104992" sldId="273"/>
        </pc:sldMkLst>
      </pc:sldChg>
      <pc:sldChg chg="del">
        <pc:chgData name="Hougen, Dean F." userId="6377b325-7087-4bf8-a932-83c6b61fd179" providerId="ADAL" clId="{CC88E1F8-3876-4EE5-9A9E-E36A77953527}" dt="2022-05-26T14:49:10.902" v="19" actId="2696"/>
        <pc:sldMkLst>
          <pc:docMk/>
          <pc:sldMk cId="291441068" sldId="288"/>
        </pc:sldMkLst>
      </pc:sldChg>
      <pc:sldChg chg="del">
        <pc:chgData name="Hougen, Dean F." userId="6377b325-7087-4bf8-a932-83c6b61fd179" providerId="ADAL" clId="{CC88E1F8-3876-4EE5-9A9E-E36A77953527}" dt="2022-05-26T14:49:10.902" v="19" actId="2696"/>
        <pc:sldMkLst>
          <pc:docMk/>
          <pc:sldMk cId="17816337" sldId="289"/>
        </pc:sldMkLst>
      </pc:sldChg>
      <pc:sldChg chg="add del">
        <pc:chgData name="Hougen, Dean F." userId="6377b325-7087-4bf8-a932-83c6b61fd179" providerId="ADAL" clId="{CC88E1F8-3876-4EE5-9A9E-E36A77953527}" dt="2022-05-26T14:49:10.902" v="19" actId="2696"/>
        <pc:sldMkLst>
          <pc:docMk/>
          <pc:sldMk cId="1117659042" sldId="290"/>
        </pc:sldMkLst>
      </pc:sldChg>
      <pc:sldChg chg="add del">
        <pc:chgData name="Hougen, Dean F." userId="6377b325-7087-4bf8-a932-83c6b61fd179" providerId="ADAL" clId="{CC88E1F8-3876-4EE5-9A9E-E36A77953527}" dt="2022-05-26T14:49:10.902" v="19" actId="2696"/>
        <pc:sldMkLst>
          <pc:docMk/>
          <pc:sldMk cId="3628265937" sldId="291"/>
        </pc:sldMkLst>
      </pc:sldChg>
      <pc:sldChg chg="add del">
        <pc:chgData name="Hougen, Dean F." userId="6377b325-7087-4bf8-a932-83c6b61fd179" providerId="ADAL" clId="{CC88E1F8-3876-4EE5-9A9E-E36A77953527}" dt="2022-05-26T14:49:10.902" v="19" actId="2696"/>
        <pc:sldMkLst>
          <pc:docMk/>
          <pc:sldMk cId="1492391161" sldId="292"/>
        </pc:sldMkLst>
      </pc:sldChg>
      <pc:sldChg chg="add del">
        <pc:chgData name="Hougen, Dean F." userId="6377b325-7087-4bf8-a932-83c6b61fd179" providerId="ADAL" clId="{CC88E1F8-3876-4EE5-9A9E-E36A77953527}" dt="2022-05-26T14:49:10.902" v="19" actId="2696"/>
        <pc:sldMkLst>
          <pc:docMk/>
          <pc:sldMk cId="3788812782" sldId="293"/>
        </pc:sldMkLst>
      </pc:sldChg>
      <pc:sldChg chg="add del">
        <pc:chgData name="Hougen, Dean F." userId="6377b325-7087-4bf8-a932-83c6b61fd179" providerId="ADAL" clId="{CC88E1F8-3876-4EE5-9A9E-E36A77953527}" dt="2022-05-26T14:45:39.549" v="16" actId="47"/>
        <pc:sldMkLst>
          <pc:docMk/>
          <pc:sldMk cId="1598949689" sldId="295"/>
        </pc:sldMkLst>
      </pc:sldChg>
      <pc:sldChg chg="add del">
        <pc:chgData name="Hougen, Dean F." userId="6377b325-7087-4bf8-a932-83c6b61fd179" providerId="ADAL" clId="{CC88E1F8-3876-4EE5-9A9E-E36A77953527}" dt="2022-05-26T14:45:39.549" v="16" actId="47"/>
        <pc:sldMkLst>
          <pc:docMk/>
          <pc:sldMk cId="2696162760" sldId="296"/>
        </pc:sldMkLst>
      </pc:sldChg>
      <pc:sldChg chg="add del">
        <pc:chgData name="Hougen, Dean F." userId="6377b325-7087-4bf8-a932-83c6b61fd179" providerId="ADAL" clId="{CC88E1F8-3876-4EE5-9A9E-E36A77953527}" dt="2022-05-26T14:45:39.549" v="16" actId="47"/>
        <pc:sldMkLst>
          <pc:docMk/>
          <pc:sldMk cId="370297223" sldId="2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0248-F6A6-E14F-94E7-662012332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84" y="1122363"/>
            <a:ext cx="9792832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2F906-3FCE-7647-B60D-373238544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584" y="3602038"/>
            <a:ext cx="979283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792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2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3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0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4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7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67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ml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E7B0E9-1EE9-4BB2-9E3B-97A55EC70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OADII Software Foundry:</a:t>
            </a:r>
            <a:br>
              <a:rPr lang="en-US" sz="2800" dirty="0"/>
            </a:br>
            <a:r>
              <a:rPr lang="en-US" sz="2800" dirty="0"/>
              <a:t>Programming Language Skills Essentials:</a:t>
            </a:r>
            <a:br>
              <a:rPr lang="en-US" dirty="0"/>
            </a:br>
            <a:r>
              <a:rPr lang="en-US" dirty="0"/>
              <a:t>Introduction to C++:</a:t>
            </a:r>
            <a:br>
              <a:rPr lang="en-US" dirty="0"/>
            </a:br>
            <a:r>
              <a:rPr lang="en-US" sz="4000" i="1" dirty="0"/>
              <a:t>Object-Oriented Design &amp; Programming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686EEB1-2DC9-085E-9595-1C1D33D5F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dirty="0"/>
              <a:t>Dean Hougen</a:t>
            </a:r>
          </a:p>
          <a:p>
            <a:pPr>
              <a:spcBef>
                <a:spcPts val="0"/>
              </a:spcBef>
            </a:pPr>
            <a:r>
              <a:rPr lang="en-US" dirty="0"/>
              <a:t>School of Computer Science</a:t>
            </a:r>
          </a:p>
          <a:p>
            <a:pPr>
              <a:spcBef>
                <a:spcPts val="0"/>
              </a:spcBef>
            </a:pPr>
            <a:r>
              <a:rPr lang="en-US" dirty="0"/>
              <a:t>University of Oklahoma</a:t>
            </a:r>
          </a:p>
        </p:txBody>
      </p:sp>
    </p:spTree>
    <p:extLst>
      <p:ext uri="{BB962C8B-B14F-4D97-AF65-F5344CB8AC3E}">
        <p14:creationId xmlns:p14="http://schemas.microsoft.com/office/powerpoint/2010/main" val="105935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3AF6-63DC-EA66-679A-047839E2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Object Oriented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D82F-B9BB-541F-E49A-A57FFCF11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>
                <a:solidFill>
                  <a:srgbClr val="C00000"/>
                </a:solidFill>
              </a:rPr>
              <a:t>The principle of OO Programming is to build software based on objects rather than functionality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Common Mistake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Calling something a class when in reality it is a function (method) or behavior of a class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If the class only does one thing, it is probably not a class but instead a behavior that should be associated with some class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Good Design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When a specification is changed, the change to the design should be localized to only a single class</a:t>
            </a:r>
          </a:p>
        </p:txBody>
      </p:sp>
    </p:spTree>
    <p:extLst>
      <p:ext uri="{BB962C8B-B14F-4D97-AF65-F5344CB8AC3E}">
        <p14:creationId xmlns:p14="http://schemas.microsoft.com/office/powerpoint/2010/main" val="216138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73B9-F6A6-8C4F-A093-5957206A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Introduction to UML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1E07-B049-C90F-C412-2E530E6A7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dirty="0"/>
              <a:t>The Unified Modeling Language (UML) provides a simple and standard way to represent classes and Object-Oriented designs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dirty="0"/>
              <a:t>Grady </a:t>
            </a:r>
            <a:r>
              <a:rPr lang="en-GB" altLang="en-US" sz="2800" dirty="0" err="1"/>
              <a:t>Booch</a:t>
            </a:r>
            <a:r>
              <a:rPr lang="en-GB" altLang="en-US" sz="2800" dirty="0"/>
              <a:t>, James Rumbaugh, and Ivar Jacobsen- 1994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dirty="0"/>
              <a:t>Separate ideas merged into a single specification and eventually a standard for UML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dirty="0"/>
              <a:t>Reference: </a:t>
            </a:r>
            <a:r>
              <a:rPr lang="en-GB" altLang="en-US" sz="2800" dirty="0">
                <a:hlinkClick r:id="rId2"/>
              </a:rPr>
              <a:t>http://www.uml.org</a:t>
            </a:r>
            <a:r>
              <a:rPr lang="en-GB" altLang="en-US" sz="2800" dirty="0"/>
              <a:t> </a:t>
            </a:r>
            <a:endParaRPr lang="en-US" altLang="en-US" sz="2800" dirty="0">
              <a:solidFill>
                <a:schemeClr val="tx1"/>
              </a:solidFill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91656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73B9-F6A6-8C4F-A093-5957206A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Views in UML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1E07-B049-C90F-C412-2E530E6A7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i="1" dirty="0">
                <a:solidFill>
                  <a:schemeClr val="tx1"/>
                </a:solidFill>
                <a:latin typeface="Century Schoolbook L" charset="0"/>
              </a:rPr>
              <a:t>view</a:t>
            </a:r>
            <a:r>
              <a:rPr lang="en-GB" altLang="en-US" dirty="0">
                <a:solidFill>
                  <a:schemeClr val="tx1"/>
                </a:solidFill>
              </a:rPr>
              <a:t> – an abstraction consisting of a number of diagrams that highlight a particular aspect of the system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views in UML: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i="1" dirty="0"/>
              <a:t>Use-case </a:t>
            </a:r>
            <a:r>
              <a:rPr lang="en-GB" altLang="en-US" dirty="0"/>
              <a:t>– functionality as perceived by users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i="1" dirty="0"/>
              <a:t>Logical</a:t>
            </a:r>
            <a:r>
              <a:rPr lang="en-GB" altLang="en-US" dirty="0"/>
              <a:t> – Models static structure and dynamic behavior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i="1" dirty="0"/>
              <a:t>Component</a:t>
            </a:r>
            <a:r>
              <a:rPr lang="en-GB" altLang="en-US" dirty="0"/>
              <a:t> – Shows organization of code components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i="1" dirty="0"/>
              <a:t>Deployment</a:t>
            </a:r>
            <a:r>
              <a:rPr lang="en-GB" altLang="en-US" dirty="0"/>
              <a:t> – Illustrates the deployment of the system into a physical architecture with computer and devices called nodes</a:t>
            </a:r>
          </a:p>
        </p:txBody>
      </p:sp>
    </p:spTree>
    <p:extLst>
      <p:ext uri="{BB962C8B-B14F-4D97-AF65-F5344CB8AC3E}">
        <p14:creationId xmlns:p14="http://schemas.microsoft.com/office/powerpoint/2010/main" val="248854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9E62-D1E5-E436-FB65-C6CFFC6D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Diagram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59AC-3EE1-8470-5F3A-E39F6573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Diagrams describe specific aspects of the system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Use-case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>
                <a:solidFill>
                  <a:srgbClr val="C00000"/>
                </a:solidFill>
              </a:rPr>
              <a:t>Class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Most common way to describe design of OO systems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Object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State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>
                <a:solidFill>
                  <a:srgbClr val="C00000"/>
                </a:solidFill>
              </a:rPr>
              <a:t>Sequence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Shows the order of messages (method calls)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Helpful when multiple classes must interact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Collaboration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Activity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Component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88768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AE80-71ED-AFD3-CDC5-4F7C53BA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UML Class Representation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D87A-ACB3-17EB-CEBC-5B00D894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6825343" cy="4351338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800" dirty="0"/>
              <a:t>Classes are represented with boxes separated into three parts: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Class Name, Variables, Methods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en-US" sz="2600" dirty="0"/>
              <a:t>Identifiers are preceded by + for public, # for protected, and – for private.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en-US" sz="2600" dirty="0"/>
              <a:t>Type follows identifier name, separated by 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en-US" sz="2600" dirty="0"/>
              <a:t>Static variables/methods are underlined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GB" altLang="en-US" sz="2600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AABCDF65-973F-0558-9B3C-96FF0546FE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280915"/>
              </p:ext>
            </p:extLst>
          </p:nvPr>
        </p:nvGraphicFramePr>
        <p:xfrm>
          <a:off x="5629049" y="1303695"/>
          <a:ext cx="7691437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677000" imgH="4981680" progId="">
                  <p:embed/>
                </p:oleObj>
              </mc:Choice>
              <mc:Fallback>
                <p:oleObj r:id="rId2" imgW="7677000" imgH="4981680" progId="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AABCDF65-973F-0558-9B3C-96FF0546FE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049" y="1303695"/>
                        <a:ext cx="7691437" cy="497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37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55EF-2589-24EB-5F4E-5D1DD250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 Class in UML</a:t>
            </a:r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773E37E-46D6-D07B-EE1F-8F9BA0020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1280" y="199583"/>
            <a:ext cx="4075188" cy="654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class Thing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protected: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   string name;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private: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   static int number;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public: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   Thing(string in)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      name = in;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private: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   int </a:t>
            </a:r>
            <a:r>
              <a:rPr lang="en-US" altLang="en-US" sz="2000" b="1" dirty="0" err="1">
                <a:solidFill>
                  <a:srgbClr val="3333CC"/>
                </a:solidFill>
                <a:latin typeface="Arial" panose="020B0604020202020204" pitchFamily="34" charset="0"/>
              </a:rPr>
              <a:t>getNumber</a:t>
            </a: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      return number;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protected: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   void </a:t>
            </a:r>
            <a:r>
              <a:rPr lang="en-US" altLang="en-US" sz="2000" b="1" dirty="0" err="1">
                <a:solidFill>
                  <a:srgbClr val="3333CC"/>
                </a:solidFill>
                <a:latin typeface="Arial" panose="020B0604020202020204" pitchFamily="34" charset="0"/>
              </a:rPr>
              <a:t>doStuff</a:t>
            </a: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      number++;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}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C21B172C-8961-924A-D395-17BA05038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814" y="2368187"/>
            <a:ext cx="3097212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98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55EF-2589-24EB-5F4E-5D1DD250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 Class in UML</a:t>
            </a:r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773E37E-46D6-D07B-EE1F-8F9BA0020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1280" y="199583"/>
            <a:ext cx="4075188" cy="654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class Thing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protected: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   string name;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private: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   static int number;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public: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   Thing(string in);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private: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   int </a:t>
            </a:r>
            <a:r>
              <a:rPr lang="en-US" altLang="en-US" sz="2000" b="1" dirty="0" err="1">
                <a:solidFill>
                  <a:srgbClr val="3333CC"/>
                </a:solidFill>
                <a:latin typeface="Arial" panose="020B0604020202020204" pitchFamily="34" charset="0"/>
              </a:rPr>
              <a:t>getNumber</a:t>
            </a: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protected: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      void </a:t>
            </a:r>
            <a:r>
              <a:rPr lang="en-US" altLang="en-US" sz="2000" b="1" dirty="0" err="1">
                <a:solidFill>
                  <a:srgbClr val="3333CC"/>
                </a:solidFill>
                <a:latin typeface="Arial" panose="020B0604020202020204" pitchFamily="34" charset="0"/>
              </a:rPr>
              <a:t>doStuff</a:t>
            </a: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}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C21B172C-8961-924A-D395-17BA05038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814" y="2368187"/>
            <a:ext cx="3097212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84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BF29-1BF0-88AB-81EA-723FE545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Designing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F964-4B21-0347-6E2D-A95DC63E9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Things to think about when designing a class: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What are it’s attributes? 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Variables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What is it’s behavior?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Methods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>
                <a:solidFill>
                  <a:srgbClr val="C00000"/>
                </a:solidFill>
              </a:rPr>
              <a:t>In Class Exercise: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>
                <a:solidFill>
                  <a:srgbClr val="C00000"/>
                </a:solidFill>
              </a:rPr>
              <a:t>Design a class for one or more of the following: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>
                <a:solidFill>
                  <a:srgbClr val="C00000"/>
                </a:solidFill>
              </a:rPr>
              <a:t>Alarm clock, student, vending machine, phone, VCR, any other ideas?</a:t>
            </a:r>
          </a:p>
        </p:txBody>
      </p:sp>
    </p:spTree>
    <p:extLst>
      <p:ext uri="{BB962C8B-B14F-4D97-AF65-F5344CB8AC3E}">
        <p14:creationId xmlns:p14="http://schemas.microsoft.com/office/powerpoint/2010/main" val="148637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A83B-AECF-5B43-125F-10A3DEE2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5110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864A-88EE-EF5A-DC71-61B82A28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An Object-Oriented World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E342-86C9-0DD8-F9A8-C787A322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The world around us is comprised of </a:t>
            </a:r>
            <a:r>
              <a:rPr lang="en-GB" altLang="en-US" i="1" dirty="0"/>
              <a:t>Objects</a:t>
            </a:r>
            <a:r>
              <a:rPr lang="en-GB" altLang="en-US" dirty="0"/>
              <a:t> which are independent of each other, yet still work together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People, cars, buildings, plants, animals, galaxies, etc.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Each of these objects has unique internal properties which it maintains, and their own ways of interacting with other objects.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One object need only know how to interact with another object, not all of it’s inner workings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A person can drive a car using the pedals and steering wheel without knowing when every spark plug fires</a:t>
            </a:r>
          </a:p>
        </p:txBody>
      </p:sp>
    </p:spTree>
    <p:extLst>
      <p:ext uri="{BB962C8B-B14F-4D97-AF65-F5344CB8AC3E}">
        <p14:creationId xmlns:p14="http://schemas.microsoft.com/office/powerpoint/2010/main" val="358518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687F-3688-3DEF-5268-A9058CBC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Object-Oriented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59EB-2A62-C2AA-D815-BA7DAE446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Interacting with objects is intuitive to most living things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Therefore, applying the idea of objects to a programming language results in a more intuitive program for the SE and the user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As an added bonus, it has some other benefits: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Easier to design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Easier to implement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More reliable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Easier to maintain; reduced memory load; reuse; etc.</a:t>
            </a:r>
          </a:p>
        </p:txBody>
      </p:sp>
    </p:spTree>
    <p:extLst>
      <p:ext uri="{BB962C8B-B14F-4D97-AF65-F5344CB8AC3E}">
        <p14:creationId xmlns:p14="http://schemas.microsoft.com/office/powerpoint/2010/main" val="124261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33A0-3035-B08B-7088-9FC73A4B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Basics of OO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93991-D3F4-6338-13C2-F3BAA418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dirty="0"/>
              <a:t>An </a:t>
            </a:r>
            <a:r>
              <a:rPr lang="en-GB" altLang="en-US" sz="2800" i="1" dirty="0">
                <a:latin typeface="Century Schoolbook L" charset="0"/>
              </a:rPr>
              <a:t>Object</a:t>
            </a:r>
            <a:r>
              <a:rPr lang="en-GB" altLang="en-US" sz="2800" dirty="0"/>
              <a:t> is an entity containing data that responds to messages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dirty="0"/>
              <a:t>A </a:t>
            </a:r>
            <a:r>
              <a:rPr lang="en-GB" altLang="en-US" sz="2800" i="1" dirty="0">
                <a:latin typeface="Century Schoolbook L" charset="0"/>
              </a:rPr>
              <a:t>Class</a:t>
            </a:r>
            <a:r>
              <a:rPr lang="en-GB" altLang="en-US" sz="2800" dirty="0"/>
              <a:t> describes the characteristics of similar objects and has two main parts: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/>
              <a:t>Variables – define an object’s data (internal state)</a:t>
            </a:r>
          </a:p>
          <a:p>
            <a:pPr lvl="2">
              <a:lnSpc>
                <a:spcPct val="12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i="1" dirty="0">
                <a:latin typeface="Century Schoolbook L" charset="0"/>
              </a:rPr>
              <a:t>Instance Variable</a:t>
            </a:r>
            <a:r>
              <a:rPr lang="en-GB" altLang="en-US" dirty="0"/>
              <a:t> – data belonging to a single object</a:t>
            </a:r>
          </a:p>
          <a:p>
            <a:pPr lvl="2">
              <a:lnSpc>
                <a:spcPct val="12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i="1" dirty="0">
                <a:latin typeface="Century Schoolbook L" charset="0"/>
              </a:rPr>
              <a:t>Class/Static Variable</a:t>
            </a:r>
            <a:r>
              <a:rPr lang="en-GB" altLang="en-US" dirty="0"/>
              <a:t> – data that is shared among every object of the class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/>
              <a:t>Methods – define an object’s behavior &amp; how it communicates</a:t>
            </a:r>
          </a:p>
          <a:p>
            <a:pPr lvl="2">
              <a:lnSpc>
                <a:spcPct val="12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i="1" dirty="0">
                <a:latin typeface="Century Schoolbook L" charset="0"/>
              </a:rPr>
              <a:t>Instance Method</a:t>
            </a:r>
            <a:r>
              <a:rPr lang="en-GB" altLang="en-US" dirty="0"/>
              <a:t> – responds to message sent to one object</a:t>
            </a:r>
          </a:p>
          <a:p>
            <a:pPr lvl="2">
              <a:lnSpc>
                <a:spcPct val="12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i="1" dirty="0">
                <a:latin typeface="Century Schoolbook L" charset="0"/>
              </a:rPr>
              <a:t>Class/Static Method</a:t>
            </a:r>
            <a:r>
              <a:rPr lang="en-GB" altLang="en-US" dirty="0"/>
              <a:t> – responds to message sent to class</a:t>
            </a:r>
          </a:p>
        </p:txBody>
      </p:sp>
    </p:spTree>
    <p:extLst>
      <p:ext uri="{BB962C8B-B14F-4D97-AF65-F5344CB8AC3E}">
        <p14:creationId xmlns:p14="http://schemas.microsoft.com/office/powerpoint/2010/main" val="422006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E306-B9DD-14E0-2329-1334EE81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 Object-Oriented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58F4-8772-39DE-7E0F-62317BAB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Primary Features: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Encapsulation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Inheritance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Polymorphism</a:t>
            </a:r>
          </a:p>
          <a:p>
            <a:pPr lvl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i="1" dirty="0"/>
              <a:t>Encapsulation</a:t>
            </a:r>
            <a:r>
              <a:rPr lang="en-GB" altLang="en-US" dirty="0"/>
              <a:t> – Hiding and restricting access to the internal state and implementation details of an object from the user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Also known as </a:t>
            </a:r>
            <a:r>
              <a:rPr lang="en-GB" altLang="en-US" i="1" dirty="0"/>
              <a:t>Information Hiding</a:t>
            </a:r>
          </a:p>
        </p:txBody>
      </p:sp>
    </p:spTree>
    <p:extLst>
      <p:ext uri="{BB962C8B-B14F-4D97-AF65-F5344CB8AC3E}">
        <p14:creationId xmlns:p14="http://schemas.microsoft.com/office/powerpoint/2010/main" val="66690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F580-CC33-5E1D-D227-9AEFAD99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Enforcing 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7826-464E-9A9D-621E-FFD09698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OO languages allow restrictions on the level of access to data and methods: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i="1" dirty="0"/>
              <a:t>Public</a:t>
            </a:r>
            <a:r>
              <a:rPr lang="en-GB" altLang="en-US" dirty="0"/>
              <a:t> – Access allowed to all users of the class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i="1" dirty="0"/>
              <a:t>Private</a:t>
            </a:r>
            <a:r>
              <a:rPr lang="en-GB" altLang="en-US" dirty="0"/>
              <a:t> – Access allowed only within the class itself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i="1" dirty="0"/>
              <a:t>Protected</a:t>
            </a:r>
            <a:r>
              <a:rPr lang="en-GB" altLang="en-US" dirty="0"/>
              <a:t> – Access allowed only within the class itself or any classes which inherit from the class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i="1" dirty="0"/>
              <a:t>Public</a:t>
            </a:r>
            <a:r>
              <a:rPr lang="en-GB" altLang="en-US" dirty="0"/>
              <a:t> methods, their return types, and parameters make up an object’s </a:t>
            </a:r>
            <a:r>
              <a:rPr lang="en-GB" altLang="en-US" i="1" dirty="0"/>
              <a:t>Interface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3686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32-79A8-5DD6-5511-C1C3BD26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Object Interfaces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C0A9-0BC0-F5B7-A2D4-E9683E2D0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i="1" dirty="0"/>
              <a:t>Interface</a:t>
            </a:r>
            <a:r>
              <a:rPr lang="en-GB" altLang="en-US" dirty="0"/>
              <a:t> – Description of how communication occurs between an Object and its user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Three types of interface methods: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i="1" dirty="0"/>
              <a:t>Constructor</a:t>
            </a:r>
            <a:r>
              <a:rPr lang="en-GB" altLang="en-US" dirty="0"/>
              <a:t> – Creates an instance of a class (Object)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i="1" dirty="0"/>
              <a:t>Accessor</a:t>
            </a:r>
            <a:r>
              <a:rPr lang="en-GB" altLang="en-US" dirty="0"/>
              <a:t> – Requests information from an object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i="1" dirty="0"/>
              <a:t>Mutator</a:t>
            </a:r>
            <a:r>
              <a:rPr lang="en-GB" altLang="en-US" dirty="0"/>
              <a:t> – Alters the state of an object</a:t>
            </a:r>
          </a:p>
        </p:txBody>
      </p:sp>
    </p:spTree>
    <p:extLst>
      <p:ext uri="{BB962C8B-B14F-4D97-AF65-F5344CB8AC3E}">
        <p14:creationId xmlns:p14="http://schemas.microsoft.com/office/powerpoint/2010/main" val="17254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A6F6-7D9D-1159-774B-D6D32E38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OO Languages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5C23-7B95-35A3-15A1-B439396A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dirty="0"/>
              <a:t>1962 – </a:t>
            </a:r>
            <a:r>
              <a:rPr lang="en-GB" altLang="en-US" sz="2800" dirty="0" err="1"/>
              <a:t>Simula</a:t>
            </a:r>
            <a:r>
              <a:rPr lang="en-GB" altLang="en-US" sz="2800" dirty="0"/>
              <a:t>, Ole-Johan Dahl and Kristen Nygaard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/>
              <a:t>Norwegian Computer Center in Oslo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dirty="0"/>
              <a:t>1972 – Smalltalk, Alan Kay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/>
              <a:t>First commercial OO Language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/>
              <a:t>Models behavior with messages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dirty="0"/>
              <a:t>1979 – C++, Bjarne </a:t>
            </a:r>
            <a:r>
              <a:rPr lang="en-GB" altLang="en-US" sz="2800" dirty="0" err="1"/>
              <a:t>Stroustrup</a:t>
            </a:r>
            <a:endParaRPr lang="en-GB" altLang="en-US" sz="2800" dirty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/>
              <a:t>Added OO functionality on top of C</a:t>
            </a:r>
          </a:p>
        </p:txBody>
      </p:sp>
    </p:spTree>
    <p:extLst>
      <p:ext uri="{BB962C8B-B14F-4D97-AF65-F5344CB8AC3E}">
        <p14:creationId xmlns:p14="http://schemas.microsoft.com/office/powerpoint/2010/main" val="106627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A6F6-7D9D-1159-774B-D6D32E38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OO Languages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5C23-7B95-35A3-15A1-B439396A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dirty="0"/>
              <a:t>1991 – Java, James Gosling of Sun Microsystems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/>
              <a:t>Models behavior using methods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/>
              <a:t>“Sending a message” and “invoking a method” essentially do the same thing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/>
              <a:t>Failed as a language for embedded systems due to a lack of applications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/>
              <a:t>Became popular around the time of the .com boom</a:t>
            </a:r>
          </a:p>
        </p:txBody>
      </p:sp>
    </p:spTree>
    <p:extLst>
      <p:ext uri="{BB962C8B-B14F-4D97-AF65-F5344CB8AC3E}">
        <p14:creationId xmlns:p14="http://schemas.microsoft.com/office/powerpoint/2010/main" val="89939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adii-template-16x9-wide.potx" id="{E2DD29DE-E256-4EC6-AF58-51597C2F5E63}" vid="{B94DC105-4FAF-47EE-B4A6-51E1913AE3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oadii-template-16x9-wide</Template>
  <TotalTime>1912</TotalTime>
  <Words>993</Words>
  <Application>Microsoft Office PowerPoint</Application>
  <PresentationFormat>Widescreen</PresentationFormat>
  <Paragraphs>154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Schoolbook L</vt:lpstr>
      <vt:lpstr>StarSymbol</vt:lpstr>
      <vt:lpstr>Office Theme</vt:lpstr>
      <vt:lpstr>OADII Software Foundry: Programming Language Skills Essentials: Introduction to C++: Object-Oriented Design &amp; Programming</vt:lpstr>
      <vt:lpstr>An Object-Oriented World</vt:lpstr>
      <vt:lpstr>Object-Oriented Computing</vt:lpstr>
      <vt:lpstr>Basics of OO Computing</vt:lpstr>
      <vt:lpstr> Object-Oriented Features</vt:lpstr>
      <vt:lpstr>Enforcing Encapsulation</vt:lpstr>
      <vt:lpstr>Object Interfaces</vt:lpstr>
      <vt:lpstr>OO Languages</vt:lpstr>
      <vt:lpstr>OO Languages</vt:lpstr>
      <vt:lpstr>Object Oriented Design</vt:lpstr>
      <vt:lpstr>Introduction to UML</vt:lpstr>
      <vt:lpstr>Views in UML</vt:lpstr>
      <vt:lpstr>Diagram Types</vt:lpstr>
      <vt:lpstr>UML Class Representation</vt:lpstr>
      <vt:lpstr>Example Class in UML</vt:lpstr>
      <vt:lpstr>Example Class in UML</vt:lpstr>
      <vt:lpstr>Designing Classes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Hougen, Dean F.</dc:creator>
  <cp:lastModifiedBy>Hougen, Dean F.</cp:lastModifiedBy>
  <cp:revision>2</cp:revision>
  <dcterms:created xsi:type="dcterms:W3CDTF">2022-01-12T23:56:08Z</dcterms:created>
  <dcterms:modified xsi:type="dcterms:W3CDTF">2022-05-26T16:55:39Z</dcterms:modified>
</cp:coreProperties>
</file>