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24.png" ContentType="image/png"/>
  <Override PartName="/ppt/media/image20.png" ContentType="image/png"/>
  <Override PartName="/ppt/media/image18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1.png" ContentType="image/png"/>
  <Override PartName="/ppt/media/image10.png" ContentType="image/png"/>
  <Override PartName="/ppt/media/image12.png" ContentType="image/png"/>
  <Override PartName="/ppt/media/image9.jpeg" ContentType="image/jpeg"/>
  <Override PartName="/ppt/media/image1.jpeg" ContentType="image/jpeg"/>
  <Override PartName="/ppt/media/image7.png" ContentType="image/png"/>
  <Override PartName="/ppt/media/image6.png" ContentType="image/png"/>
  <Override PartName="/ppt/media/image21.png" ContentType="image/png"/>
  <Override PartName="/ppt/media/image19.png" ContentType="image/png"/>
  <Override PartName="/ppt/media/image16.gif" ContentType="image/gif"/>
  <Override PartName="/ppt/media/image5.png" ContentType="image/png"/>
  <Override PartName="/ppt/media/image4.png" ContentType="image/png"/>
  <Override PartName="/ppt/media/image17.png" ContentType="image/png"/>
  <Override PartName="/ppt/media/image23.gif" ContentType="image/gif"/>
  <Override PartName="/ppt/media/image3.png" ContentType="image/png"/>
  <Override PartName="/ppt/media/image22.gif" ContentType="image/gif"/>
  <Override PartName="/ppt/media/image2.png" ContentType="image/png"/>
  <Override PartName="/ppt/media/image8.png" ContentType="image/png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/>
  <p:notesSz cx="6797675" cy="987425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body"/>
          </p:nvPr>
        </p:nvSpPr>
        <p:spPr>
          <a:xfrm>
            <a:off x="647280" y="4321800"/>
            <a:ext cx="5502600" cy="4654440"/>
          </a:xfrm>
          <a:prstGeom prst="rect">
            <a:avLst/>
          </a:prstGeom>
        </p:spPr>
        <p:txBody>
          <a:bodyPr wrap="none" lIns="0" rIns="0" tIns="0" bIns="0"/>
          <a:p>
            <a:r>
              <a:rPr lang="pl-PL"/>
              <a:t>Kliknij, aby edytować format notatek</a:t>
            </a:r>
            <a:endParaRPr/>
          </a:p>
        </p:txBody>
      </p:sp>
      <p:sp>
        <p:nvSpPr>
          <p:cNvPr id="1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2949480" cy="493200"/>
          </a:xfrm>
          <a:prstGeom prst="rect">
            <a:avLst/>
          </a:prstGeom>
        </p:spPr>
        <p:txBody>
          <a:bodyPr wrap="none" lIns="0" rIns="0" tIns="0" bIns="0"/>
          <a:p>
            <a:r>
              <a:rPr lang="pl-PL" sz="1400"/>
              <a:t>&lt;główka&gt;</a:t>
            </a:r>
            <a:endParaRPr/>
          </a:p>
        </p:txBody>
      </p:sp>
      <p:sp>
        <p:nvSpPr>
          <p:cNvPr id="139" name="PlaceHolder 3"/>
          <p:cNvSpPr>
            <a:spLocks noGrp="1"/>
          </p:cNvSpPr>
          <p:nvPr>
            <p:ph type="dt"/>
          </p:nvPr>
        </p:nvSpPr>
        <p:spPr>
          <a:xfrm>
            <a:off x="3847680" y="0"/>
            <a:ext cx="2949480" cy="493200"/>
          </a:xfrm>
          <a:prstGeom prst="rect">
            <a:avLst/>
          </a:prstGeom>
        </p:spPr>
        <p:txBody>
          <a:bodyPr wrap="none" lIns="0" rIns="0" tIns="0" bIns="0"/>
          <a:p>
            <a:pPr algn="r"/>
            <a:r>
              <a:rPr lang="pl-PL" sz="1400"/>
              <a:t>&lt;data/godzina&gt;</a:t>
            </a:r>
            <a:endParaRPr/>
          </a:p>
        </p:txBody>
      </p:sp>
      <p:sp>
        <p:nvSpPr>
          <p:cNvPr id="140" name="PlaceHolder 4"/>
          <p:cNvSpPr>
            <a:spLocks noGrp="1"/>
          </p:cNvSpPr>
          <p:nvPr>
            <p:ph type="ftr"/>
          </p:nvPr>
        </p:nvSpPr>
        <p:spPr>
          <a:xfrm>
            <a:off x="0" y="9380160"/>
            <a:ext cx="2949480" cy="493200"/>
          </a:xfrm>
          <a:prstGeom prst="rect">
            <a:avLst/>
          </a:prstGeom>
        </p:spPr>
        <p:txBody>
          <a:bodyPr wrap="none" lIns="0" rIns="0" tIns="0" bIns="0" anchor="b"/>
          <a:p>
            <a:r>
              <a:rPr lang="pl-PL" sz="1400"/>
              <a:t>&lt;stopka&gt;</a:t>
            </a:r>
            <a:endParaRPr/>
          </a:p>
        </p:txBody>
      </p:sp>
      <p:sp>
        <p:nvSpPr>
          <p:cNvPr id="141" name="PlaceHolder 5"/>
          <p:cNvSpPr>
            <a:spLocks noGrp="1"/>
          </p:cNvSpPr>
          <p:nvPr>
            <p:ph type="sldNum"/>
          </p:nvPr>
        </p:nvSpPr>
        <p:spPr>
          <a:xfrm>
            <a:off x="3847680" y="9380160"/>
            <a:ext cx="2949480" cy="493200"/>
          </a:xfrm>
          <a:prstGeom prst="rect">
            <a:avLst/>
          </a:prstGeom>
        </p:spPr>
        <p:txBody>
          <a:bodyPr wrap="none" lIns="0" rIns="0" tIns="0" bIns="0" anchor="b"/>
          <a:p>
            <a:pPr algn="r"/>
            <a:fld id="{48131C56-BCD7-47DC-9E6E-EF10C755B975}" type="slidenum">
              <a:rPr lang="pl-PL" sz="1400"/>
              <a:t>&lt;numer&gt;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body"/>
          </p:nvPr>
        </p:nvSpPr>
        <p:spPr>
          <a:xfrm>
            <a:off x="679320" y="4691160"/>
            <a:ext cx="5438160" cy="44427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7" name="CustomShape 2"/>
          <p:cNvSpPr/>
          <p:nvPr/>
        </p:nvSpPr>
        <p:spPr>
          <a:xfrm>
            <a:off x="3849840" y="9379080"/>
            <a:ext cx="2945520" cy="49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fld id="{EA7DA44A-D004-45B1-B4D0-E32B90F4BDD7}" type="slidenum">
              <a:rPr lang="pl-PL" sz="1200">
                <a:latin typeface="+mn-lt"/>
              </a:rPr>
              <a:t>&lt;numer&gt;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4.png"/><Relationship Id="rId3" Type="http://schemas.openxmlformats.org/officeDocument/2006/relationships/image" Target="../media/image15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82296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57200" y="3710160"/>
            <a:ext cx="82296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74240" y="371016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71016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82296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32600"/>
            <a:ext cx="82296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4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3260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4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3260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457200" y="1632600"/>
            <a:ext cx="822960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82296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ubTitle"/>
          </p:nvPr>
        </p:nvSpPr>
        <p:spPr>
          <a:xfrm>
            <a:off x="457200" y="522360"/>
            <a:ext cx="6531480" cy="30286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57200" y="371016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457200" y="1632600"/>
            <a:ext cx="822960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674240" y="371016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457200" y="3710160"/>
            <a:ext cx="82296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82296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57200" y="3710160"/>
            <a:ext cx="82296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674240" y="371016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457200" y="371016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82296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1632600"/>
            <a:ext cx="82296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9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3260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9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3260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457200" y="1632600"/>
            <a:ext cx="8229600" cy="397764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82296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82296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457200" y="522360"/>
            <a:ext cx="6531480" cy="30286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371016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674240" y="371016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457200" y="3710160"/>
            <a:ext cx="82296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82296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457200" y="3710160"/>
            <a:ext cx="82296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371016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457200" y="371016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82296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457200" y="1632600"/>
            <a:ext cx="82296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pic>
        <p:nvPicPr>
          <p:cNvPr id="135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360" y="163260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360" y="163260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457200" y="522360"/>
            <a:ext cx="6531480" cy="30286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71016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397728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371016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40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32600"/>
            <a:ext cx="40158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710160"/>
            <a:ext cx="8229600" cy="1896840"/>
          </a:xfrm>
          <a:prstGeom prst="rect">
            <a:avLst/>
          </a:prstGeom>
        </p:spPr>
        <p:txBody>
          <a:bodyPr wrap="none"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8.png"/><Relationship Id="rId3" Type="http://schemas.openxmlformats.org/officeDocument/2006/relationships/image" Target="../media/image9.jpe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</p:sp>
      <p:sp>
        <p:nvSpPr>
          <p:cNvPr id="1" name="CustomShape 2"/>
          <p:cNvSpPr/>
          <p:nvPr/>
        </p:nvSpPr>
        <p:spPr>
          <a:xfrm>
            <a:off x="0" y="142920"/>
            <a:ext cx="213480" cy="6000120"/>
          </a:xfrm>
          <a:prstGeom prst="rect">
            <a:avLst/>
          </a:prstGeom>
          <a:solidFill>
            <a:srgbClr val="004280"/>
          </a:solidFill>
          <a:ln w="25560">
            <a:noFill/>
          </a:ln>
        </p:spPr>
      </p:sp>
      <p:sp>
        <p:nvSpPr>
          <p:cNvPr id="2" name="CustomShape 3"/>
          <p:cNvSpPr/>
          <p:nvPr/>
        </p:nvSpPr>
        <p:spPr>
          <a:xfrm>
            <a:off x="285840" y="142920"/>
            <a:ext cx="8857440" cy="7851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3" name="CustomShape 4"/>
          <p:cNvSpPr/>
          <p:nvPr/>
        </p:nvSpPr>
        <p:spPr>
          <a:xfrm>
            <a:off x="8244000" y="6264360"/>
            <a:ext cx="731160" cy="2595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 algn="r">
              <a:lnSpc>
                <a:spcPct val="100000"/>
              </a:lnSpc>
            </a:pPr>
            <a:fld id="{87DC2BC7-60D0-4937-89E2-9C247CF6E0EE}" type="slidenum">
              <a:rPr lang="pl-PL" sz="2000">
                <a:solidFill>
                  <a:srgbClr val="000000"/>
                </a:solidFill>
                <a:latin typeface="Myriad Pro"/>
              </a:rPr>
              <a:t>&lt;numer&gt;</a:t>
            </a:fld>
            <a:endParaRPr/>
          </a:p>
        </p:txBody>
      </p:sp>
      <p:sp>
        <p:nvSpPr>
          <p:cNvPr id="4" name="CustomShape 5"/>
          <p:cNvSpPr/>
          <p:nvPr/>
        </p:nvSpPr>
        <p:spPr>
          <a:xfrm>
            <a:off x="285840" y="1001880"/>
            <a:ext cx="8857440" cy="51429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5" name="Picture 2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7956720" y="162000"/>
            <a:ext cx="686520" cy="751680"/>
          </a:xfrm>
          <a:prstGeom prst="rect">
            <a:avLst/>
          </a:prstGeom>
          <a:ln w="9360">
            <a:noFill/>
          </a:ln>
        </p:spPr>
      </p:pic>
      <p:sp>
        <p:nvSpPr>
          <p:cNvPr id="6" name="CustomShape 6"/>
          <p:cNvSpPr/>
          <p:nvPr/>
        </p:nvSpPr>
        <p:spPr>
          <a:xfrm>
            <a:off x="0" y="6715080"/>
            <a:ext cx="9143280" cy="1422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7" name="CustomShape 7"/>
          <p:cNvSpPr/>
          <p:nvPr/>
        </p:nvSpPr>
        <p:spPr>
          <a:xfrm>
            <a:off x="0" y="6686640"/>
            <a:ext cx="1856520" cy="21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l-PL" sz="800">
                <a:solidFill>
                  <a:srgbClr val="a6a6a6"/>
                </a:solidFill>
                <a:latin typeface="Arial"/>
              </a:rPr>
              <a:t>January 2012</a:t>
            </a:r>
            <a:endParaRPr/>
          </a:p>
        </p:txBody>
      </p:sp>
      <p:pic>
        <p:nvPicPr>
          <p:cNvPr id="8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14200" y="1571760"/>
            <a:ext cx="3752280" cy="541908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3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7143840" y="357120"/>
            <a:ext cx="1313640" cy="1323360"/>
          </a:xfrm>
          <a:prstGeom prst="rect">
            <a:avLst/>
          </a:prstGeom>
          <a:ln w="9360">
            <a:noFill/>
          </a:ln>
        </p:spPr>
      </p:pic>
      <p:pic>
        <p:nvPicPr>
          <p:cNvPr id="10" name="Picture 5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500040" y="285840"/>
            <a:ext cx="2785320" cy="1017000"/>
          </a:xfrm>
          <a:prstGeom prst="rect">
            <a:avLst/>
          </a:prstGeom>
          <a:ln w="9360">
            <a:noFill/>
          </a:ln>
        </p:spPr>
      </p:pic>
      <p:sp>
        <p:nvSpPr>
          <p:cNvPr id="11" name="CustomShape 8"/>
          <p:cNvSpPr/>
          <p:nvPr/>
        </p:nvSpPr>
        <p:spPr>
          <a:xfrm>
            <a:off x="8715240" y="2643120"/>
            <a:ext cx="428040" cy="1428120"/>
          </a:xfrm>
          <a:prstGeom prst="rect">
            <a:avLst/>
          </a:prstGeom>
          <a:solidFill>
            <a:srgbClr val="f37021"/>
          </a:solidFill>
          <a:ln w="25560">
            <a:noFill/>
          </a:ln>
        </p:spPr>
      </p:sp>
      <p:sp>
        <p:nvSpPr>
          <p:cNvPr id="12" name="PlaceHolder 9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13" name="PlaceHolder 10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d9d9d9"/>
          </a:solidFill>
          <a:ln w="25560">
            <a:noFill/>
          </a:ln>
        </p:spPr>
      </p:sp>
      <p:sp>
        <p:nvSpPr>
          <p:cNvPr id="49" name="CustomShape 2"/>
          <p:cNvSpPr/>
          <p:nvPr/>
        </p:nvSpPr>
        <p:spPr>
          <a:xfrm>
            <a:off x="0" y="142920"/>
            <a:ext cx="213480" cy="6000120"/>
          </a:xfrm>
          <a:prstGeom prst="rect">
            <a:avLst/>
          </a:prstGeom>
          <a:solidFill>
            <a:srgbClr val="004280"/>
          </a:solidFill>
          <a:ln w="25560">
            <a:noFill/>
          </a:ln>
        </p:spPr>
      </p:sp>
      <p:sp>
        <p:nvSpPr>
          <p:cNvPr id="50" name="CustomShape 3"/>
          <p:cNvSpPr/>
          <p:nvPr/>
        </p:nvSpPr>
        <p:spPr>
          <a:xfrm>
            <a:off x="285840" y="142920"/>
            <a:ext cx="8857440" cy="7851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sp>
        <p:nvSpPr>
          <p:cNvPr id="51" name="CustomShape 4"/>
          <p:cNvSpPr/>
          <p:nvPr/>
        </p:nvSpPr>
        <p:spPr>
          <a:xfrm>
            <a:off x="8244000" y="6264360"/>
            <a:ext cx="731160" cy="259560"/>
          </a:xfrm>
          <a:prstGeom prst="rect">
            <a:avLst/>
          </a:prstGeom>
          <a:noFill/>
          <a:ln w="9360">
            <a:noFill/>
          </a:ln>
        </p:spPr>
        <p:txBody>
          <a:bodyPr wrap="none" lIns="0" rIns="0" tIns="0" bIns="0"/>
          <a:p>
            <a:pPr algn="r">
              <a:lnSpc>
                <a:spcPct val="100000"/>
              </a:lnSpc>
            </a:pPr>
            <a:fld id="{C92867C5-3130-4EDC-8223-854B477FF4A8}" type="slidenum">
              <a:rPr lang="pl-PL" sz="2000">
                <a:solidFill>
                  <a:srgbClr val="000000"/>
                </a:solidFill>
                <a:latin typeface="Myriad Pro"/>
              </a:rPr>
              <a:t>&lt;numer&gt;</a:t>
            </a:fld>
            <a:endParaRPr/>
          </a:p>
        </p:txBody>
      </p:sp>
      <p:sp>
        <p:nvSpPr>
          <p:cNvPr id="52" name="CustomShape 5"/>
          <p:cNvSpPr/>
          <p:nvPr/>
        </p:nvSpPr>
        <p:spPr>
          <a:xfrm>
            <a:off x="285840" y="1001880"/>
            <a:ext cx="8857440" cy="5142960"/>
          </a:xfrm>
          <a:prstGeom prst="rect">
            <a:avLst/>
          </a:prstGeom>
          <a:solidFill>
            <a:srgbClr val="f2f2f2"/>
          </a:solidFill>
          <a:ln w="25560">
            <a:noFill/>
          </a:ln>
        </p:spPr>
      </p:sp>
      <p:pic>
        <p:nvPicPr>
          <p:cNvPr id="53" name="Picture 2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7956720" y="162000"/>
            <a:ext cx="686520" cy="751680"/>
          </a:xfrm>
          <a:prstGeom prst="rect">
            <a:avLst/>
          </a:prstGeom>
          <a:ln w="9360">
            <a:noFill/>
          </a:ln>
        </p:spPr>
      </p:pic>
      <p:sp>
        <p:nvSpPr>
          <p:cNvPr id="54" name="CustomShape 6"/>
          <p:cNvSpPr/>
          <p:nvPr/>
        </p:nvSpPr>
        <p:spPr>
          <a:xfrm>
            <a:off x="0" y="6715080"/>
            <a:ext cx="9143280" cy="1422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sp>
        <p:nvSpPr>
          <p:cNvPr id="55" name="CustomShape 7"/>
          <p:cNvSpPr/>
          <p:nvPr/>
        </p:nvSpPr>
        <p:spPr>
          <a:xfrm>
            <a:off x="0" y="6686640"/>
            <a:ext cx="1856520" cy="21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l-PL" sz="800">
                <a:solidFill>
                  <a:srgbClr val="a6a6a6"/>
                </a:solidFill>
                <a:latin typeface="Arial"/>
              </a:rPr>
              <a:t>January 2012</a:t>
            </a:r>
            <a:endParaRPr/>
          </a:p>
        </p:txBody>
      </p:sp>
      <p:sp>
        <p:nvSpPr>
          <p:cNvPr id="56" name="CustomShape 8"/>
          <p:cNvSpPr/>
          <p:nvPr/>
        </p:nvSpPr>
        <p:spPr>
          <a:xfrm>
            <a:off x="0" y="6715080"/>
            <a:ext cx="9143280" cy="142200"/>
          </a:xfrm>
          <a:prstGeom prst="rect">
            <a:avLst/>
          </a:prstGeom>
          <a:solidFill>
            <a:srgbClr val="ffffff"/>
          </a:solidFill>
          <a:ln w="25560">
            <a:noFill/>
          </a:ln>
        </p:spPr>
      </p:sp>
      <p:pic>
        <p:nvPicPr>
          <p:cNvPr id="57" name="Obraz 16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85840" y="142920"/>
            <a:ext cx="8857440" cy="6000120"/>
          </a:xfrm>
          <a:prstGeom prst="rect">
            <a:avLst/>
          </a:prstGeom>
          <a:ln w="9360">
            <a:noFill/>
          </a:ln>
        </p:spPr>
      </p:pic>
      <p:sp>
        <p:nvSpPr>
          <p:cNvPr id="58" name="CustomShape 9"/>
          <p:cNvSpPr/>
          <p:nvPr/>
        </p:nvSpPr>
        <p:spPr>
          <a:xfrm>
            <a:off x="0" y="142920"/>
            <a:ext cx="213480" cy="6000120"/>
          </a:xfrm>
          <a:prstGeom prst="rect">
            <a:avLst/>
          </a:prstGeom>
          <a:solidFill>
            <a:srgbClr val="f37021"/>
          </a:solidFill>
          <a:ln w="25560">
            <a:noFill/>
          </a:ln>
        </p:spPr>
      </p:sp>
      <p:pic>
        <p:nvPicPr>
          <p:cNvPr id="59" name="Picture 2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7643880" y="285840"/>
            <a:ext cx="999360" cy="1094760"/>
          </a:xfrm>
          <a:prstGeom prst="rect">
            <a:avLst/>
          </a:prstGeom>
          <a:ln w="9360">
            <a:noFill/>
          </a:ln>
        </p:spPr>
      </p:pic>
      <p:sp>
        <p:nvSpPr>
          <p:cNvPr id="60" name="CustomShape 10"/>
          <p:cNvSpPr/>
          <p:nvPr/>
        </p:nvSpPr>
        <p:spPr>
          <a:xfrm>
            <a:off x="0" y="6686640"/>
            <a:ext cx="1856520" cy="213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l-PL" sz="800">
                <a:solidFill>
                  <a:srgbClr val="a6a6a6"/>
                </a:solidFill>
                <a:latin typeface="Arial"/>
              </a:rPr>
              <a:t>January 2012</a:t>
            </a:r>
            <a:endParaRPr/>
          </a:p>
        </p:txBody>
      </p:sp>
      <p:sp>
        <p:nvSpPr>
          <p:cNvPr id="61" name="PlaceHolder 1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r>
              <a:rPr lang="pl-PL"/>
              <a:t>Kliknij, aby edytować format tekstu tytułu</a:t>
            </a:r>
            <a:endParaRPr/>
          </a:p>
        </p:txBody>
      </p:sp>
      <p:sp>
        <p:nvSpPr>
          <p:cNvPr id="62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0" y="360"/>
            <a:ext cx="9143640" cy="6857640"/>
          </a:xfrm>
          <a:prstGeom prst="rect">
            <a:avLst/>
          </a:prstGeom>
          <a:ln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wrap="none" lIns="0" rIns="0" tIns="0" bIns="0" anchor="ctr"/>
          <a:p>
            <a:r>
              <a:rPr lang="pl-PL"/>
              <a:t>Kliknij, aby edytować format tekstu tytułu</a:t>
            </a:r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32600"/>
            <a:ext cx="8229600" cy="3977280"/>
          </a:xfrm>
          <a:prstGeom prst="rect">
            <a:avLst/>
          </a:prstGeom>
        </p:spPr>
        <p:txBody>
          <a:bodyPr wrap="none" lIns="0" rIns="0" tIns="0" bIns="0"/>
          <a:p>
            <a:pPr>
              <a:buSzPct val="25000"/>
              <a:buFont typeface="StarSymbol"/>
              <a:buChar char=""/>
            </a:pPr>
            <a:r>
              <a:rPr lang="pl-PL"/>
              <a:t>Kliknij, aby edytować format tekstu konspektu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pl-PL"/>
              <a:t>Drugi poziom konspektu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pl-PL"/>
              <a:t>Trzeci poziom konspektu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pl-PL"/>
              <a:t>Czwarty poziom konspektu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pl-PL"/>
              <a:t>Piąty poziom konspektu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pl-PL"/>
              <a:t>Szósty poziom konspektu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pl-PL"/>
              <a:t>Siódmy poziom konspektu</a:t>
            </a:r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dt"/>
          </p:nvPr>
        </p:nvSpPr>
        <p:spPr>
          <a:xfrm>
            <a:off x="457200" y="6247440"/>
            <a:ext cx="2130120" cy="473040"/>
          </a:xfrm>
          <a:prstGeom prst="rect">
            <a:avLst/>
          </a:prstGeom>
        </p:spPr>
        <p:txBody>
          <a:bodyPr wrap="none" lIns="0" rIns="0" tIns="0" bIns="0"/>
          <a:p>
            <a:r>
              <a:rPr lang="pl-PL" sz="1400"/>
              <a:t>&lt;data/godzina&gt;</a:t>
            </a:r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ftr"/>
          </p:nvPr>
        </p:nvSpPr>
        <p:spPr>
          <a:xfrm>
            <a:off x="3126960" y="6247440"/>
            <a:ext cx="2898360" cy="473040"/>
          </a:xfrm>
          <a:prstGeom prst="rect">
            <a:avLst/>
          </a:prstGeom>
        </p:spPr>
        <p:txBody>
          <a:bodyPr wrap="none" lIns="0" rIns="0" tIns="0" bIns="0"/>
          <a:p>
            <a:pPr algn="ctr"/>
            <a:r>
              <a:rPr lang="pl-PL" sz="1400"/>
              <a:t>&lt;stopka&gt;</a:t>
            </a:r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sldNum"/>
          </p:nvPr>
        </p:nvSpPr>
        <p:spPr>
          <a:xfrm>
            <a:off x="6555600" y="6247440"/>
            <a:ext cx="2130120" cy="473040"/>
          </a:xfrm>
          <a:prstGeom prst="rect">
            <a:avLst/>
          </a:prstGeom>
        </p:spPr>
        <p:txBody>
          <a:bodyPr wrap="none" lIns="0" rIns="0" tIns="0" bIns="0"/>
          <a:p>
            <a:pPr algn="r"/>
            <a:fld id="{6CBE8CF3-48E4-4548-A8C3-A725332ECEEB}" type="slidenum">
              <a:rPr lang="pl-PL" sz="1400"/>
              <a:t>&lt;numer&gt;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gif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3.gif"/><Relationship Id="rId2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gif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705120" y="1574280"/>
            <a:ext cx="4969800" cy="4068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 sz="3200">
                <a:solidFill>
                  <a:srgbClr val="ffffff"/>
                </a:solidFill>
                <a:latin typeface="Arial"/>
              </a:rPr>
              <a:t>Domain Driven Design</a:t>
            </a:r>
            <a:endParaRPr/>
          </a:p>
          <a:p>
            <a:pPr>
              <a:lnSpc>
                <a:spcPct val="100000"/>
              </a:lnSpc>
            </a:pPr>
            <a:r>
              <a:rPr lang="pl-PL" sz="1400">
                <a:solidFill>
                  <a:srgbClr val="ffffff"/>
                </a:solidFill>
                <a:latin typeface="Arial"/>
              </a:rPr>
              <a:t>Daniel Połaczański</a:t>
            </a:r>
            <a:endParaRPr/>
          </a:p>
          <a:p>
            <a:pPr>
              <a:lnSpc>
                <a:spcPct val="100000"/>
              </a:lnSpc>
            </a:pPr>
            <a:r>
              <a:rPr lang="pl-PL" sz="1400">
                <a:solidFill>
                  <a:srgbClr val="ffffff"/>
                </a:solidFill>
                <a:latin typeface="Arial"/>
              </a:rPr>
              <a:t>Szymon Kowal</a:t>
            </a:r>
            <a:endParaRPr/>
          </a:p>
          <a:p>
            <a:pPr>
              <a:lnSpc>
                <a:spcPct val="100000"/>
              </a:lnSpc>
            </a:pPr>
            <a:r>
              <a:rPr lang="pl-PL" sz="1400">
                <a:solidFill>
                  <a:srgbClr val="ffffff"/>
                </a:solidFill>
                <a:latin typeface="Arial"/>
              </a:rPr>
              <a:t>Tomasz Dubikowski</a:t>
            </a:r>
            <a:endParaRPr/>
          </a:p>
        </p:txBody>
      </p:sp>
      <p:sp>
        <p:nvSpPr>
          <p:cNvPr id="143" name="CustomShape 2"/>
          <p:cNvSpPr/>
          <p:nvPr/>
        </p:nvSpPr>
        <p:spPr>
          <a:xfrm>
            <a:off x="4267080" y="4771440"/>
            <a:ext cx="4407840" cy="329400"/>
          </a:xfrm>
          <a:prstGeom prst="rect">
            <a:avLst/>
          </a:prstGeom>
          <a:noFill/>
          <a:ln>
            <a:noFill/>
          </a:ln>
        </p:spPr>
        <p:txBody>
          <a:bodyPr lIns="72000" rIns="72000" tIns="72000" bIns="72000" anchor="ctr"/>
          <a:p>
            <a:pPr>
              <a:lnSpc>
                <a:spcPct val="100000"/>
              </a:lnSpc>
            </a:pPr>
            <a:r>
              <a:rPr b="1" lang="pl-PL" sz="1200">
                <a:solidFill>
                  <a:srgbClr val="ffffff"/>
                </a:solidFill>
                <a:latin typeface="Arial"/>
              </a:rPr>
              <a:t>07.02.2014</a:t>
            </a:r>
            <a:endParaRPr/>
          </a:p>
        </p:txBody>
      </p:sp>
      <p:sp>
        <p:nvSpPr>
          <p:cNvPr id="144" name="TextShape 3"/>
          <p:cNvSpPr txBox="1"/>
          <p:nvPr/>
        </p:nvSpPr>
        <p:spPr>
          <a:xfrm>
            <a:off x="457200" y="522360"/>
            <a:ext cx="6531480" cy="653040"/>
          </a:xfrm>
          <a:prstGeom prst="rect">
            <a:avLst/>
          </a:prstGeom>
        </p:spPr>
        <p:txBody>
          <a:bodyPr wrap="none" lIns="0" rIns="0" tIns="0" bIns="0" anchor="ctr"/>
          <a:p>
            <a:endParaRPr/>
          </a:p>
        </p:txBody>
      </p:sp>
      <p:sp>
        <p:nvSpPr>
          <p:cNvPr id="145" name="TextShape 4"/>
          <p:cNvSpPr txBox="1"/>
          <p:nvPr/>
        </p:nvSpPr>
        <p:spPr>
          <a:xfrm>
            <a:off x="457200" y="1632600"/>
            <a:ext cx="8229600" cy="3977280"/>
          </a:xfrm>
          <a:prstGeom prst="rect">
            <a:avLst/>
          </a:prstGeom>
        </p:spPr>
        <p:txBody>
          <a:bodyPr wrap="none" lIns="0" rIns="0" tIns="0" bIns="0" anchor="ctr"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285840" y="362880"/>
            <a:ext cx="6786000" cy="55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b="1" lang="pl-PL" sz="2400">
                <a:solidFill>
                  <a:srgbClr val="009bcc"/>
                </a:solidFill>
                <a:latin typeface="Arial Narrow"/>
              </a:rPr>
              <a:t>Model - how to express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285840" y="1000080"/>
            <a:ext cx="8857440" cy="451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755640" y="1701000"/>
            <a:ext cx="7632360" cy="41040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89" name="CustomShape 4"/>
          <p:cNvSpPr/>
          <p:nvPr/>
        </p:nvSpPr>
        <p:spPr>
          <a:xfrm>
            <a:off x="756000" y="1341000"/>
            <a:ext cx="5400000" cy="4680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pl-PL" sz="1600">
                <a:solidFill>
                  <a:srgbClr val="000000"/>
                </a:solidFill>
                <a:latin typeface="Arial"/>
                <a:ea typeface="ＭＳ Ｐゴシック"/>
              </a:rPr>
              <a:t>Draws</a:t>
            </a:r>
            <a:endParaRPr/>
          </a:p>
          <a:p>
            <a:pPr lvl="3">
              <a:lnSpc>
                <a:spcPct val="90000"/>
              </a:lnSpc>
              <a:buFont typeface="StarSymbol"/>
              <a:buChar char="l"/>
            </a:pPr>
            <a:r>
              <a:rPr lang="pl-PL" sz="1600">
                <a:solidFill>
                  <a:srgbClr val="000000"/>
                </a:solidFill>
                <a:latin typeface="Arial"/>
                <a:ea typeface="ＭＳ Ｐゴシック"/>
              </a:rPr>
              <a:t>Anything understandable by business experts and developers</a:t>
            </a:r>
            <a:endParaRPr/>
          </a:p>
          <a:p>
            <a:pPr lvl="3">
              <a:lnSpc>
                <a:spcPct val="90000"/>
              </a:lnSpc>
              <a:buFont typeface="StarSymbol"/>
              <a:buChar char="l"/>
            </a:pPr>
            <a:r>
              <a:rPr lang="pl-PL" sz="1600">
                <a:solidFill>
                  <a:srgbClr val="000000"/>
                </a:solidFill>
                <a:latin typeface="Arial"/>
                <a:ea typeface="ＭＳ Ｐゴシック"/>
              </a:rPr>
              <a:t>UML</a:t>
            </a:r>
            <a:endParaRPr/>
          </a:p>
          <a:p>
            <a:pPr lvl="3">
              <a:lnSpc>
                <a:spcPct val="90000"/>
              </a:lnSpc>
              <a:buFont typeface="StarSymbol"/>
              <a:buChar char="l"/>
            </a:pPr>
            <a:r>
              <a:rPr lang="pl-PL" sz="1600">
                <a:solidFill>
                  <a:srgbClr val="000000"/>
                </a:solidFill>
                <a:latin typeface="Arial"/>
                <a:ea typeface="ＭＳ Ｐゴシック"/>
              </a:rPr>
              <a:t>Draws specific for businessdomain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pl-PL" sz="1600">
                <a:solidFill>
                  <a:srgbClr val="000000"/>
                </a:solidFill>
                <a:latin typeface="Arial"/>
                <a:ea typeface="ＭＳ Ｐゴシック"/>
              </a:rPr>
              <a:t>Text</a:t>
            </a:r>
            <a:endParaRPr/>
          </a:p>
          <a:p>
            <a:pPr lvl="3">
              <a:lnSpc>
                <a:spcPct val="90000"/>
              </a:lnSpc>
              <a:buFont typeface="StarSymbol"/>
              <a:buChar char="l"/>
            </a:pPr>
            <a:r>
              <a:rPr lang="pl-PL" sz="1600">
                <a:solidFill>
                  <a:srgbClr val="000000"/>
                </a:solidFill>
                <a:latin typeface="Arial"/>
                <a:ea typeface="ＭＳ Ｐゴシック"/>
              </a:rPr>
              <a:t>People think by “stories”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190" name="Picture 1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428360" y="2053080"/>
            <a:ext cx="4427280" cy="3031560"/>
          </a:xfrm>
          <a:prstGeom prst="rect">
            <a:avLst/>
          </a:prstGeom>
          <a:ln w="9360">
            <a:noFill/>
          </a:ln>
        </p:spPr>
      </p:pic>
      <p:pic>
        <p:nvPicPr>
          <p:cNvPr id="191" name="Picture 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428360" y="2053080"/>
            <a:ext cx="4427280" cy="3031560"/>
          </a:xfrm>
          <a:prstGeom prst="rect">
            <a:avLst/>
          </a:prstGeom>
          <a:ln w="9360">
            <a:noFill/>
          </a:ln>
        </p:spPr>
      </p:pic>
      <p:pic>
        <p:nvPicPr>
          <p:cNvPr id="192" name="Picture 1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4428360" y="2053080"/>
            <a:ext cx="4427280" cy="3031560"/>
          </a:xfrm>
          <a:prstGeom prst="rect">
            <a:avLst/>
          </a:prstGeom>
          <a:ln w="9360">
            <a:noFill/>
          </a:ln>
        </p:spPr>
      </p:pic>
      <p:sp>
        <p:nvSpPr>
          <p:cNvPr id="193" name="CustomShape 5"/>
          <p:cNvSpPr/>
          <p:nvPr/>
        </p:nvSpPr>
        <p:spPr>
          <a:xfrm>
            <a:off x="899640" y="5301720"/>
            <a:ext cx="7272360" cy="719280"/>
          </a:xfrm>
          <a:prstGeom prst="rect">
            <a:avLst/>
          </a:prstGeom>
          <a:solidFill>
            <a:srgbClr val="ffbc1d"/>
          </a:solidFill>
          <a:ln w="93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pl-PL" sz="2000">
                <a:solidFill>
                  <a:srgbClr val="000000"/>
                </a:solidFill>
                <a:latin typeface="Arial"/>
                <a:ea typeface="ＭＳ Ｐゴシック"/>
              </a:rPr>
              <a:t>Analytic documentation is design of  business logic as well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285840" y="362880"/>
            <a:ext cx="6786000" cy="55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b="1" lang="pl-PL" sz="2400">
                <a:solidFill>
                  <a:srgbClr val="009bcc"/>
                </a:solidFill>
                <a:latin typeface="Arial Narrow"/>
              </a:rPr>
              <a:t>What is DDD</a:t>
            </a:r>
            <a:endParaRPr/>
          </a:p>
        </p:txBody>
      </p:sp>
      <p:sp>
        <p:nvSpPr>
          <p:cNvPr id="195" name="CustomShape 2"/>
          <p:cNvSpPr/>
          <p:nvPr/>
        </p:nvSpPr>
        <p:spPr>
          <a:xfrm>
            <a:off x="285840" y="1000080"/>
            <a:ext cx="8857440" cy="451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96" name="CustomShape 3"/>
          <p:cNvSpPr/>
          <p:nvPr/>
        </p:nvSpPr>
        <p:spPr>
          <a:xfrm>
            <a:off x="755640" y="1701000"/>
            <a:ext cx="7632360" cy="41040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7" name="CustomShape 4"/>
          <p:cNvSpPr/>
          <p:nvPr/>
        </p:nvSpPr>
        <p:spPr>
          <a:xfrm>
            <a:off x="755640" y="1268640"/>
            <a:ext cx="7632360" cy="37436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8" name="CustomShape 5"/>
          <p:cNvSpPr/>
          <p:nvPr/>
        </p:nvSpPr>
        <p:spPr>
          <a:xfrm>
            <a:off x="755640" y="1268640"/>
            <a:ext cx="7632360" cy="374364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9" name="CustomShape 6"/>
          <p:cNvSpPr/>
          <p:nvPr/>
        </p:nvSpPr>
        <p:spPr>
          <a:xfrm>
            <a:off x="899640" y="5301720"/>
            <a:ext cx="7272360" cy="719280"/>
          </a:xfrm>
          <a:prstGeom prst="rect">
            <a:avLst/>
          </a:prstGeom>
          <a:solidFill>
            <a:srgbClr val="ffbc1d"/>
          </a:solidFill>
          <a:ln w="93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pl-PL" sz="2000">
                <a:solidFill>
                  <a:srgbClr val="000000"/>
                </a:solidFill>
                <a:latin typeface="Arial"/>
                <a:ea typeface="ＭＳ Ｐゴシック"/>
              </a:rPr>
              <a:t>There is technically nothing new or revolutionary in DDD, there is only a guide to better way of thinking</a:t>
            </a:r>
            <a:endParaRPr/>
          </a:p>
        </p:txBody>
      </p:sp>
      <p:sp>
        <p:nvSpPr>
          <p:cNvPr id="200" name="CustomShape 7"/>
          <p:cNvSpPr/>
          <p:nvPr/>
        </p:nvSpPr>
        <p:spPr>
          <a:xfrm>
            <a:off x="792000" y="1368000"/>
            <a:ext cx="7632720" cy="3744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Development driven by understanding of domain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Technology agnostic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Pragmatic approach to OOD and OOA:</a:t>
            </a:r>
            <a:endParaRPr/>
          </a:p>
          <a:p>
            <a:pPr lvl="3">
              <a:lnSpc>
                <a:spcPct val="90000"/>
              </a:lnSpc>
              <a:buFont typeface="StarSymbol"/>
              <a:buChar char=""/>
            </a:pP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Focused on business domain</a:t>
            </a:r>
            <a:endParaRPr/>
          </a:p>
          <a:p>
            <a:pPr lvl="3">
              <a:lnSpc>
                <a:spcPct val="90000"/>
              </a:lnSpc>
              <a:buFont typeface="StarSymbol"/>
              <a:buChar char=""/>
            </a:pP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Reducing complexity</a:t>
            </a:r>
            <a:endParaRPr/>
          </a:p>
          <a:p>
            <a:pPr lvl="3">
              <a:lnSpc>
                <a:spcPct val="90000"/>
              </a:lnSpc>
              <a:buFont typeface="StarSymbol"/>
              <a:buChar char=""/>
            </a:pP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Changes easy to implement 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b="1" lang="pl-PL" sz="2000">
                <a:solidFill>
                  <a:srgbClr val="000000"/>
                </a:solidFill>
                <a:latin typeface="Arial"/>
                <a:ea typeface="ＭＳ Ｐゴシック"/>
              </a:rPr>
              <a:t>Analyse and design </a:t>
            </a: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is one phase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285840" y="362880"/>
            <a:ext cx="6786000" cy="55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b="1" lang="pl-PL" sz="2400">
                <a:solidFill>
                  <a:srgbClr val="009bcc"/>
                </a:solidFill>
                <a:latin typeface="Arial Narrow"/>
              </a:rPr>
              <a:t>Three fundaments of DDD</a:t>
            </a:r>
            <a:endParaRPr/>
          </a:p>
        </p:txBody>
      </p:sp>
      <p:sp>
        <p:nvSpPr>
          <p:cNvPr id="202" name="CustomShape 2"/>
          <p:cNvSpPr/>
          <p:nvPr/>
        </p:nvSpPr>
        <p:spPr>
          <a:xfrm>
            <a:off x="285840" y="1000080"/>
            <a:ext cx="8857440" cy="451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03" name="CustomShape 3"/>
          <p:cNvSpPr/>
          <p:nvPr/>
        </p:nvSpPr>
        <p:spPr>
          <a:xfrm>
            <a:off x="755640" y="1701000"/>
            <a:ext cx="7632360" cy="41040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04" name="CustomShape 4"/>
          <p:cNvSpPr/>
          <p:nvPr/>
        </p:nvSpPr>
        <p:spPr>
          <a:xfrm>
            <a:off x="2917080" y="2322720"/>
            <a:ext cx="3340080" cy="3314520"/>
          </a:xfrm>
          <a:prstGeom prst="ellipse">
            <a:avLst/>
          </a:prstGeom>
          <a:solidFill>
            <a:srgbClr val="009bcc"/>
          </a:solidFill>
          <a:ln w="9360">
            <a:noFill/>
          </a:ln>
        </p:spPr>
      </p:sp>
      <p:sp>
        <p:nvSpPr>
          <p:cNvPr id="205" name="CustomShape 5"/>
          <p:cNvSpPr/>
          <p:nvPr/>
        </p:nvSpPr>
        <p:spPr>
          <a:xfrm flipH="1" rot="7200600">
            <a:off x="2604600" y="3513240"/>
            <a:ext cx="1726920" cy="2268000"/>
          </a:xfrm>
          <a:prstGeom prst="downArrow">
            <a:avLst>
              <a:gd name="adj1" fmla="val 74194"/>
              <a:gd name="adj2" fmla="val 50872"/>
            </a:avLst>
          </a:prstGeom>
          <a:solidFill>
            <a:srgbClr val="ffffff"/>
          </a:solidFill>
          <a:ln w="9360">
            <a:solidFill>
              <a:srgbClr val="b7b9bc"/>
            </a:solidFill>
            <a:miter/>
          </a:ln>
        </p:spPr>
      </p:sp>
      <p:sp>
        <p:nvSpPr>
          <p:cNvPr id="206" name="CustomShape 6"/>
          <p:cNvSpPr/>
          <p:nvPr/>
        </p:nvSpPr>
        <p:spPr>
          <a:xfrm rot="7200000">
            <a:off x="4827240" y="3519720"/>
            <a:ext cx="1726920" cy="2241720"/>
          </a:xfrm>
          <a:prstGeom prst="downArrow">
            <a:avLst>
              <a:gd name="adj1" fmla="val 74194"/>
              <a:gd name="adj2" fmla="val 50872"/>
            </a:avLst>
          </a:prstGeom>
          <a:solidFill>
            <a:srgbClr val="ffffff"/>
          </a:solidFill>
          <a:ln w="9360">
            <a:solidFill>
              <a:srgbClr val="b7b9bc"/>
            </a:solidFill>
            <a:miter/>
          </a:ln>
        </p:spPr>
      </p:sp>
      <p:sp>
        <p:nvSpPr>
          <p:cNvPr id="207" name="CustomShape 7"/>
          <p:cNvSpPr/>
          <p:nvPr/>
        </p:nvSpPr>
        <p:spPr>
          <a:xfrm>
            <a:off x="3722040" y="1636920"/>
            <a:ext cx="1726920" cy="2214360"/>
          </a:xfrm>
          <a:prstGeom prst="downArrow">
            <a:avLst>
              <a:gd name="adj1" fmla="val 74194"/>
              <a:gd name="adj2" fmla="val 50872"/>
            </a:avLst>
          </a:prstGeom>
          <a:solidFill>
            <a:srgbClr val="ffffff"/>
          </a:solidFill>
          <a:ln w="9360">
            <a:solidFill>
              <a:srgbClr val="b7b9bc"/>
            </a:solidFill>
            <a:miter/>
          </a:ln>
        </p:spPr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lang="pl-PL" sz="1600">
                <a:solidFill>
                  <a:srgbClr val="000000"/>
                </a:solidFill>
                <a:latin typeface="Arial"/>
                <a:ea typeface="ＭＳ Ｐゴシック"/>
              </a:rPr>
              <a:t>Ubiquitous language</a:t>
            </a:r>
            <a:endParaRPr/>
          </a:p>
        </p:txBody>
      </p:sp>
      <p:sp>
        <p:nvSpPr>
          <p:cNvPr id="208" name="CustomShape 8"/>
          <p:cNvSpPr/>
          <p:nvPr/>
        </p:nvSpPr>
        <p:spPr>
          <a:xfrm>
            <a:off x="2424960" y="4551840"/>
            <a:ext cx="1800000" cy="309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lang="pl-PL" sz="1600">
                <a:solidFill>
                  <a:srgbClr val="000000"/>
                </a:solidFill>
                <a:latin typeface="Arial"/>
                <a:ea typeface="ＭＳ Ｐゴシック"/>
              </a:rPr>
              <a:t>Strategic design</a:t>
            </a:r>
            <a:endParaRPr/>
          </a:p>
        </p:txBody>
      </p:sp>
      <p:sp>
        <p:nvSpPr>
          <p:cNvPr id="209" name="CustomShape 9"/>
          <p:cNvSpPr/>
          <p:nvPr/>
        </p:nvSpPr>
        <p:spPr>
          <a:xfrm>
            <a:off x="4946040" y="4551840"/>
            <a:ext cx="1800000" cy="3096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ctr"/>
          <a:p>
            <a:pPr algn="ctr">
              <a:lnSpc>
                <a:spcPct val="90000"/>
              </a:lnSpc>
            </a:pPr>
            <a:r>
              <a:rPr lang="pl-PL" sz="1600">
                <a:solidFill>
                  <a:srgbClr val="000000"/>
                </a:solidFill>
                <a:latin typeface="Arial"/>
                <a:ea typeface="ＭＳ Ｐゴシック"/>
              </a:rPr>
              <a:t>Building blocks</a:t>
            </a: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285840" y="362880"/>
            <a:ext cx="6786000" cy="55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b="1" lang="pl-PL" sz="2400">
                <a:solidFill>
                  <a:srgbClr val="009bcc"/>
                </a:solidFill>
                <a:latin typeface="Arial Narrow"/>
              </a:rPr>
              <a:t>„</a:t>
            </a:r>
            <a:r>
              <a:rPr b="1" lang="pl-PL" sz="2400">
                <a:solidFill>
                  <a:srgbClr val="009bcc"/>
                </a:solidFill>
                <a:latin typeface="Arial Narrow"/>
              </a:rPr>
              <a:t>Ubiquitous Language“</a:t>
            </a:r>
            <a:endParaRPr/>
          </a:p>
        </p:txBody>
      </p:sp>
      <p:sp>
        <p:nvSpPr>
          <p:cNvPr id="211" name="CustomShape 2"/>
          <p:cNvSpPr/>
          <p:nvPr/>
        </p:nvSpPr>
        <p:spPr>
          <a:xfrm>
            <a:off x="285840" y="1000080"/>
            <a:ext cx="8857440" cy="451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2" name="CustomShape 3"/>
          <p:cNvSpPr/>
          <p:nvPr/>
        </p:nvSpPr>
        <p:spPr>
          <a:xfrm>
            <a:off x="755640" y="1701000"/>
            <a:ext cx="7632360" cy="41040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13" name="CustomShape 4"/>
          <p:cNvSpPr/>
          <p:nvPr/>
        </p:nvSpPr>
        <p:spPr>
          <a:xfrm>
            <a:off x="478800" y="2160000"/>
            <a:ext cx="4273200" cy="2736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Common mental mode l= effective</a:t>
            </a: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communications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Worked out and used by everyone in team(domain expert, analyst, developer, tester)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Change in the ubiquitous language = change in code and model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pic>
        <p:nvPicPr>
          <p:cNvPr id="214" name="Picture 9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824000" y="1827360"/>
            <a:ext cx="3755160" cy="3788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285840" y="362880"/>
            <a:ext cx="6786000" cy="55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b="1" lang="pl-PL" sz="2400">
                <a:solidFill>
                  <a:srgbClr val="009bcc"/>
                </a:solidFill>
                <a:latin typeface="Arial Narrow"/>
              </a:rPr>
              <a:t>Strategic design</a:t>
            </a:r>
            <a:endParaRPr/>
          </a:p>
        </p:txBody>
      </p:sp>
      <p:sp>
        <p:nvSpPr>
          <p:cNvPr id="216" name="CustomShape 2"/>
          <p:cNvSpPr/>
          <p:nvPr/>
        </p:nvSpPr>
        <p:spPr>
          <a:xfrm>
            <a:off x="285840" y="1000080"/>
            <a:ext cx="8857440" cy="451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17" name="CustomShape 3"/>
          <p:cNvSpPr/>
          <p:nvPr/>
        </p:nvSpPr>
        <p:spPr>
          <a:xfrm>
            <a:off x="755640" y="1701000"/>
            <a:ext cx="7632360" cy="41040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18" name="CustomShape 4"/>
          <p:cNvSpPr/>
          <p:nvPr/>
        </p:nvSpPr>
        <p:spPr>
          <a:xfrm>
            <a:off x="432000" y="1572120"/>
            <a:ext cx="2071440" cy="4521240"/>
          </a:xfrm>
          <a:prstGeom prst="rect">
            <a:avLst/>
          </a:prstGeom>
          <a:solidFill>
            <a:srgbClr val="b4dfee"/>
          </a:solidFill>
          <a:ln w="9360">
            <a:noFill/>
          </a:ln>
        </p:spPr>
      </p:sp>
      <p:sp>
        <p:nvSpPr>
          <p:cNvPr id="219" name="CustomShape 5"/>
          <p:cNvSpPr/>
          <p:nvPr/>
        </p:nvSpPr>
        <p:spPr>
          <a:xfrm>
            <a:off x="758880" y="1701000"/>
            <a:ext cx="2520720" cy="713880"/>
          </a:xfrm>
          <a:prstGeom prst="homePlate">
            <a:avLst>
              <a:gd name="adj" fmla="val 32675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>
                <a:solidFill>
                  <a:srgbClr val="000000"/>
                </a:solidFill>
                <a:latin typeface="Arial"/>
                <a:ea typeface="ＭＳ Ｐゴシック"/>
              </a:rPr>
              <a:t>Core Domain</a:t>
            </a:r>
            <a:endParaRPr/>
          </a:p>
        </p:txBody>
      </p:sp>
      <p:sp>
        <p:nvSpPr>
          <p:cNvPr id="220" name="CustomShape 6"/>
          <p:cNvSpPr/>
          <p:nvPr/>
        </p:nvSpPr>
        <p:spPr>
          <a:xfrm>
            <a:off x="720000" y="3528000"/>
            <a:ext cx="2520720" cy="713880"/>
          </a:xfrm>
          <a:prstGeom prst="homePlate">
            <a:avLst>
              <a:gd name="adj" fmla="val 32675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>
                <a:solidFill>
                  <a:srgbClr val="000000"/>
                </a:solidFill>
                <a:latin typeface="Arial"/>
                <a:ea typeface="ＭＳ Ｐゴシック"/>
              </a:rPr>
              <a:t>Supporting Domain</a:t>
            </a:r>
            <a:endParaRPr/>
          </a:p>
        </p:txBody>
      </p:sp>
      <p:sp>
        <p:nvSpPr>
          <p:cNvPr id="221" name="CustomShape 7"/>
          <p:cNvSpPr/>
          <p:nvPr/>
        </p:nvSpPr>
        <p:spPr>
          <a:xfrm>
            <a:off x="758880" y="5091480"/>
            <a:ext cx="2520720" cy="713880"/>
          </a:xfrm>
          <a:prstGeom prst="homePlate">
            <a:avLst>
              <a:gd name="adj" fmla="val 32675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>
                <a:solidFill>
                  <a:srgbClr val="000000"/>
                </a:solidFill>
                <a:latin typeface="Arial"/>
                <a:ea typeface="ＭＳ Ｐゴシック"/>
              </a:rPr>
              <a:t>Generic Domain</a:t>
            </a:r>
            <a:endParaRPr/>
          </a:p>
        </p:txBody>
      </p:sp>
      <p:sp>
        <p:nvSpPr>
          <p:cNvPr id="222" name="CustomShape 8"/>
          <p:cNvSpPr/>
          <p:nvPr/>
        </p:nvSpPr>
        <p:spPr>
          <a:xfrm>
            <a:off x="3384000" y="1656000"/>
            <a:ext cx="5214600" cy="1656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Main reason why we </a:t>
            </a: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create</a:t>
            </a: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 system, main business </a:t>
            </a: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value.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This is what distinguish company from competitors.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b="1" lang="pl-PL" sz="1400">
                <a:solidFill>
                  <a:srgbClr val="000000"/>
                </a:solidFill>
                <a:latin typeface="Arial"/>
                <a:ea typeface="ＭＳ Ｐゴシック"/>
              </a:rPr>
              <a:t>We make </a:t>
            </a:r>
            <a:r>
              <a:rPr b="1" lang="en-US" sz="1400">
                <a:solidFill>
                  <a:srgbClr val="000000"/>
                </a:solidFill>
                <a:latin typeface="Arial"/>
                <a:ea typeface="ＭＳ Ｐゴシック"/>
              </a:rPr>
              <a:t>here</a:t>
            </a:r>
            <a:r>
              <a:rPr b="1" lang="pl-PL" sz="1400">
                <a:solidFill>
                  <a:srgbClr val="000000"/>
                </a:solidFill>
                <a:latin typeface="Arial"/>
                <a:ea typeface="ＭＳ Ｐゴシック"/>
              </a:rPr>
              <a:t> DDD:</a:t>
            </a:r>
            <a:endParaRPr/>
          </a:p>
          <a:p>
            <a:pPr lvl="3">
              <a:lnSpc>
                <a:spcPct val="90000"/>
              </a:lnSpc>
              <a:buFont typeface="StarSymbol"/>
              <a:buChar char=""/>
            </a:pP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Detailed analyse, business archetypes, design patterns, testability…</a:t>
            </a:r>
            <a:endParaRPr/>
          </a:p>
          <a:p>
            <a:pPr lvl="3">
              <a:lnSpc>
                <a:spcPct val="90000"/>
              </a:lnSpc>
              <a:buFont typeface="StarSymbol"/>
              <a:buChar char="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Engaging best people</a:t>
            </a:r>
            <a:endParaRPr/>
          </a:p>
          <a:p>
            <a:pPr lvl="3">
              <a:lnSpc>
                <a:spcPct val="90000"/>
              </a:lnSpc>
              <a:buFont typeface="StarSymbol"/>
              <a:buChar char=""/>
            </a:pP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Should be small</a:t>
            </a:r>
            <a:endParaRPr/>
          </a:p>
        </p:txBody>
      </p:sp>
      <p:sp>
        <p:nvSpPr>
          <p:cNvPr id="223" name="CustomShape 9"/>
          <p:cNvSpPr/>
          <p:nvPr/>
        </p:nvSpPr>
        <p:spPr>
          <a:xfrm>
            <a:off x="3384000" y="3492000"/>
            <a:ext cx="5214600" cy="935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Additional features, not critic functionality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Low quality is </a:t>
            </a: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acceptable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b="1" lang="pl-PL" sz="1400">
                <a:solidFill>
                  <a:srgbClr val="000000"/>
                </a:solidFill>
                <a:latin typeface="Arial"/>
                <a:ea typeface="ＭＳ Ｐゴシック"/>
              </a:rPr>
              <a:t>Outsourcing</a:t>
            </a:r>
            <a:endParaRPr/>
          </a:p>
        </p:txBody>
      </p:sp>
      <p:sp>
        <p:nvSpPr>
          <p:cNvPr id="224" name="CustomShape 10"/>
          <p:cNvSpPr/>
          <p:nvPr/>
        </p:nvSpPr>
        <p:spPr>
          <a:xfrm>
            <a:off x="3384000" y="5112360"/>
            <a:ext cx="5214600" cy="719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Specific, common domain (ex: </a:t>
            </a: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accounting</a:t>
            </a: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)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b="1" lang="pl-PL" sz="1400">
                <a:solidFill>
                  <a:srgbClr val="000000"/>
                </a:solidFill>
                <a:latin typeface="Arial"/>
                <a:ea typeface="ＭＳ Ｐゴシック"/>
              </a:rPr>
              <a:t>You can buy it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Avoid dependencies from core domain</a:t>
            </a:r>
            <a:endParaRPr/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285840" y="362880"/>
            <a:ext cx="6786000" cy="55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b="1" lang="pl-PL" sz="2400">
                <a:solidFill>
                  <a:srgbClr val="009bcc"/>
                </a:solidFill>
                <a:latin typeface="Arial Narrow"/>
              </a:rPr>
              <a:t>Strategic domain – bounded countext</a:t>
            </a:r>
            <a:endParaRPr/>
          </a:p>
        </p:txBody>
      </p:sp>
      <p:sp>
        <p:nvSpPr>
          <p:cNvPr id="226" name="CustomShape 2"/>
          <p:cNvSpPr/>
          <p:nvPr/>
        </p:nvSpPr>
        <p:spPr>
          <a:xfrm>
            <a:off x="285840" y="1000080"/>
            <a:ext cx="8857440" cy="451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27" name="CustomShape 3"/>
          <p:cNvSpPr/>
          <p:nvPr/>
        </p:nvSpPr>
        <p:spPr>
          <a:xfrm>
            <a:off x="755640" y="1701000"/>
            <a:ext cx="7632360" cy="41040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228" name="CustomShape 4"/>
          <p:cNvSpPr/>
          <p:nvPr/>
        </p:nvSpPr>
        <p:spPr>
          <a:xfrm>
            <a:off x="792000" y="2016000"/>
            <a:ext cx="4320000" cy="2592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„</a:t>
            </a: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Policy”  can have different meaning in every context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Defines boundaries of model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Every</a:t>
            </a: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context</a:t>
            </a: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 has </a:t>
            </a: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own</a:t>
            </a: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ubiquitous</a:t>
            </a: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 </a:t>
            </a:r>
            <a:r>
              <a:rPr lang="en-US" sz="1400">
                <a:solidFill>
                  <a:srgbClr val="000000"/>
                </a:solidFill>
                <a:latin typeface="Arial"/>
                <a:ea typeface="ＭＳ Ｐゴシック"/>
              </a:rPr>
              <a:t>language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Contexts communicate eachother by interfaces</a:t>
            </a: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
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"/>
            </a:pP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Dependencies from one context doesnt leak to another</a:t>
            </a:r>
            <a:endParaRPr/>
          </a:p>
        </p:txBody>
      </p:sp>
      <p:sp>
        <p:nvSpPr>
          <p:cNvPr id="229" name="TextShape 5"/>
          <p:cNvSpPr txBox="1"/>
          <p:nvPr/>
        </p:nvSpPr>
        <p:spPr>
          <a:xfrm>
            <a:off x="287280" y="1437840"/>
            <a:ext cx="8496720" cy="3139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en-US" sz="1600">
                <a:solidFill>
                  <a:srgbClr val="e65a0f"/>
                </a:solidFill>
                <a:latin typeface="Arial"/>
                <a:ea typeface="ＭＳ Ｐゴシック"/>
              </a:rPr>
              <a:t>Bounded Context – dividing domain on smaller chunks</a:t>
            </a:r>
            <a:endParaRPr/>
          </a:p>
        </p:txBody>
      </p:sp>
      <p:pic>
        <p:nvPicPr>
          <p:cNvPr id="230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4278240" y="2493000"/>
            <a:ext cx="4247640" cy="2952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CustomShape 1"/>
          <p:cNvSpPr/>
          <p:nvPr/>
        </p:nvSpPr>
        <p:spPr>
          <a:xfrm>
            <a:off x="285840" y="362880"/>
            <a:ext cx="6786000" cy="55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b="1" lang="pl-PL" sz="2400">
                <a:solidFill>
                  <a:srgbClr val="009bcc"/>
                </a:solidFill>
                <a:latin typeface="Arial Narrow"/>
              </a:rPr>
              <a:t>Strategic Design – Anti-corruption layer</a:t>
            </a:r>
            <a:endParaRPr/>
          </a:p>
        </p:txBody>
      </p:sp>
      <p:sp>
        <p:nvSpPr>
          <p:cNvPr id="232" name="CustomShape 2"/>
          <p:cNvSpPr/>
          <p:nvPr/>
        </p:nvSpPr>
        <p:spPr>
          <a:xfrm>
            <a:off x="285840" y="1000080"/>
            <a:ext cx="8857440" cy="451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3" name="CustomShape 3"/>
          <p:cNvSpPr/>
          <p:nvPr/>
        </p:nvSpPr>
        <p:spPr>
          <a:xfrm>
            <a:off x="755640" y="1701000"/>
            <a:ext cx="7632360" cy="410400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234" name="Picture 2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224360" y="2101320"/>
            <a:ext cx="6695640" cy="3847680"/>
          </a:xfrm>
          <a:prstGeom prst="rect">
            <a:avLst/>
          </a:prstGeom>
          <a:ln w="9360">
            <a:noFill/>
          </a:ln>
        </p:spPr>
      </p:pic>
      <p:sp>
        <p:nvSpPr>
          <p:cNvPr id="235" name="TextShape 4"/>
          <p:cNvSpPr txBox="1"/>
          <p:nvPr/>
        </p:nvSpPr>
        <p:spPr>
          <a:xfrm>
            <a:off x="432000" y="1296000"/>
            <a:ext cx="8460000" cy="313920"/>
          </a:xfrm>
          <a:prstGeom prst="rect">
            <a:avLst/>
          </a:prstGeom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l-PL" sz="1600">
                <a:solidFill>
                  <a:srgbClr val="e65a0f"/>
                </a:solidFill>
                <a:latin typeface="Arial"/>
                <a:ea typeface="ＭＳ Ｐゴシック"/>
              </a:rPr>
              <a:t>Anti-corruptionLayer–communication with external systems</a:t>
            </a:r>
            <a:endParaRPr/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285840" y="363600"/>
            <a:ext cx="6786000" cy="55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pl-PL">
                <a:solidFill>
                  <a:srgbClr val="000000"/>
                </a:solidFill>
                <a:latin typeface="Arial"/>
              </a:rPr>
              <a:t>Agenda</a:t>
            </a:r>
            <a:endParaRPr/>
          </a:p>
        </p:txBody>
      </p:sp>
      <p:sp>
        <p:nvSpPr>
          <p:cNvPr id="147" name="CustomShape 2"/>
          <p:cNvSpPr/>
          <p:nvPr/>
        </p:nvSpPr>
        <p:spPr>
          <a:xfrm>
            <a:off x="285840" y="1000080"/>
            <a:ext cx="8857440" cy="5641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•</a:t>
            </a:r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Problems of present-day systems</a:t>
            </a:r>
            <a:endParaRPr/>
          </a:p>
          <a:p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•</a:t>
            </a:r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What isDDD?</a:t>
            </a:r>
            <a:endParaRPr/>
          </a:p>
          <a:p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•</a:t>
            </a:r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Ubiquitous language</a:t>
            </a:r>
            <a:endParaRPr/>
          </a:p>
          <a:p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•</a:t>
            </a:r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Strategic Design</a:t>
            </a:r>
            <a:endParaRPr/>
          </a:p>
          <a:p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•</a:t>
            </a:r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Building Blocks</a:t>
            </a:r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285840" y="362880"/>
            <a:ext cx="6786000" cy="55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Problems of present-day systems?</a:t>
            </a:r>
            <a:endParaRPr/>
          </a:p>
        </p:txBody>
      </p:sp>
      <p:sp>
        <p:nvSpPr>
          <p:cNvPr id="149" name="CustomShape 2"/>
          <p:cNvSpPr/>
          <p:nvPr/>
        </p:nvSpPr>
        <p:spPr>
          <a:xfrm>
            <a:off x="285840" y="1000080"/>
            <a:ext cx="8857440" cy="451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SzPct val="25000"/>
              <a:buFont typeface="Wingdings" charset="2"/>
              <a:buChar char=""/>
            </a:pPr>
            <a:r>
              <a:rPr lang="pl-PL" sz="2000">
                <a:solidFill>
                  <a:srgbClr val="6c6c6c"/>
                </a:solidFill>
                <a:latin typeface="Myriad Pro"/>
              </a:rPr>
              <a:t>Featuresofbusinesssoftware: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l-PL" sz="2000">
                <a:solidFill>
                  <a:srgbClr val="6c6c6c"/>
                </a:solidFill>
                <a:latin typeface="Myriad Pro"/>
              </a:rPr>
              <a:t>Relativelynot complicated: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l-PL" sz="2000">
                <a:solidFill>
                  <a:srgbClr val="6c6c6c"/>
                </a:solidFill>
                <a:latin typeface="Myriad Pro"/>
              </a:rPr>
              <a:t>Complicatedalgorithms are rarity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l-PL" sz="2000">
                <a:solidFill>
                  <a:srgbClr val="6c6c6c"/>
                </a:solidFill>
                <a:latin typeface="Myriad Pro"/>
              </a:rPr>
              <a:t>Simple operations: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l-PL" sz="2000">
                <a:solidFill>
                  <a:srgbClr val="6c6c6c"/>
                </a:solidFill>
                <a:latin typeface="Myriad Pro"/>
              </a:rPr>
              <a:t>shuffling of the data from one heap to another one</a:t>
            </a:r>
            <a:endParaRPr/>
          </a:p>
          <a:p>
            <a:pPr lvl="2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l-PL" sz="2000">
                <a:solidFill>
                  <a:srgbClr val="6c6c6c"/>
                </a:solidFill>
                <a:latin typeface="Myriad Pro"/>
              </a:rPr>
              <a:t>continuously changes</a:t>
            </a:r>
            <a:endParaRPr/>
          </a:p>
          <a:p>
            <a:pPr lvl="1">
              <a:lnSpc>
                <a:spcPct val="100000"/>
              </a:lnSpc>
              <a:buSzPct val="25000"/>
              <a:buFont typeface="StarSymbol"/>
              <a:buChar char="l"/>
            </a:pPr>
            <a:r>
              <a:rPr lang="pl-PL" sz="2000">
                <a:solidFill>
                  <a:srgbClr val="6c6c6c"/>
                </a:solidFill>
                <a:latin typeface="Myriad Pro"/>
              </a:rPr>
              <a:t>Supports running a business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285840" y="362880"/>
            <a:ext cx="6786000" cy="55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pl-PL">
                <a:solidFill>
                  <a:srgbClr val="000000"/>
                </a:solidFill>
              </a:rPr>
              <a:t>Symptoms of inadequate solution</a:t>
            </a:r>
            <a:endParaRPr/>
          </a:p>
        </p:txBody>
      </p:sp>
      <p:sp>
        <p:nvSpPr>
          <p:cNvPr id="151" name="CustomShape 2"/>
          <p:cNvSpPr/>
          <p:nvPr/>
        </p:nvSpPr>
        <p:spPr>
          <a:xfrm>
            <a:off x="285840" y="1000080"/>
            <a:ext cx="8857440" cy="451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52" name="CustomShape 3"/>
          <p:cNvSpPr/>
          <p:nvPr/>
        </p:nvSpPr>
        <p:spPr>
          <a:xfrm>
            <a:off x="429120" y="1166040"/>
            <a:ext cx="2071080" cy="4161600"/>
          </a:xfrm>
          <a:prstGeom prst="rect">
            <a:avLst/>
          </a:prstGeom>
          <a:solidFill>
            <a:srgbClr val="b4dfee"/>
          </a:solidFill>
          <a:ln w="9360">
            <a:noFill/>
          </a:ln>
        </p:spPr>
      </p:sp>
      <p:sp>
        <p:nvSpPr>
          <p:cNvPr id="153" name="CustomShape 4"/>
          <p:cNvSpPr/>
          <p:nvPr/>
        </p:nvSpPr>
        <p:spPr>
          <a:xfrm>
            <a:off x="756000" y="1294920"/>
            <a:ext cx="2520360" cy="713520"/>
          </a:xfrm>
          <a:prstGeom prst="homePlate">
            <a:avLst>
              <a:gd name="adj" fmla="val 32675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>
                <a:solidFill>
                  <a:srgbClr val="000000"/>
                </a:solidFill>
                <a:latin typeface="Arial"/>
                <a:ea typeface="ＭＳ Ｐゴシック"/>
              </a:rPr>
              <a:t>Big Ball of Mud</a:t>
            </a:r>
            <a:endParaRPr/>
          </a:p>
        </p:txBody>
      </p:sp>
      <p:sp>
        <p:nvSpPr>
          <p:cNvPr id="154" name="CustomShape 5"/>
          <p:cNvSpPr/>
          <p:nvPr/>
        </p:nvSpPr>
        <p:spPr>
          <a:xfrm>
            <a:off x="756000" y="2303280"/>
            <a:ext cx="2520360" cy="713520"/>
          </a:xfrm>
          <a:prstGeom prst="homePlate">
            <a:avLst>
              <a:gd name="adj" fmla="val 32675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>
                <a:solidFill>
                  <a:srgbClr val="000000"/>
                </a:solidFill>
                <a:latin typeface="Arial"/>
                <a:ea typeface="ＭＳ Ｐゴシック"/>
              </a:rPr>
              <a:t>Unclean code</a:t>
            </a:r>
            <a:endParaRPr/>
          </a:p>
        </p:txBody>
      </p:sp>
      <p:sp>
        <p:nvSpPr>
          <p:cNvPr id="155" name="CustomShape 6"/>
          <p:cNvSpPr/>
          <p:nvPr/>
        </p:nvSpPr>
        <p:spPr>
          <a:xfrm>
            <a:off x="756000" y="3311280"/>
            <a:ext cx="2520360" cy="713520"/>
          </a:xfrm>
          <a:prstGeom prst="homePlate">
            <a:avLst>
              <a:gd name="adj" fmla="val 32675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>
                <a:solidFill>
                  <a:srgbClr val="000000"/>
                </a:solidFill>
                <a:latin typeface="Arial"/>
                <a:ea typeface="ＭＳ Ｐゴシック"/>
              </a:rPr>
              <a:t>New Requirments vs API</a:t>
            </a:r>
            <a:endParaRPr/>
          </a:p>
        </p:txBody>
      </p:sp>
      <p:sp>
        <p:nvSpPr>
          <p:cNvPr id="156" name="CustomShape 7"/>
          <p:cNvSpPr/>
          <p:nvPr/>
        </p:nvSpPr>
        <p:spPr>
          <a:xfrm>
            <a:off x="756000" y="4319640"/>
            <a:ext cx="2520360" cy="713520"/>
          </a:xfrm>
          <a:prstGeom prst="homePlate">
            <a:avLst>
              <a:gd name="adj" fmla="val 32675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>
                <a:solidFill>
                  <a:srgbClr val="000000"/>
                </a:solidFill>
                <a:latin typeface="Arial"/>
                <a:ea typeface="ＭＳ Ｐゴシック"/>
              </a:rPr>
              <a:t>Difficult changes</a:t>
            </a:r>
            <a:endParaRPr/>
          </a:p>
        </p:txBody>
      </p:sp>
      <p:sp>
        <p:nvSpPr>
          <p:cNvPr id="157" name="CustomShape 8"/>
          <p:cNvSpPr/>
          <p:nvPr/>
        </p:nvSpPr>
        <p:spPr>
          <a:xfrm>
            <a:off x="936360" y="5545080"/>
            <a:ext cx="7055280" cy="574560"/>
          </a:xfrm>
          <a:prstGeom prst="rect">
            <a:avLst/>
          </a:prstGeom>
          <a:solidFill>
            <a:srgbClr val="ffbc1d"/>
          </a:solidFill>
          <a:ln w="93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pl-PL" sz="2400">
                <a:solidFill>
                  <a:srgbClr val="000000"/>
                </a:solidFill>
                <a:latin typeface="Arial"/>
                <a:ea typeface="ＭＳ Ｐゴシック"/>
              </a:rPr>
              <a:t>Entropy always increases...</a:t>
            </a:r>
            <a:endParaRPr/>
          </a:p>
        </p:txBody>
      </p:sp>
      <p:sp>
        <p:nvSpPr>
          <p:cNvPr id="158" name="CustomShape 9"/>
          <p:cNvSpPr/>
          <p:nvPr/>
        </p:nvSpPr>
        <p:spPr>
          <a:xfrm>
            <a:off x="3420360" y="1377000"/>
            <a:ext cx="5214240" cy="719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Adding new features without attention to</a:t>
            </a:r>
            <a:r>
              <a:rPr b="1" lang="pl-PL" sz="1400">
                <a:solidFill>
                  <a:srgbClr val="000000"/>
                </a:solidFill>
                <a:latin typeface="Arial"/>
                <a:ea typeface="ＭＳ Ｐゴシック"/>
              </a:rPr>
              <a:t>model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owing</a:t>
            </a:r>
            <a:r>
              <a:rPr b="1" lang="pl-PL" sz="1400">
                <a:solidFill>
                  <a:srgbClr val="000000"/>
                </a:solidFill>
                <a:latin typeface="Arial"/>
                <a:ea typeface="ＭＳ Ｐゴシック"/>
              </a:rPr>
              <a:t>technical debt</a:t>
            </a:r>
            <a:endParaRPr/>
          </a:p>
        </p:txBody>
      </p:sp>
      <p:sp>
        <p:nvSpPr>
          <p:cNvPr id="159" name="CustomShape 10"/>
          <p:cNvSpPr/>
          <p:nvPr/>
        </p:nvSpPr>
        <p:spPr>
          <a:xfrm>
            <a:off x="3492360" y="2385360"/>
            <a:ext cx="5214240" cy="719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Without</a:t>
            </a:r>
            <a:r>
              <a:rPr b="1" lang="pl-PL" sz="1400">
                <a:solidFill>
                  <a:srgbClr val="000000"/>
                </a:solidFill>
                <a:latin typeface="Arial"/>
                <a:ea typeface="ＭＳ Ｐゴシック"/>
              </a:rPr>
              <a:t>business rules</a:t>
            </a: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and</a:t>
            </a:r>
            <a:r>
              <a:rPr b="1" lang="pl-PL" sz="1400">
                <a:solidFill>
                  <a:srgbClr val="000000"/>
                </a:solidFill>
                <a:latin typeface="Arial"/>
                <a:ea typeface="ＭＳ Ｐゴシック"/>
              </a:rPr>
              <a:t>processes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Not understandable code</a:t>
            </a: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60" name="CustomShape 11"/>
          <p:cNvSpPr/>
          <p:nvPr/>
        </p:nvSpPr>
        <p:spPr>
          <a:xfrm>
            <a:off x="3492360" y="3393360"/>
            <a:ext cx="5214240" cy="719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Hard to implement new requirments with current api</a:t>
            </a:r>
            <a:endParaRPr/>
          </a:p>
        </p:txBody>
      </p:sp>
      <p:sp>
        <p:nvSpPr>
          <p:cNvPr id="161" name="CustomShape 12"/>
          <p:cNvSpPr/>
          <p:nvPr/>
        </p:nvSpPr>
        <p:spPr>
          <a:xfrm>
            <a:off x="3492360" y="4401720"/>
            <a:ext cx="5214240" cy="719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New changes = new problems</a:t>
            </a:r>
            <a:endParaRPr/>
          </a:p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After a change nothing works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85840" y="362880"/>
            <a:ext cx="6786000" cy="55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pPr>
              <a:lnSpc>
                <a:spcPct val="100000"/>
              </a:lnSpc>
            </a:pPr>
            <a:r>
              <a:rPr lang="pl-PL">
                <a:solidFill>
                  <a:srgbClr val="000000"/>
                </a:solidFill>
                <a:latin typeface="Arial"/>
                <a:ea typeface="MS PGothic"/>
              </a:rPr>
              <a:t>What to do?</a:t>
            </a:r>
            <a:endParaRPr/>
          </a:p>
        </p:txBody>
      </p:sp>
      <p:sp>
        <p:nvSpPr>
          <p:cNvPr id="163" name="CustomShape 2"/>
          <p:cNvSpPr/>
          <p:nvPr/>
        </p:nvSpPr>
        <p:spPr>
          <a:xfrm>
            <a:off x="285840" y="1000080"/>
            <a:ext cx="8857440" cy="451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4" name="CustomShape 3"/>
          <p:cNvSpPr/>
          <p:nvPr/>
        </p:nvSpPr>
        <p:spPr>
          <a:xfrm>
            <a:off x="1152360" y="3096000"/>
            <a:ext cx="7055280" cy="790560"/>
          </a:xfrm>
          <a:prstGeom prst="rect">
            <a:avLst/>
          </a:prstGeom>
          <a:solidFill>
            <a:srgbClr val="ffbc1d"/>
          </a:solidFill>
          <a:ln w="9360">
            <a:solidFill>
              <a:srgbClr val="000000"/>
            </a:solidFill>
            <a:round/>
          </a:ln>
        </p:spPr>
        <p:txBody>
          <a:bodyPr lIns="90000" rIns="90000" tIns="45000" bIns="45000"/>
          <a:p>
            <a:pPr algn="ctr">
              <a:lnSpc>
                <a:spcPct val="90000"/>
              </a:lnSpc>
            </a:pPr>
            <a:r>
              <a:rPr b="1" lang="pl-PL" sz="2400">
                <a:solidFill>
                  <a:srgbClr val="000000"/>
                </a:solidFill>
                <a:latin typeface="Arial"/>
                <a:ea typeface="ＭＳ Ｐゴシック"/>
              </a:rPr>
              <a:t>Insanity is doing the same thing, over and over again, but expecting different results.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285840" y="362880"/>
            <a:ext cx="6786000" cy="55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b="1" lang="pl-PL" sz="2400">
                <a:solidFill>
                  <a:srgbClr val="009bcc"/>
                </a:solidFill>
                <a:latin typeface="Arial Narrow"/>
              </a:rPr>
              <a:t>Transaction script – domain logic pattern</a:t>
            </a:r>
            <a:endParaRPr/>
          </a:p>
        </p:txBody>
      </p:sp>
      <p:sp>
        <p:nvSpPr>
          <p:cNvPr id="166" name="CustomShape 2"/>
          <p:cNvSpPr/>
          <p:nvPr/>
        </p:nvSpPr>
        <p:spPr>
          <a:xfrm>
            <a:off x="285840" y="1000080"/>
            <a:ext cx="8857440" cy="451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7" name="CustomShape 3"/>
          <p:cNvSpPr/>
          <p:nvPr/>
        </p:nvSpPr>
        <p:spPr>
          <a:xfrm>
            <a:off x="720000" y="2232360"/>
            <a:ext cx="7632360" cy="28796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Organizes business logic by procedures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Each procedure handles single business case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Adequate to small applications with simple business logic (ex: CRUD)</a:t>
            </a:r>
            <a:endParaRPr/>
          </a:p>
        </p:txBody>
      </p:sp>
      <p:pic>
        <p:nvPicPr>
          <p:cNvPr id="168" name="Picture 4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792000" y="1152000"/>
            <a:ext cx="7344360" cy="1005480"/>
          </a:xfrm>
          <a:prstGeom prst="rect">
            <a:avLst/>
          </a:prstGeom>
          <a:ln>
            <a:noFill/>
          </a:ln>
        </p:spPr>
      </p:pic>
      <p:pic>
        <p:nvPicPr>
          <p:cNvPr id="169" name="Picture 11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72360" y="3888360"/>
            <a:ext cx="4967280" cy="2231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285840" y="362880"/>
            <a:ext cx="6786000" cy="55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b="1" lang="pl-PL" sz="2400">
                <a:solidFill>
                  <a:srgbClr val="009bcc"/>
                </a:solidFill>
                <a:latin typeface="Arial Narrow"/>
              </a:rPr>
              <a:t>Complexity</a:t>
            </a:r>
            <a:endParaRPr/>
          </a:p>
        </p:txBody>
      </p:sp>
      <p:sp>
        <p:nvSpPr>
          <p:cNvPr id="171" name="CustomShape 2"/>
          <p:cNvSpPr/>
          <p:nvPr/>
        </p:nvSpPr>
        <p:spPr>
          <a:xfrm>
            <a:off x="285840" y="1000080"/>
            <a:ext cx="8857440" cy="451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2" name="CustomShape 3"/>
          <p:cNvSpPr/>
          <p:nvPr/>
        </p:nvSpPr>
        <p:spPr>
          <a:xfrm>
            <a:off x="3348000" y="1268640"/>
            <a:ext cx="5358240" cy="1079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1" lang="pl-PL" sz="1400">
                <a:solidFill>
                  <a:srgbClr val="000000"/>
                </a:solidFill>
                <a:latin typeface="Arial"/>
                <a:ea typeface="ＭＳ Ｐゴシック"/>
              </a:rPr>
              <a:t>- Essential</a:t>
            </a: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Complexity (unavoidable)  - comes from nature of problem</a:t>
            </a:r>
            <a:endParaRPr/>
          </a:p>
          <a:p>
            <a:pPr>
              <a:lnSpc>
                <a:spcPct val="90000"/>
              </a:lnSpc>
            </a:pPr>
            <a:r>
              <a:rPr b="1" lang="pl-PL" sz="1400">
                <a:solidFill>
                  <a:srgbClr val="000000"/>
                </a:solidFill>
                <a:latin typeface="Arial"/>
                <a:ea typeface="ＭＳ Ｐゴシック"/>
              </a:rPr>
              <a:t>- Accidental</a:t>
            </a:r>
            <a:r>
              <a:rPr lang="pl-PL" sz="1400">
                <a:solidFill>
                  <a:srgbClr val="000000"/>
                </a:solidFill>
                <a:latin typeface="Arial"/>
                <a:ea typeface="ＭＳ Ｐゴシック"/>
              </a:rPr>
              <a:t>Complexity – caused by a suboptimal approach to the problem's resolution</a:t>
            </a:r>
            <a:endParaRPr/>
          </a:p>
        </p:txBody>
      </p:sp>
      <p:sp>
        <p:nvSpPr>
          <p:cNvPr id="173" name="CustomShape 4"/>
          <p:cNvSpPr/>
          <p:nvPr/>
        </p:nvSpPr>
        <p:spPr>
          <a:xfrm>
            <a:off x="428760" y="1196640"/>
            <a:ext cx="2054520" cy="1223280"/>
          </a:xfrm>
          <a:prstGeom prst="rect">
            <a:avLst/>
          </a:prstGeom>
          <a:solidFill>
            <a:srgbClr val="b4dfee"/>
          </a:solidFill>
          <a:ln w="9360">
            <a:noFill/>
          </a:ln>
        </p:spPr>
      </p:sp>
      <p:sp>
        <p:nvSpPr>
          <p:cNvPr id="174" name="CustomShape 5"/>
          <p:cNvSpPr/>
          <p:nvPr/>
        </p:nvSpPr>
        <p:spPr>
          <a:xfrm>
            <a:off x="683640" y="1412640"/>
            <a:ext cx="2520360" cy="713520"/>
          </a:xfrm>
          <a:prstGeom prst="homePlate">
            <a:avLst>
              <a:gd name="adj" fmla="val 32675"/>
            </a:avLst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txBody>
          <a:bodyPr lIns="90000" rIns="90000" tIns="45000" bIns="45000" anchor="ctr"/>
          <a:p>
            <a:pPr>
              <a:lnSpc>
                <a:spcPct val="100000"/>
              </a:lnSpc>
            </a:pPr>
            <a:r>
              <a:rPr b="1" lang="pl-PL">
                <a:solidFill>
                  <a:srgbClr val="000000"/>
                </a:solidFill>
                <a:latin typeface="Arial"/>
                <a:ea typeface="ＭＳ Ｐゴシック"/>
              </a:rPr>
              <a:t>Complexity</a:t>
            </a:r>
            <a:endParaRPr/>
          </a:p>
        </p:txBody>
      </p:sp>
      <p:pic>
        <p:nvPicPr>
          <p:cNvPr id="175" name="Picture 16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203640" y="2232000"/>
            <a:ext cx="5220000" cy="32853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285840" y="362880"/>
            <a:ext cx="6786000" cy="55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b="1" lang="pl-PL" sz="2400">
                <a:solidFill>
                  <a:srgbClr val="009bcc"/>
                </a:solidFill>
                <a:latin typeface="Arial Narrow"/>
              </a:rPr>
              <a:t>What is DDD</a:t>
            </a:r>
            <a:endParaRPr/>
          </a:p>
        </p:txBody>
      </p:sp>
      <p:sp>
        <p:nvSpPr>
          <p:cNvPr id="177" name="CustomShape 2"/>
          <p:cNvSpPr/>
          <p:nvPr/>
        </p:nvSpPr>
        <p:spPr>
          <a:xfrm>
            <a:off x="285840" y="1000080"/>
            <a:ext cx="8857440" cy="451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78" name="CustomShape 3"/>
          <p:cNvSpPr/>
          <p:nvPr/>
        </p:nvSpPr>
        <p:spPr>
          <a:xfrm>
            <a:off x="755640" y="1701000"/>
            <a:ext cx="7632360" cy="410400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from http://domaindrivendesign.org/resources/what_is_ddd:</a:t>
            </a:r>
            <a:endParaRPr/>
          </a:p>
          <a:p>
            <a:pPr>
              <a:lnSpc>
                <a:spcPct val="90000"/>
              </a:lnSpc>
            </a:pPr>
            <a:r>
              <a:rPr i="1" lang="pl-PL" sz="2800">
                <a:solidFill>
                  <a:srgbClr val="000000"/>
                </a:solidFill>
                <a:latin typeface="Arial"/>
                <a:ea typeface="ＭＳ Ｐゴシック"/>
              </a:rPr>
              <a:t>"Domain-driven design is not a technology or a methodology. It is a way of thinking and a set of priorities, aimed at accelerating software projects that have to deal with complicated domains.".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285840" y="362880"/>
            <a:ext cx="6786000" cy="553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 anchor="b"/>
          <a:p>
            <a:r>
              <a:rPr b="1" lang="pl-PL" sz="2400">
                <a:solidFill>
                  <a:srgbClr val="009bcc"/>
                </a:solidFill>
                <a:latin typeface="Arial Narrow"/>
              </a:rPr>
              <a:t>Model – core of DDD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285840" y="1000080"/>
            <a:ext cx="8857440" cy="4517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81" name="CustomShape 3"/>
          <p:cNvSpPr/>
          <p:nvPr/>
        </p:nvSpPr>
        <p:spPr>
          <a:xfrm>
            <a:off x="755640" y="1701000"/>
            <a:ext cx="7632360" cy="410400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82" name="CustomShape 4"/>
          <p:cNvSpPr/>
          <p:nvPr/>
        </p:nvSpPr>
        <p:spPr>
          <a:xfrm>
            <a:off x="504000" y="1123920"/>
            <a:ext cx="8459640" cy="3135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>
              <a:lnSpc>
                <a:spcPct val="100000"/>
              </a:lnSpc>
            </a:pPr>
            <a:r>
              <a:rPr b="1" lang="pl-PL" sz="1600">
                <a:solidFill>
                  <a:srgbClr val="e65a0f"/>
                </a:solidFill>
                <a:latin typeface="Arial"/>
                <a:ea typeface="ＭＳ Ｐゴシック"/>
              </a:rPr>
              <a:t>What model is based on?</a:t>
            </a:r>
            <a:endParaRPr/>
          </a:p>
        </p:txBody>
      </p:sp>
      <p:sp>
        <p:nvSpPr>
          <p:cNvPr id="183" name="CustomShape 5"/>
          <p:cNvSpPr/>
          <p:nvPr/>
        </p:nvSpPr>
        <p:spPr>
          <a:xfrm>
            <a:off x="720000" y="1556640"/>
            <a:ext cx="7596000" cy="25660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- Model is hearth and main business value of system.</a:t>
            </a:r>
            <a:endParaRPr/>
          </a:p>
          <a:p>
            <a:pPr>
              <a:lnSpc>
                <a:spcPct val="90000"/>
              </a:lnSpc>
            </a:pP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- Model represents business domain. Gathers knowledge about rules and dynamics of domain.</a:t>
            </a:r>
            <a:endParaRPr/>
          </a:p>
          <a:p>
            <a:pPr>
              <a:lnSpc>
                <a:spcPct val="90000"/>
              </a:lnSpc>
            </a:pP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- Modelling is the the most difficult task.</a:t>
            </a:r>
            <a:endParaRPr/>
          </a:p>
          <a:p>
            <a:pPr>
              <a:lnSpc>
                <a:spcPct val="90000"/>
              </a:lnSpc>
            </a:pP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- Model represents</a:t>
            </a:r>
            <a:r>
              <a:rPr b="1" lang="pl-PL" sz="2000">
                <a:solidFill>
                  <a:srgbClr val="000000"/>
                </a:solidFill>
                <a:latin typeface="Arial"/>
                <a:ea typeface="ＭＳ Ｐゴシック"/>
              </a:rPr>
              <a:t>mutually agreed comprehension</a:t>
            </a: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by developers, analytics, client</a:t>
            </a:r>
            <a:endParaRPr/>
          </a:p>
          <a:p>
            <a:pPr>
              <a:lnSpc>
                <a:spcPct val="90000"/>
              </a:lnSpc>
            </a:pP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- Model is</a:t>
            </a:r>
            <a:r>
              <a:rPr b="1" lang="pl-PL" sz="2000">
                <a:solidFill>
                  <a:srgbClr val="000000"/>
                </a:solidFill>
                <a:latin typeface="Arial"/>
                <a:ea typeface="ＭＳ Ｐゴシック"/>
              </a:rPr>
              <a:t>description</a:t>
            </a: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and</a:t>
            </a:r>
            <a:r>
              <a:rPr b="1" lang="pl-PL" sz="2000">
                <a:solidFill>
                  <a:srgbClr val="000000"/>
                </a:solidFill>
                <a:latin typeface="Arial"/>
                <a:ea typeface="ＭＳ Ｐゴシック"/>
              </a:rPr>
              <a:t>simplification</a:t>
            </a: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of</a:t>
            </a:r>
            <a:r>
              <a:rPr b="1" lang="pl-PL" sz="2000">
                <a:solidFill>
                  <a:srgbClr val="000000"/>
                </a:solidFill>
                <a:latin typeface="Arial"/>
                <a:ea typeface="ＭＳ Ｐゴシック"/>
              </a:rPr>
              <a:t>business reality</a:t>
            </a: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without  useless details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  <p:sp>
        <p:nvSpPr>
          <p:cNvPr id="184" name="CustomShape 6"/>
          <p:cNvSpPr/>
          <p:nvPr/>
        </p:nvSpPr>
        <p:spPr>
          <a:xfrm>
            <a:off x="504000" y="4123080"/>
            <a:ext cx="8459640" cy="310320"/>
          </a:xfrm>
          <a:prstGeom prst="rect">
            <a:avLst/>
          </a:prstGeom>
          <a:noFill/>
          <a:ln w="9360">
            <a:noFill/>
          </a:ln>
        </p:spPr>
        <p:txBody>
          <a:bodyPr lIns="72000" rIns="72000" tIns="45000" bIns="45000"/>
          <a:p>
            <a:pPr>
              <a:lnSpc>
                <a:spcPct val="90000"/>
              </a:lnSpc>
            </a:pPr>
            <a:r>
              <a:rPr b="1" lang="pl-PL" sz="1600">
                <a:solidFill>
                  <a:srgbClr val="e65a0f"/>
                </a:solidFill>
                <a:latin typeface="Arial"/>
                <a:ea typeface="ＭＳ Ｐゴシック"/>
              </a:rPr>
              <a:t>What is not DDD?</a:t>
            </a:r>
            <a:endParaRPr/>
          </a:p>
        </p:txBody>
      </p:sp>
      <p:sp>
        <p:nvSpPr>
          <p:cNvPr id="185" name="CustomShape 7"/>
          <p:cNvSpPr/>
          <p:nvPr/>
        </p:nvSpPr>
        <p:spPr>
          <a:xfrm>
            <a:off x="827640" y="4581360"/>
            <a:ext cx="7632360" cy="10072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lvl="2">
              <a:lnSpc>
                <a:spcPct val="90000"/>
              </a:lnSpc>
              <a:buFont typeface="StarSymbol"/>
              <a:buChar char="l"/>
            </a:pPr>
            <a:r>
              <a:rPr lang="pl-PL" sz="2000">
                <a:solidFill>
                  <a:srgbClr val="000000"/>
                </a:solidFill>
                <a:latin typeface="Arial"/>
                <a:ea typeface="ＭＳ Ｐゴシック"/>
              </a:rPr>
              <a:t>Database – doesnt model behaviour, static, doesn't express intentions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