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8.png" ContentType="image/png"/>
  <Override PartName="/ppt/media/image4.png" ContentType="image/png"/>
  <Override PartName="/ppt/media/image23.png" ContentType="image/png"/>
  <Override PartName="/ppt/media/image17.png" ContentType="image/png"/>
  <Override PartName="/ppt/media/image12.jpeg" ContentType="image/jpeg"/>
  <Override PartName="/ppt/media/image13.png" ContentType="image/png"/>
  <Override PartName="/ppt/media/image9.png" ContentType="image/png"/>
  <Override PartName="/ppt/media/image5.png" ContentType="image/png"/>
  <Override PartName="/ppt/media/image24.png" ContentType="image/png"/>
  <Override PartName="/ppt/media/image19.gif" ContentType="image/gif"/>
  <Override PartName="/ppt/media/image20.png" ContentType="image/png"/>
  <Override PartName="/ppt/media/image18.png" ContentType="image/png"/>
  <Override PartName="/ppt/media/image14.png" ContentType="image/png"/>
  <Override PartName="/ppt/media/image10.png" ContentType="image/png"/>
  <Override PartName="/ppt/media/image6.png" ContentType="image/png"/>
  <Override PartName="/ppt/media/image2.png" ContentType="image/png"/>
  <Override PartName="/ppt/media/image21.png" ContentType="image/png"/>
  <Override PartName="/ppt/media/image15.png" ContentType="image/png"/>
  <Override PartName="/ppt/media/image11.png" ContentType="image/png"/>
  <Override PartName="/ppt/media/image7.png" ContentType="image/png"/>
  <Override PartName="/ppt/media/image1.jpeg" ContentType="image/jpeg"/>
  <Override PartName="/ppt/media/image3.png" ContentType="image/png"/>
  <Override PartName="/ppt/media/image22.png" ContentType="image/png"/>
  <Override PartName="/ppt/media/image16.png" ContentType="image/png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/>
  <p:notesSz cx="6797675" cy="987425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/>
              <a:t>Kliknij, aby edytować format notatek</a:t>
            </a:r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/>
              <a:t>&lt;główka&gt;</a:t>
            </a:r>
            <a:endParaRPr/>
          </a:p>
        </p:txBody>
      </p:sp>
      <p:sp>
        <p:nvSpPr>
          <p:cNvPr id="18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GB"/>
              <a:t>&lt;data/godzina&gt;</a:t>
            </a:r>
            <a:endParaRPr/>
          </a:p>
        </p:txBody>
      </p:sp>
      <p:sp>
        <p:nvSpPr>
          <p:cNvPr id="19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GB"/>
              <a:t>&lt;stopka&gt;</a:t>
            </a:r>
            <a:endParaRPr/>
          </a:p>
        </p:txBody>
      </p:sp>
      <p:sp>
        <p:nvSpPr>
          <p:cNvPr id="19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4244C925-1DD0-45A4-B675-8C5CA147C819}" type="slidenum">
              <a:rPr lang="en-GB"/>
              <a:t>&lt;numer&gt;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679320" y="4691160"/>
            <a:ext cx="5438520" cy="44431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49" name="TextShape 2"/>
          <p:cNvSpPr txBox="1"/>
          <p:nvPr/>
        </p:nvSpPr>
        <p:spPr>
          <a:xfrm>
            <a:off x="3849840" y="9379080"/>
            <a:ext cx="2945880" cy="493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CBF31FDC-DF98-4805-AFFD-6DD2BA2D5BB3}" type="slidenum">
              <a:rPr lang="en-GB" sz="1200">
                <a:latin typeface="+mn-lt"/>
              </a:rPr>
              <a:t>&lt;numer&gt;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2214720" y="5572080"/>
            <a:ext cx="678636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2214720" y="5812920"/>
            <a:ext cx="678636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2214720" y="557208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691600" y="557208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691600" y="581292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2214720" y="581292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2214720" y="557208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691600" y="557208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4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9720" y="5812920"/>
            <a:ext cx="275040" cy="219600"/>
          </a:xfrm>
          <a:prstGeom prst="rect">
            <a:avLst/>
          </a:prstGeom>
          <a:ln>
            <a:noFill/>
          </a:ln>
        </p:spPr>
      </p:pic>
      <p:pic>
        <p:nvPicPr>
          <p:cNvPr descr="" id="4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3732840" y="5812920"/>
            <a:ext cx="275040" cy="219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2214720" y="5572080"/>
            <a:ext cx="6786360" cy="461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214720" y="5572080"/>
            <a:ext cx="6786360" cy="461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2214720" y="5572080"/>
            <a:ext cx="3311280" cy="461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691600" y="5572080"/>
            <a:ext cx="3311280" cy="461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759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2214720" y="557208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2214720" y="581292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691600" y="5572080"/>
            <a:ext cx="3311280" cy="461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2214720" y="5572080"/>
            <a:ext cx="6786360" cy="461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2214720" y="5572080"/>
            <a:ext cx="3311280" cy="461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691600" y="557208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5691600" y="581292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2214720" y="557208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691600" y="557208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2214720" y="5812920"/>
            <a:ext cx="678564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2214720" y="5572080"/>
            <a:ext cx="678636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2214720" y="5812920"/>
            <a:ext cx="678636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2214720" y="557208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691600" y="557208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691600" y="581292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2214720" y="581292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2214720" y="557208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691600" y="557208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9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9720" y="5812920"/>
            <a:ext cx="275040" cy="219600"/>
          </a:xfrm>
          <a:prstGeom prst="rect">
            <a:avLst/>
          </a:prstGeom>
          <a:ln>
            <a:noFill/>
          </a:ln>
        </p:spPr>
      </p:pic>
      <p:pic>
        <p:nvPicPr>
          <p:cNvPr descr="" id="9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3732840" y="5812920"/>
            <a:ext cx="275040" cy="219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2214720" y="5572080"/>
            <a:ext cx="6786360" cy="461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2214720" y="5572080"/>
            <a:ext cx="6786360" cy="461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2214720" y="5572080"/>
            <a:ext cx="3311280" cy="461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691600" y="5572080"/>
            <a:ext cx="3311280" cy="461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214720" y="5572080"/>
            <a:ext cx="6786360" cy="461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759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2214720" y="557208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2214720" y="581292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5691600" y="5572080"/>
            <a:ext cx="3311280" cy="461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2214720" y="5572080"/>
            <a:ext cx="3311280" cy="461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691600" y="557208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5691600" y="581292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2214720" y="557208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691600" y="557208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2214720" y="5812920"/>
            <a:ext cx="678564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2214720" y="5572080"/>
            <a:ext cx="678636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2214720" y="5812920"/>
            <a:ext cx="678636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2214720" y="557208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691600" y="557208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691600" y="581292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2214720" y="581292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2214720" y="557208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691600" y="557208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4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9720" y="5812920"/>
            <a:ext cx="275040" cy="219600"/>
          </a:xfrm>
          <a:prstGeom prst="rect">
            <a:avLst/>
          </a:prstGeom>
          <a:ln>
            <a:noFill/>
          </a:ln>
        </p:spPr>
      </p:pic>
      <p:pic>
        <p:nvPicPr>
          <p:cNvPr descr="" id="14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3732840" y="5812920"/>
            <a:ext cx="275040" cy="219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2214720" y="5572080"/>
            <a:ext cx="6786360" cy="461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2214720" y="5572080"/>
            <a:ext cx="6786360" cy="461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214720" y="5572080"/>
            <a:ext cx="3311280" cy="461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691600" y="5572080"/>
            <a:ext cx="3311280" cy="461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2214720" y="5572080"/>
            <a:ext cx="3311280" cy="461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5691600" y="5572080"/>
            <a:ext cx="3311280" cy="461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759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2214720" y="557208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2214720" y="581292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691600" y="5572080"/>
            <a:ext cx="3311280" cy="461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2214720" y="5572080"/>
            <a:ext cx="3311280" cy="461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5691600" y="557208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5691600" y="581292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2214720" y="557208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5691600" y="557208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2214720" y="5812920"/>
            <a:ext cx="678564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2214720" y="5572080"/>
            <a:ext cx="678636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2214720" y="5812920"/>
            <a:ext cx="678636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2214720" y="557208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691600" y="557208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691600" y="581292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2214720" y="581292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2214720" y="557208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691600" y="557208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8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9720" y="5812920"/>
            <a:ext cx="275040" cy="219600"/>
          </a:xfrm>
          <a:prstGeom prst="rect">
            <a:avLst/>
          </a:prstGeom>
          <a:ln>
            <a:noFill/>
          </a:ln>
        </p:spPr>
      </p:pic>
      <p:pic>
        <p:nvPicPr>
          <p:cNvPr descr="" id="18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3732840" y="5812920"/>
            <a:ext cx="275040" cy="219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759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214720" y="557208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2214720" y="581292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691600" y="5572080"/>
            <a:ext cx="3311280" cy="461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214720" y="5572080"/>
            <a:ext cx="3311280" cy="461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691600" y="557208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691600" y="581292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214720" y="557208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691600" y="5572080"/>
            <a:ext cx="331128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2214720" y="5812920"/>
            <a:ext cx="6785640" cy="21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1.png"/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142920"/>
            <a:ext cx="213840" cy="6000480"/>
          </a:xfrm>
          <a:prstGeom prst="rect">
            <a:avLst/>
          </a:prstGeom>
          <a:solidFill>
            <a:srgbClr val="004280"/>
          </a:solidFill>
          <a:ln w="255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285840" y="142920"/>
            <a:ext cx="8857800" cy="785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8244000" y="6264360"/>
            <a:ext cx="731520" cy="259920"/>
          </a:xfrm>
          <a:prstGeom prst="rect">
            <a:avLst/>
          </a:prstGeom>
          <a:noFill/>
          <a:ln w="9360">
            <a:noFill/>
          </a:ln>
        </p:spPr>
        <p:txBody>
          <a:bodyPr bIns="0" lIns="0" rIns="0" tIns="0" wrap="none"/>
          <a:p>
            <a:pPr algn="r">
              <a:lnSpc>
                <a:spcPct val="100000"/>
              </a:lnSpc>
            </a:pPr>
            <a:fld id="{D045BE5A-B091-4831-8DE5-25B9A38DAA9C}" type="slidenum">
              <a:rPr lang="en-GB" sz="2000">
                <a:solidFill>
                  <a:srgbClr val="000000"/>
                </a:solidFill>
                <a:latin typeface="Myriad Pro"/>
              </a:rPr>
              <a:t>&lt;numer&gt;</a:t>
            </a:fld>
            <a:r>
              <a:rPr lang="en-GB" sz="2000">
                <a:solidFill>
                  <a:srgbClr val="000000"/>
                </a:solidFill>
                <a:latin typeface="Myriad Pro"/>
              </a:rPr>
              <a:t> </a:t>
            </a:r>
            <a:endParaRPr/>
          </a:p>
        </p:txBody>
      </p:sp>
      <p:sp>
        <p:nvSpPr>
          <p:cNvPr id="4" name="CustomShape 5"/>
          <p:cNvSpPr/>
          <p:nvPr/>
        </p:nvSpPr>
        <p:spPr>
          <a:xfrm>
            <a:off x="285840" y="1001880"/>
            <a:ext cx="8857800" cy="51433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descr="" id="5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7956720" y="162000"/>
            <a:ext cx="686880" cy="752040"/>
          </a:xfrm>
          <a:prstGeom prst="rect">
            <a:avLst/>
          </a:prstGeom>
          <a:ln w="9360">
            <a:noFill/>
          </a:ln>
        </p:spPr>
      </p:pic>
      <p:sp>
        <p:nvSpPr>
          <p:cNvPr id="6" name="CustomShape 6"/>
          <p:cNvSpPr/>
          <p:nvPr/>
        </p:nvSpPr>
        <p:spPr>
          <a:xfrm>
            <a:off x="0" y="6715080"/>
            <a:ext cx="9143640" cy="14256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7" name="CustomShape 7"/>
          <p:cNvSpPr/>
          <p:nvPr/>
        </p:nvSpPr>
        <p:spPr>
          <a:xfrm>
            <a:off x="0" y="6686640"/>
            <a:ext cx="1856880" cy="213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 sz="800">
                <a:solidFill>
                  <a:srgbClr val="a6a6a6"/>
                </a:solidFill>
                <a:latin typeface="Arial"/>
              </a:rPr>
              <a:t>January 2012</a:t>
            </a:r>
            <a:endParaRPr/>
          </a:p>
        </p:txBody>
      </p:sp>
      <p:pic>
        <p:nvPicPr>
          <p:cNvPr descr="" id="8" name="Picture 2"/>
          <p:cNvPicPr/>
          <p:nvPr/>
        </p:nvPicPr>
        <p:blipFill>
          <a:blip r:embed="rId4"/>
          <a:stretch>
            <a:fillRect/>
          </a:stretch>
        </p:blipFill>
        <p:spPr>
          <a:xfrm>
            <a:off x="214200" y="1571760"/>
            <a:ext cx="3752640" cy="5419440"/>
          </a:xfrm>
          <a:prstGeom prst="rect">
            <a:avLst/>
          </a:prstGeom>
          <a:ln w="9360">
            <a:noFill/>
          </a:ln>
        </p:spPr>
      </p:pic>
      <p:pic>
        <p:nvPicPr>
          <p:cNvPr descr="" id="9" name="Picture 3"/>
          <p:cNvPicPr/>
          <p:nvPr/>
        </p:nvPicPr>
        <p:blipFill>
          <a:blip r:embed="rId5"/>
          <a:stretch>
            <a:fillRect/>
          </a:stretch>
        </p:blipFill>
        <p:spPr>
          <a:xfrm>
            <a:off x="7143840" y="357120"/>
            <a:ext cx="1314000" cy="1323720"/>
          </a:xfrm>
          <a:prstGeom prst="rect">
            <a:avLst/>
          </a:prstGeom>
          <a:ln w="9360">
            <a:noFill/>
          </a:ln>
        </p:spPr>
      </p:pic>
      <p:pic>
        <p:nvPicPr>
          <p:cNvPr descr="" id="10" name="Picture 5"/>
          <p:cNvPicPr/>
          <p:nvPr/>
        </p:nvPicPr>
        <p:blipFill>
          <a:blip r:embed="rId6"/>
          <a:stretch>
            <a:fillRect/>
          </a:stretch>
        </p:blipFill>
        <p:spPr>
          <a:xfrm>
            <a:off x="500040" y="285840"/>
            <a:ext cx="2785680" cy="1017360"/>
          </a:xfrm>
          <a:prstGeom prst="rect">
            <a:avLst/>
          </a:prstGeom>
          <a:ln w="9360">
            <a:noFill/>
          </a:ln>
        </p:spPr>
      </p:pic>
      <p:sp>
        <p:nvSpPr>
          <p:cNvPr id="11" name="CustomShape 8"/>
          <p:cNvSpPr/>
          <p:nvPr/>
        </p:nvSpPr>
        <p:spPr>
          <a:xfrm>
            <a:off x="8715240" y="2643120"/>
            <a:ext cx="428400" cy="1428480"/>
          </a:xfrm>
          <a:prstGeom prst="rect">
            <a:avLst/>
          </a:prstGeom>
          <a:solidFill>
            <a:srgbClr val="f37021"/>
          </a:solidFill>
          <a:ln w="25560">
            <a:noFill/>
          </a:ln>
        </p:spPr>
      </p:sp>
      <p:sp>
        <p:nvSpPr>
          <p:cNvPr id="12" name="PlaceHolder 9"/>
          <p:cNvSpPr>
            <a:spLocks noGrp="1"/>
          </p:cNvSpPr>
          <p:nvPr>
            <p:ph type="body"/>
          </p:nvPr>
        </p:nvSpPr>
        <p:spPr>
          <a:xfrm>
            <a:off x="4286160" y="2643120"/>
            <a:ext cx="4428720" cy="1428480"/>
          </a:xfrm>
          <a:prstGeom prst="rect">
            <a:avLst/>
          </a:prstGeom>
        </p:spPr>
        <p:txBody>
          <a:bodyPr anchor="ctr"/>
          <a:p>
            <a:pPr>
              <a:buSzPct val="25000"/>
              <a:buFont typeface="StarSymbol"/>
              <a:buChar char=""/>
            </a:pPr>
            <a:r>
              <a:rPr lang="pl-PL"/>
              <a:t>Kliknij, aby edytować format tekstu konspektu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l-PL"/>
              <a:t>Drugi poziom konspektu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l-PL"/>
              <a:t>Trzeci poziom konspektu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l-PL"/>
              <a:t>Czwarty poziom konspektu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l-PL"/>
              <a:t>Piąty poziom konspektu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l-PL"/>
              <a:t>Szósty poziom konspektu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l-PL"/>
              <a:t>Siódmy poziom konspektu</a:t>
            </a:r>
            <a:endParaRPr/>
          </a:p>
        </p:txBody>
      </p:sp>
      <p:sp>
        <p:nvSpPr>
          <p:cNvPr id="13" name="PlaceHolder 10"/>
          <p:cNvSpPr>
            <a:spLocks noGrp="1"/>
          </p:cNvSpPr>
          <p:nvPr>
            <p:ph type="body"/>
          </p:nvPr>
        </p:nvSpPr>
        <p:spPr>
          <a:xfrm>
            <a:off x="4306680" y="4357800"/>
            <a:ext cx="4408200" cy="329760"/>
          </a:xfrm>
          <a:prstGeom prst="rect">
            <a:avLst/>
          </a:prstGeom>
        </p:spPr>
        <p:txBody>
          <a:bodyPr anchor="ctr" bIns="72000" lIns="72000" rIns="72000" tIns="72000"/>
          <a:p>
            <a:pPr>
              <a:buSzPct val="25000"/>
              <a:buFont typeface="StarSymbol"/>
              <a:buChar char=""/>
            </a:pPr>
            <a:r>
              <a:rPr b="1" lang="pl-PL" sz="1200">
                <a:solidFill>
                  <a:srgbClr val="ffffff"/>
                </a:solidFill>
                <a:latin typeface="Arial"/>
              </a:rPr>
              <a:t>Kliknij, aby edytować format tekstu konspektu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b="1" lang="pl-PL" sz="1200">
                <a:solidFill>
                  <a:srgbClr val="ffffff"/>
                </a:solidFill>
                <a:latin typeface="Arial"/>
              </a:rPr>
              <a:t>Drugi poziom konspektu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b="1" lang="pl-PL" sz="1200">
                <a:solidFill>
                  <a:srgbClr val="ffffff"/>
                </a:solidFill>
                <a:latin typeface="Arial"/>
              </a:rPr>
              <a:t>Trzeci poziom konspektu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b="1" lang="pl-PL" sz="1200">
                <a:solidFill>
                  <a:srgbClr val="ffffff"/>
                </a:solidFill>
                <a:latin typeface="Arial"/>
              </a:rPr>
              <a:t>Czwarty poziom konspektu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b="1" lang="pl-PL" sz="1200">
                <a:solidFill>
                  <a:srgbClr val="ffffff"/>
                </a:solidFill>
                <a:latin typeface="Arial"/>
              </a:rPr>
              <a:t>Piąty poziom konspektu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b="1" lang="pl-PL" sz="1200">
                <a:solidFill>
                  <a:srgbClr val="ffffff"/>
                </a:solidFill>
                <a:latin typeface="Arial"/>
              </a:rPr>
              <a:t>Szósty poziom konspektu</a:t>
            </a:r>
            <a:endParaRPr/>
          </a:p>
          <a:p>
            <a:pPr>
              <a:lnSpc>
                <a:spcPct val="100000"/>
              </a:lnSpc>
            </a:pPr>
            <a:r>
              <a:rPr b="1" lang="pl-PL" sz="1200">
                <a:solidFill>
                  <a:srgbClr val="ffffff"/>
                </a:solidFill>
                <a:latin typeface="Arial"/>
              </a:rPr>
              <a:t>Siódmy poziom konspektuClick to edit Master text styles</a:t>
            </a:r>
            <a:endParaRPr/>
          </a:p>
        </p:txBody>
      </p:sp>
      <p:sp>
        <p:nvSpPr>
          <p:cNvPr id="14" name="PlaceHolder 11"/>
          <p:cNvSpPr>
            <a:spLocks noGrp="1"/>
          </p:cNvSpPr>
          <p:nvPr>
            <p:ph type="body"/>
          </p:nvPr>
        </p:nvSpPr>
        <p:spPr>
          <a:xfrm>
            <a:off x="4306680" y="4772160"/>
            <a:ext cx="4408200" cy="329760"/>
          </a:xfrm>
          <a:prstGeom prst="rect">
            <a:avLst/>
          </a:prstGeom>
        </p:spPr>
        <p:txBody>
          <a:bodyPr anchor="ctr" bIns="72000" lIns="72000" rIns="72000" tIns="72000"/>
          <a:p>
            <a:pPr>
              <a:buSzPct val="25000"/>
              <a:buFont typeface="StarSymbol"/>
              <a:buChar char=""/>
            </a:pPr>
            <a:r>
              <a:rPr b="1" lang="pl-PL" sz="1200">
                <a:solidFill>
                  <a:srgbClr val="ffffff"/>
                </a:solidFill>
                <a:latin typeface="Arial"/>
              </a:rPr>
              <a:t>Kliknij, aby edytować format tekstu konspektu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b="1" lang="pl-PL" sz="1200">
                <a:solidFill>
                  <a:srgbClr val="ffffff"/>
                </a:solidFill>
                <a:latin typeface="Arial"/>
              </a:rPr>
              <a:t>Drugi poziom konspektu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b="1" lang="pl-PL" sz="1200">
                <a:solidFill>
                  <a:srgbClr val="ffffff"/>
                </a:solidFill>
                <a:latin typeface="Arial"/>
              </a:rPr>
              <a:t>Trzeci poziom konspektu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b="1" lang="pl-PL" sz="1200">
                <a:solidFill>
                  <a:srgbClr val="ffffff"/>
                </a:solidFill>
                <a:latin typeface="Arial"/>
              </a:rPr>
              <a:t>Czwarty poziom konspektu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b="1" lang="pl-PL" sz="1200">
                <a:solidFill>
                  <a:srgbClr val="ffffff"/>
                </a:solidFill>
                <a:latin typeface="Arial"/>
              </a:rPr>
              <a:t>Piąty poziom konspektu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b="1" lang="pl-PL" sz="1200">
                <a:solidFill>
                  <a:srgbClr val="ffffff"/>
                </a:solidFill>
                <a:latin typeface="Arial"/>
              </a:rPr>
              <a:t>Szósty poziom konspektu</a:t>
            </a:r>
            <a:endParaRPr/>
          </a:p>
          <a:p>
            <a:pPr>
              <a:lnSpc>
                <a:spcPct val="100000"/>
              </a:lnSpc>
            </a:pPr>
            <a:r>
              <a:rPr b="1" lang="pl-PL" sz="1200">
                <a:solidFill>
                  <a:srgbClr val="ffffff"/>
                </a:solidFill>
                <a:latin typeface="Arial"/>
              </a:rPr>
              <a:t>Siódmy poziom konspektuClick to edit Master text styles</a:t>
            </a:r>
            <a:endParaRPr/>
          </a:p>
        </p:txBody>
      </p:sp>
      <p:sp>
        <p:nvSpPr>
          <p:cNvPr id="15" name="PlaceHolder 1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pl-PL"/>
              <a:t>Kliknij, aby edytować format tekstu tytułu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</p:sp>
      <p:sp>
        <p:nvSpPr>
          <p:cNvPr id="51" name="CustomShape 2"/>
          <p:cNvSpPr/>
          <p:nvPr/>
        </p:nvSpPr>
        <p:spPr>
          <a:xfrm>
            <a:off x="0" y="142920"/>
            <a:ext cx="213840" cy="6000480"/>
          </a:xfrm>
          <a:prstGeom prst="rect">
            <a:avLst/>
          </a:prstGeom>
          <a:solidFill>
            <a:srgbClr val="004280"/>
          </a:solidFill>
          <a:ln w="25560">
            <a:noFill/>
          </a:ln>
        </p:spPr>
      </p:sp>
      <p:sp>
        <p:nvSpPr>
          <p:cNvPr id="52" name="CustomShape 3"/>
          <p:cNvSpPr/>
          <p:nvPr/>
        </p:nvSpPr>
        <p:spPr>
          <a:xfrm>
            <a:off x="285840" y="142920"/>
            <a:ext cx="8857800" cy="785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53" name="CustomShape 4"/>
          <p:cNvSpPr/>
          <p:nvPr/>
        </p:nvSpPr>
        <p:spPr>
          <a:xfrm>
            <a:off x="8244000" y="6264360"/>
            <a:ext cx="731520" cy="259920"/>
          </a:xfrm>
          <a:prstGeom prst="rect">
            <a:avLst/>
          </a:prstGeom>
          <a:noFill/>
          <a:ln w="9360">
            <a:noFill/>
          </a:ln>
        </p:spPr>
        <p:txBody>
          <a:bodyPr bIns="0" lIns="0" rIns="0" tIns="0" wrap="none"/>
          <a:p>
            <a:pPr algn="r">
              <a:lnSpc>
                <a:spcPct val="100000"/>
              </a:lnSpc>
            </a:pPr>
            <a:fld id="{BB552BE8-AFB8-4BF5-A610-62E637E761BD}" type="slidenum">
              <a:rPr lang="en-GB" sz="2000">
                <a:solidFill>
                  <a:srgbClr val="000000"/>
                </a:solidFill>
                <a:latin typeface="Myriad Pro"/>
              </a:rPr>
              <a:t>&lt;numer&gt;</a:t>
            </a:fld>
            <a:r>
              <a:rPr lang="en-GB" sz="2000">
                <a:solidFill>
                  <a:srgbClr val="000000"/>
                </a:solidFill>
                <a:latin typeface="Myriad Pro"/>
              </a:rPr>
              <a:t> </a:t>
            </a:r>
            <a:endParaRPr/>
          </a:p>
        </p:txBody>
      </p:sp>
      <p:sp>
        <p:nvSpPr>
          <p:cNvPr id="54" name="CustomShape 5"/>
          <p:cNvSpPr/>
          <p:nvPr/>
        </p:nvSpPr>
        <p:spPr>
          <a:xfrm>
            <a:off x="285840" y="1001880"/>
            <a:ext cx="8857800" cy="51433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descr="" id="5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956720" y="162000"/>
            <a:ext cx="686880" cy="752040"/>
          </a:xfrm>
          <a:prstGeom prst="rect">
            <a:avLst/>
          </a:prstGeom>
          <a:ln w="9360">
            <a:noFill/>
          </a:ln>
        </p:spPr>
      </p:pic>
      <p:sp>
        <p:nvSpPr>
          <p:cNvPr id="56" name="CustomShape 6"/>
          <p:cNvSpPr/>
          <p:nvPr/>
        </p:nvSpPr>
        <p:spPr>
          <a:xfrm>
            <a:off x="0" y="6715080"/>
            <a:ext cx="9143640" cy="14256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57" name="CustomShape 7"/>
          <p:cNvSpPr/>
          <p:nvPr/>
        </p:nvSpPr>
        <p:spPr>
          <a:xfrm>
            <a:off x="0" y="6686640"/>
            <a:ext cx="1856880" cy="213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 sz="800">
                <a:solidFill>
                  <a:srgbClr val="a6a6a6"/>
                </a:solidFill>
                <a:latin typeface="Arial"/>
              </a:rPr>
              <a:t>January 2012</a:t>
            </a:r>
            <a:endParaRPr/>
          </a:p>
        </p:txBody>
      </p:sp>
      <p:sp>
        <p:nvSpPr>
          <p:cNvPr id="58" name="CustomShape 8"/>
          <p:cNvSpPr/>
          <p:nvPr/>
        </p:nvSpPr>
        <p:spPr>
          <a:xfrm>
            <a:off x="0" y="6715080"/>
            <a:ext cx="9143640" cy="14256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59" name="CustomShape 9"/>
          <p:cNvSpPr/>
          <p:nvPr/>
        </p:nvSpPr>
        <p:spPr>
          <a:xfrm>
            <a:off x="0" y="142920"/>
            <a:ext cx="213840" cy="6000480"/>
          </a:xfrm>
          <a:prstGeom prst="rect">
            <a:avLst/>
          </a:prstGeom>
          <a:solidFill>
            <a:srgbClr val="004280"/>
          </a:solidFill>
          <a:ln w="25560">
            <a:noFill/>
          </a:ln>
        </p:spPr>
      </p:sp>
      <p:sp>
        <p:nvSpPr>
          <p:cNvPr id="60" name="CustomShape 10"/>
          <p:cNvSpPr/>
          <p:nvPr/>
        </p:nvSpPr>
        <p:spPr>
          <a:xfrm>
            <a:off x="0" y="6686640"/>
            <a:ext cx="1856880" cy="213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 sz="800">
                <a:solidFill>
                  <a:srgbClr val="a6a6a6"/>
                </a:solidFill>
                <a:latin typeface="Arial"/>
              </a:rPr>
              <a:t>January 2012</a:t>
            </a:r>
            <a:endParaRPr/>
          </a:p>
        </p:txBody>
      </p:sp>
      <p:sp>
        <p:nvSpPr>
          <p:cNvPr id="61" name="PlaceHolder 11"/>
          <p:cNvSpPr>
            <a:spLocks noGrp="1"/>
          </p:cNvSpPr>
          <p:nvPr>
            <p:ph type="body"/>
          </p:nvPr>
        </p:nvSpPr>
        <p:spPr>
          <a:xfrm>
            <a:off x="285840" y="362880"/>
            <a:ext cx="6786360" cy="553680"/>
          </a:xfrm>
          <a:prstGeom prst="rect">
            <a:avLst/>
          </a:prstGeom>
        </p:spPr>
        <p:txBody>
          <a:bodyPr anchor="b"/>
          <a:p>
            <a:pPr>
              <a:buSzPct val="25000"/>
              <a:buFont typeface="StarSymbol"/>
              <a:buChar char=""/>
            </a:pPr>
            <a:r>
              <a:rPr lang="pl-PL"/>
              <a:t>Kliknij, aby edytować format tekstu konspektu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l-PL"/>
              <a:t>Drugi poziom konspektu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l-PL"/>
              <a:t>Trzeci poziom konspektu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l-PL"/>
              <a:t>Czwarty poziom konspektu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l-PL"/>
              <a:t>Piąty poziom konspektu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l-PL"/>
              <a:t>Szósty poziom konspektu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l-PL"/>
              <a:t>Siódmy poziom konspektu</a:t>
            </a:r>
            <a:endParaRPr/>
          </a:p>
        </p:txBody>
      </p:sp>
      <p:sp>
        <p:nvSpPr>
          <p:cNvPr id="62" name="PlaceHolder 12"/>
          <p:cNvSpPr>
            <a:spLocks noGrp="1"/>
          </p:cNvSpPr>
          <p:nvPr>
            <p:ph type="body"/>
          </p:nvPr>
        </p:nvSpPr>
        <p:spPr>
          <a:xfrm>
            <a:off x="285840" y="1000080"/>
            <a:ext cx="8857800" cy="36900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pl-PL"/>
              <a:t>Kliknij, aby edytować format tekstu konspektu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l-PL"/>
              <a:t>Drugi poziom konspektu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l-PL"/>
              <a:t>Trzeci poziom konspektu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l-PL"/>
              <a:t>Czwarty poziom konspektu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l-PL"/>
              <a:t>Piąty poziom konspektu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l-PL"/>
              <a:t>Szósty poziom konspektu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l-PL"/>
              <a:t>Siódmy poziom konspektu</a:t>
            </a:r>
            <a:endParaRPr/>
          </a:p>
        </p:txBody>
      </p:sp>
      <p:sp>
        <p:nvSpPr>
          <p:cNvPr id="63" name="PlaceHolder 1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pl-PL"/>
              <a:t>Kliknij, aby edytować format tekstu tytułu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</p:sp>
      <p:sp>
        <p:nvSpPr>
          <p:cNvPr id="99" name="CustomShape 2"/>
          <p:cNvSpPr/>
          <p:nvPr/>
        </p:nvSpPr>
        <p:spPr>
          <a:xfrm>
            <a:off x="0" y="142920"/>
            <a:ext cx="213840" cy="6000480"/>
          </a:xfrm>
          <a:prstGeom prst="rect">
            <a:avLst/>
          </a:prstGeom>
          <a:solidFill>
            <a:srgbClr val="004280"/>
          </a:solidFill>
          <a:ln w="25560">
            <a:noFill/>
          </a:ln>
        </p:spPr>
      </p:sp>
      <p:sp>
        <p:nvSpPr>
          <p:cNvPr id="100" name="CustomShape 3"/>
          <p:cNvSpPr/>
          <p:nvPr/>
        </p:nvSpPr>
        <p:spPr>
          <a:xfrm>
            <a:off x="285840" y="142920"/>
            <a:ext cx="8857800" cy="785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01" name="CustomShape 4"/>
          <p:cNvSpPr/>
          <p:nvPr/>
        </p:nvSpPr>
        <p:spPr>
          <a:xfrm>
            <a:off x="8244000" y="6264360"/>
            <a:ext cx="731520" cy="259920"/>
          </a:xfrm>
          <a:prstGeom prst="rect">
            <a:avLst/>
          </a:prstGeom>
          <a:noFill/>
          <a:ln w="9360">
            <a:noFill/>
          </a:ln>
        </p:spPr>
        <p:txBody>
          <a:bodyPr bIns="0" lIns="0" rIns="0" tIns="0" wrap="none"/>
          <a:p>
            <a:pPr algn="r">
              <a:lnSpc>
                <a:spcPct val="100000"/>
              </a:lnSpc>
            </a:pPr>
            <a:fld id="{2718BC31-B6A6-4370-9185-A4E101B3CEFD}" type="slidenum">
              <a:rPr lang="en-GB" sz="2000">
                <a:solidFill>
                  <a:srgbClr val="000000"/>
                </a:solidFill>
                <a:latin typeface="Myriad Pro"/>
              </a:rPr>
              <a:t>&lt;numer&gt;</a:t>
            </a:fld>
            <a:r>
              <a:rPr lang="en-GB" sz="2000">
                <a:solidFill>
                  <a:srgbClr val="000000"/>
                </a:solidFill>
                <a:latin typeface="Myriad Pro"/>
              </a:rPr>
              <a:t> </a:t>
            </a:r>
            <a:endParaRPr/>
          </a:p>
        </p:txBody>
      </p:sp>
      <p:sp>
        <p:nvSpPr>
          <p:cNvPr id="102" name="CustomShape 5"/>
          <p:cNvSpPr/>
          <p:nvPr/>
        </p:nvSpPr>
        <p:spPr>
          <a:xfrm>
            <a:off x="285840" y="1001880"/>
            <a:ext cx="8857800" cy="51433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descr="" id="10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956720" y="162000"/>
            <a:ext cx="686880" cy="752040"/>
          </a:xfrm>
          <a:prstGeom prst="rect">
            <a:avLst/>
          </a:prstGeom>
          <a:ln w="9360">
            <a:noFill/>
          </a:ln>
        </p:spPr>
      </p:pic>
      <p:sp>
        <p:nvSpPr>
          <p:cNvPr id="104" name="CustomShape 6"/>
          <p:cNvSpPr/>
          <p:nvPr/>
        </p:nvSpPr>
        <p:spPr>
          <a:xfrm>
            <a:off x="0" y="6715080"/>
            <a:ext cx="9143640" cy="14256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05" name="CustomShape 7"/>
          <p:cNvSpPr/>
          <p:nvPr/>
        </p:nvSpPr>
        <p:spPr>
          <a:xfrm>
            <a:off x="0" y="6686640"/>
            <a:ext cx="1856880" cy="213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 sz="800">
                <a:solidFill>
                  <a:srgbClr val="a6a6a6"/>
                </a:solidFill>
                <a:latin typeface="Arial"/>
              </a:rPr>
              <a:t>January 2012</a:t>
            </a:r>
            <a:endParaRPr/>
          </a:p>
        </p:txBody>
      </p:sp>
      <p:sp>
        <p:nvSpPr>
          <p:cNvPr id="106" name="CustomShape 8"/>
          <p:cNvSpPr/>
          <p:nvPr/>
        </p:nvSpPr>
        <p:spPr>
          <a:xfrm>
            <a:off x="0" y="6715080"/>
            <a:ext cx="9143640" cy="14256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pic>
        <p:nvPicPr>
          <p:cNvPr descr="" id="107" name="Obraz 16"/>
          <p:cNvPicPr/>
          <p:nvPr/>
        </p:nvPicPr>
        <p:blipFill>
          <a:blip r:embed="rId3"/>
          <a:stretch>
            <a:fillRect/>
          </a:stretch>
        </p:blipFill>
        <p:spPr>
          <a:xfrm>
            <a:off x="285840" y="142920"/>
            <a:ext cx="8857800" cy="6000480"/>
          </a:xfrm>
          <a:prstGeom prst="rect">
            <a:avLst/>
          </a:prstGeom>
          <a:ln w="9360">
            <a:noFill/>
          </a:ln>
        </p:spPr>
      </p:pic>
      <p:sp>
        <p:nvSpPr>
          <p:cNvPr id="108" name="CustomShape 9"/>
          <p:cNvSpPr/>
          <p:nvPr/>
        </p:nvSpPr>
        <p:spPr>
          <a:xfrm>
            <a:off x="0" y="142920"/>
            <a:ext cx="213840" cy="6000480"/>
          </a:xfrm>
          <a:prstGeom prst="rect">
            <a:avLst/>
          </a:prstGeom>
          <a:solidFill>
            <a:srgbClr val="f37021"/>
          </a:solidFill>
          <a:ln w="25560">
            <a:noFill/>
          </a:ln>
        </p:spPr>
      </p:sp>
      <p:pic>
        <p:nvPicPr>
          <p:cNvPr descr="" id="109" name="Picture 2"/>
          <p:cNvPicPr/>
          <p:nvPr/>
        </p:nvPicPr>
        <p:blipFill>
          <a:blip r:embed="rId4"/>
          <a:stretch>
            <a:fillRect/>
          </a:stretch>
        </p:blipFill>
        <p:spPr>
          <a:xfrm>
            <a:off x="7643880" y="285840"/>
            <a:ext cx="999720" cy="1095120"/>
          </a:xfrm>
          <a:prstGeom prst="rect">
            <a:avLst/>
          </a:prstGeom>
          <a:ln w="9360">
            <a:noFill/>
          </a:ln>
        </p:spPr>
      </p:pic>
      <p:sp>
        <p:nvSpPr>
          <p:cNvPr id="110" name="CustomShape 10"/>
          <p:cNvSpPr/>
          <p:nvPr/>
        </p:nvSpPr>
        <p:spPr>
          <a:xfrm>
            <a:off x="0" y="6686640"/>
            <a:ext cx="1856880" cy="213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 sz="800">
                <a:solidFill>
                  <a:srgbClr val="a6a6a6"/>
                </a:solidFill>
                <a:latin typeface="Arial"/>
              </a:rPr>
              <a:t>January 2012</a:t>
            </a:r>
            <a:endParaRPr/>
          </a:p>
        </p:txBody>
      </p:sp>
      <p:sp>
        <p:nvSpPr>
          <p:cNvPr id="111" name="PlaceHolder 11"/>
          <p:cNvSpPr>
            <a:spLocks noGrp="1"/>
          </p:cNvSpPr>
          <p:nvPr>
            <p:ph type="body"/>
          </p:nvPr>
        </p:nvSpPr>
        <p:spPr>
          <a:xfrm>
            <a:off x="2214720" y="5572080"/>
            <a:ext cx="6786360" cy="461160"/>
          </a:xfrm>
          <a:prstGeom prst="rect">
            <a:avLst/>
          </a:prstGeom>
        </p:spPr>
        <p:txBody>
          <a:bodyPr anchor="b"/>
          <a:p>
            <a:pPr>
              <a:buSzPct val="25000"/>
              <a:buFont typeface="StarSymbol"/>
              <a:buChar char=""/>
            </a:pPr>
            <a:r>
              <a:rPr lang="pl-PL"/>
              <a:t>Kliknij, aby edytować format tekstu konspektu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l-PL"/>
              <a:t>Drugi poziom konspektu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l-PL"/>
              <a:t>Trzeci poziom konspektu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l-PL"/>
              <a:t>Czwarty poziom konspektu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l-PL"/>
              <a:t>Piąty poziom konspektu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l-PL"/>
              <a:t>Szósty poziom konspektu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l-PL"/>
              <a:t>Siódmy poziom konspektu</a:t>
            </a:r>
            <a:endParaRPr/>
          </a:p>
        </p:txBody>
      </p:sp>
      <p:sp>
        <p:nvSpPr>
          <p:cNvPr id="112" name="PlaceHolder 1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pl-PL"/>
              <a:t>Kliknij, aby edytować format tekstu tytułu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4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36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0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GB"/>
              <a:t>Kliknij, aby edytować format tekstu tytułu</a:t>
            </a:r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8229600" cy="3977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Kliknij, aby edytować format tekstu konspektu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Drugi poziom konspektu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Trzeci poziom konspektu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Czwarty poziom konspektu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Piąty poziom konspektu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Szósty poziom konspektu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Siódmy poziom konspektu</a:t>
            </a:r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3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 sz="1400"/>
              <a:t>&lt;data/godzina&gt;</a:t>
            </a:r>
            <a:endParaRPr/>
          </a:p>
        </p:txBody>
      </p:sp>
      <p:sp>
        <p:nvSpPr>
          <p:cNvPr id="151" name="PlaceHolder 4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360" cy="47304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GB" sz="1400"/>
              <a:t>&lt;stopka&gt;</a:t>
            </a:r>
            <a:endParaRPr/>
          </a:p>
        </p:txBody>
      </p:sp>
      <p:sp>
        <p:nvSpPr>
          <p:cNvPr id="152" name="PlaceHolder 5"/>
          <p:cNvSpPr>
            <a:spLocks noGrp="1"/>
          </p:cNvSpPr>
          <p:nvPr>
            <p:ph type="sldNum"/>
          </p:nvPr>
        </p:nvSpPr>
        <p:spPr>
          <a:xfrm>
            <a:off x="6555600" y="6247440"/>
            <a:ext cx="2130120" cy="47304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C701583B-E529-48E1-AF24-A1787A14B748}" type="slidenum">
              <a:rPr lang="en-GB" sz="1400"/>
              <a:t>&lt;numer&gt;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gif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3705120" y="1574280"/>
            <a:ext cx="4970160" cy="40690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pl-PL" sz="3200">
                <a:solidFill>
                  <a:srgbClr val="ffffff"/>
                </a:solidFill>
                <a:latin typeface="Arial"/>
              </a:rPr>
              <a:t>Domain Driven Design</a:t>
            </a:r>
            <a:endParaRPr/>
          </a:p>
          <a:p>
            <a:pPr>
              <a:lnSpc>
                <a:spcPct val="100000"/>
              </a:lnSpc>
            </a:pPr>
            <a:r>
              <a:rPr lang="pl-PL" sz="1400">
                <a:solidFill>
                  <a:srgbClr val="ffffff"/>
                </a:solidFill>
                <a:latin typeface="Arial"/>
              </a:rPr>
              <a:t>Daniel Połaczański</a:t>
            </a:r>
            <a:endParaRPr/>
          </a:p>
          <a:p>
            <a:pPr>
              <a:lnSpc>
                <a:spcPct val="100000"/>
              </a:lnSpc>
            </a:pPr>
            <a:r>
              <a:rPr lang="pl-PL" sz="1400">
                <a:solidFill>
                  <a:srgbClr val="ffffff"/>
                </a:solidFill>
                <a:latin typeface="Arial"/>
              </a:rPr>
              <a:t>Szymon Kowal</a:t>
            </a:r>
            <a:endParaRPr/>
          </a:p>
          <a:p>
            <a:pPr>
              <a:lnSpc>
                <a:spcPct val="100000"/>
              </a:lnSpc>
            </a:pPr>
            <a:r>
              <a:rPr lang="pl-PL" sz="1400">
                <a:solidFill>
                  <a:srgbClr val="ffffff"/>
                </a:solidFill>
                <a:latin typeface="Arial"/>
              </a:rPr>
              <a:t>Tomasz Dubikowski</a:t>
            </a:r>
            <a:endParaRPr/>
          </a:p>
        </p:txBody>
      </p:sp>
      <p:sp>
        <p:nvSpPr>
          <p:cNvPr id="193" name="TextShape 2"/>
          <p:cNvSpPr txBox="1"/>
          <p:nvPr/>
        </p:nvSpPr>
        <p:spPr>
          <a:xfrm>
            <a:off x="4267080" y="4771440"/>
            <a:ext cx="4408200" cy="329760"/>
          </a:xfrm>
          <a:prstGeom prst="rect">
            <a:avLst/>
          </a:prstGeom>
        </p:spPr>
        <p:txBody>
          <a:bodyPr anchor="ctr" bIns="72000" lIns="72000" rIns="72000" tIns="72000"/>
          <a:p>
            <a:pPr>
              <a:lnSpc>
                <a:spcPct val="100000"/>
              </a:lnSpc>
            </a:pPr>
            <a:r>
              <a:rPr b="1" lang="pl-PL" sz="1200">
                <a:solidFill>
                  <a:srgbClr val="ffffff"/>
                </a:solidFill>
                <a:latin typeface="Arial"/>
              </a:rPr>
              <a:t>07.02.2014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285840" y="362880"/>
            <a:ext cx="6786360" cy="553680"/>
          </a:xfrm>
          <a:prstGeom prst="rect">
            <a:avLst/>
          </a:prstGeom>
        </p:spPr>
        <p:txBody>
          <a:bodyPr anchor="b"/>
          <a:p>
            <a:r>
              <a:rPr b="1" lang="pl-PL" sz="2400">
                <a:solidFill>
                  <a:srgbClr val="009bcc"/>
                </a:solidFill>
                <a:latin typeface="Arial Narrow"/>
              </a:rPr>
              <a:t>Model - how to express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285840" y="1000080"/>
            <a:ext cx="8857800" cy="4517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"/>
            </a:pPr>
            <a:endParaRPr/>
          </a:p>
          <a:p>
            <a:pPr lvl="2">
              <a:buSzPct val="25000"/>
              <a:buFont typeface="StarSymbol"/>
              <a:buChar char=""/>
            </a:pP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000">
                <a:solidFill>
                  <a:srgbClr val="6c6c6c"/>
                </a:solidFill>
                <a:latin typeface="Myriad Pro"/>
              </a:rPr>
              <a:t> </a:t>
            </a:r>
            <a:endParaRPr/>
          </a:p>
          <a:p>
            <a:pPr>
              <a:buSzPct val="25000"/>
              <a:buFont charset="2" typeface="Wingdings"/>
              <a:buChar char=""/>
            </a:pPr>
            <a:endParaRPr/>
          </a:p>
          <a:p>
            <a:pPr>
              <a:buSzPct val="25000"/>
              <a:buFont charset="2" typeface="Wingdings"/>
              <a:buChar char=""/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"/>
            </a:pPr>
            <a:endParaRPr/>
          </a:p>
          <a:p>
            <a:endParaRPr/>
          </a:p>
        </p:txBody>
      </p:sp>
      <p:sp>
        <p:nvSpPr>
          <p:cNvPr id="236" name="CustomShape 3"/>
          <p:cNvSpPr/>
          <p:nvPr/>
        </p:nvSpPr>
        <p:spPr>
          <a:xfrm>
            <a:off x="755640" y="1701000"/>
            <a:ext cx="7632720" cy="4104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37" name="CustomShape 4"/>
          <p:cNvSpPr/>
          <p:nvPr/>
        </p:nvSpPr>
        <p:spPr>
          <a:xfrm>
            <a:off x="756000" y="1341000"/>
            <a:ext cx="5400360" cy="4680360"/>
          </a:xfrm>
          <a:prstGeom prst="rect">
            <a:avLst/>
          </a:prstGeom>
          <a:noFill/>
          <a:ln w="9360">
            <a:noFill/>
          </a:ln>
        </p:spPr>
        <p:txBody>
          <a:bodyPr bIns="45000" lIns="90000" rIns="90000" tIns="45000"/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GB" sz="1600">
                <a:solidFill>
                  <a:srgbClr val="000000"/>
                </a:solidFill>
                <a:latin typeface="Arial"/>
                <a:ea typeface="ＭＳ Ｐゴシック"/>
              </a:rPr>
              <a:t>Draws</a:t>
            </a:r>
            <a:endParaRPr/>
          </a:p>
          <a:p>
            <a:pPr lvl="3">
              <a:lnSpc>
                <a:spcPct val="90000"/>
              </a:lnSpc>
              <a:buFont typeface="StarSymbol"/>
              <a:buChar char=""/>
            </a:pPr>
            <a:r>
              <a:rPr lang="en-GB" sz="1600">
                <a:solidFill>
                  <a:srgbClr val="000000"/>
                </a:solidFill>
                <a:latin typeface="Arial"/>
                <a:ea typeface="ＭＳ Ｐゴシック"/>
              </a:rPr>
              <a:t>Anything understandable by business experts and developers</a:t>
            </a:r>
            <a:endParaRPr/>
          </a:p>
          <a:p>
            <a:pPr lvl="3">
              <a:lnSpc>
                <a:spcPct val="90000"/>
              </a:lnSpc>
              <a:buFont typeface="StarSymbol"/>
              <a:buChar char=""/>
            </a:pPr>
            <a:r>
              <a:rPr lang="en-GB" sz="1600">
                <a:solidFill>
                  <a:srgbClr val="000000"/>
                </a:solidFill>
                <a:latin typeface="Arial"/>
                <a:ea typeface="ＭＳ Ｐゴシック"/>
              </a:rPr>
              <a:t>UML</a:t>
            </a:r>
            <a:endParaRPr/>
          </a:p>
          <a:p>
            <a:pPr lvl="3">
              <a:lnSpc>
                <a:spcPct val="90000"/>
              </a:lnSpc>
              <a:buFont typeface="StarSymbol"/>
              <a:buChar char=""/>
            </a:pPr>
            <a:r>
              <a:rPr lang="en-GB" sz="1600">
                <a:solidFill>
                  <a:srgbClr val="000000"/>
                </a:solidFill>
                <a:latin typeface="Arial"/>
                <a:ea typeface="ＭＳ Ｐゴシック"/>
              </a:rPr>
              <a:t>Draws specific for business </a:t>
            </a:r>
            <a:r>
              <a:rPr lang="en-GB" sz="1600">
                <a:solidFill>
                  <a:srgbClr val="000000"/>
                </a:solidFill>
                <a:latin typeface="Arial"/>
                <a:ea typeface="ＭＳ Ｐゴシック"/>
              </a:rPr>
              <a:t>
</a:t>
            </a:r>
            <a:r>
              <a:rPr lang="en-GB" sz="1600">
                <a:solidFill>
                  <a:srgbClr val="000000"/>
                </a:solidFill>
                <a:latin typeface="Arial"/>
                <a:ea typeface="ＭＳ Ｐゴシック"/>
              </a:rPr>
              <a:t>domain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GB" sz="1600">
                <a:solidFill>
                  <a:srgbClr val="000000"/>
                </a:solidFill>
                <a:latin typeface="Arial"/>
                <a:ea typeface="ＭＳ Ｐゴシック"/>
              </a:rPr>
              <a:t>Text</a:t>
            </a:r>
            <a:endParaRPr/>
          </a:p>
          <a:p>
            <a:pPr lvl="3">
              <a:lnSpc>
                <a:spcPct val="90000"/>
              </a:lnSpc>
              <a:buFont typeface="StarSymbol"/>
              <a:buChar char=""/>
            </a:pPr>
            <a:r>
              <a:rPr lang="en-GB" sz="1600">
                <a:solidFill>
                  <a:srgbClr val="000000"/>
                </a:solidFill>
                <a:latin typeface="Arial"/>
                <a:ea typeface="ＭＳ Ｐゴシック"/>
              </a:rPr>
              <a:t>People think by “stories”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descr="" id="238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4428360" y="2053080"/>
            <a:ext cx="4427640" cy="3031920"/>
          </a:xfrm>
          <a:prstGeom prst="rect">
            <a:avLst/>
          </a:prstGeom>
          <a:ln w="9360">
            <a:noFill/>
          </a:ln>
        </p:spPr>
      </p:pic>
      <p:pic>
        <p:nvPicPr>
          <p:cNvPr descr="" id="239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4428360" y="2053080"/>
            <a:ext cx="4427640" cy="3031920"/>
          </a:xfrm>
          <a:prstGeom prst="rect">
            <a:avLst/>
          </a:prstGeom>
          <a:ln w="9360">
            <a:noFill/>
          </a:ln>
        </p:spPr>
      </p:pic>
      <p:pic>
        <p:nvPicPr>
          <p:cNvPr descr="" id="240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4428360" y="2053080"/>
            <a:ext cx="4427640" cy="3031920"/>
          </a:xfrm>
          <a:prstGeom prst="rect">
            <a:avLst/>
          </a:prstGeom>
          <a:ln w="9360">
            <a:noFill/>
          </a:ln>
        </p:spPr>
      </p:pic>
      <p:sp>
        <p:nvSpPr>
          <p:cNvPr id="241" name="CustomShape 5"/>
          <p:cNvSpPr/>
          <p:nvPr/>
        </p:nvSpPr>
        <p:spPr>
          <a:xfrm>
            <a:off x="899640" y="5301720"/>
            <a:ext cx="7272720" cy="719640"/>
          </a:xfrm>
          <a:prstGeom prst="rect">
            <a:avLst/>
          </a:prstGeom>
          <a:solidFill>
            <a:srgbClr val="ffbc1d"/>
          </a:solidFill>
          <a:ln w="936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pPr algn="ctr">
              <a:lnSpc>
                <a:spcPct val="90000"/>
              </a:lnSpc>
            </a:pPr>
            <a:r>
              <a:rPr b="1" lang="en-GB" sz="2000">
                <a:solidFill>
                  <a:srgbClr val="000000"/>
                </a:solidFill>
                <a:latin typeface="Arial"/>
                <a:ea typeface="ＭＳ Ｐゴシック"/>
              </a:rPr>
              <a:t>Analytic documentation is design of  business logic as well 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285840" y="362880"/>
            <a:ext cx="6786360" cy="553680"/>
          </a:xfrm>
          <a:prstGeom prst="rect">
            <a:avLst/>
          </a:prstGeom>
        </p:spPr>
        <p:txBody>
          <a:bodyPr anchor="b"/>
          <a:p>
            <a:r>
              <a:rPr b="1" lang="pl-PL" sz="2400">
                <a:solidFill>
                  <a:srgbClr val="009bcc"/>
                </a:solidFill>
                <a:latin typeface="Arial Narrow"/>
              </a:rPr>
              <a:t>What is DDD</a:t>
            </a:r>
            <a:endParaRPr/>
          </a:p>
        </p:txBody>
      </p:sp>
      <p:sp>
        <p:nvSpPr>
          <p:cNvPr id="243" name="TextShape 2"/>
          <p:cNvSpPr txBox="1"/>
          <p:nvPr/>
        </p:nvSpPr>
        <p:spPr>
          <a:xfrm>
            <a:off x="285840" y="1000080"/>
            <a:ext cx="8857800" cy="4517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"/>
            </a:pPr>
            <a:endParaRPr/>
          </a:p>
          <a:p>
            <a:pPr lvl="2">
              <a:buSzPct val="25000"/>
              <a:buFont typeface="StarSymbol"/>
              <a:buChar char=""/>
            </a:pP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000">
                <a:solidFill>
                  <a:srgbClr val="6c6c6c"/>
                </a:solidFill>
                <a:latin typeface="Myriad Pro"/>
              </a:rPr>
              <a:t> </a:t>
            </a:r>
            <a:endParaRPr/>
          </a:p>
          <a:p>
            <a:pPr>
              <a:buSzPct val="25000"/>
              <a:buFont charset="2" typeface="Wingdings"/>
              <a:buChar char=""/>
            </a:pPr>
            <a:endParaRPr/>
          </a:p>
          <a:p>
            <a:pPr>
              <a:buSzPct val="25000"/>
              <a:buFont charset="2" typeface="Wingdings"/>
              <a:buChar char=""/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"/>
            </a:pPr>
            <a:endParaRPr/>
          </a:p>
          <a:p>
            <a:endParaRPr/>
          </a:p>
        </p:txBody>
      </p:sp>
      <p:sp>
        <p:nvSpPr>
          <p:cNvPr id="244" name="CustomShape 3"/>
          <p:cNvSpPr/>
          <p:nvPr/>
        </p:nvSpPr>
        <p:spPr>
          <a:xfrm>
            <a:off x="755640" y="1701000"/>
            <a:ext cx="7632720" cy="4104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45" name="CustomShape 4"/>
          <p:cNvSpPr/>
          <p:nvPr/>
        </p:nvSpPr>
        <p:spPr>
          <a:xfrm>
            <a:off x="755640" y="1268640"/>
            <a:ext cx="7632720" cy="37440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46" name="CustomShape 5"/>
          <p:cNvSpPr/>
          <p:nvPr/>
        </p:nvSpPr>
        <p:spPr>
          <a:xfrm>
            <a:off x="755640" y="1268640"/>
            <a:ext cx="7632720" cy="37440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47" name="CustomShape 6"/>
          <p:cNvSpPr/>
          <p:nvPr/>
        </p:nvSpPr>
        <p:spPr>
          <a:xfrm>
            <a:off x="899640" y="5301720"/>
            <a:ext cx="7272720" cy="719640"/>
          </a:xfrm>
          <a:prstGeom prst="rect">
            <a:avLst/>
          </a:prstGeom>
          <a:solidFill>
            <a:srgbClr val="ffbc1d"/>
          </a:solidFill>
          <a:ln w="936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pPr algn="ctr">
              <a:lnSpc>
                <a:spcPct val="90000"/>
              </a:lnSpc>
            </a:pPr>
            <a:r>
              <a:rPr b="1" lang="en-GB" sz="2000">
                <a:solidFill>
                  <a:srgbClr val="000000"/>
                </a:solidFill>
                <a:latin typeface="Arial"/>
                <a:ea typeface="ＭＳ Ｐゴシック"/>
              </a:rPr>
              <a:t>There is technically nothing new or revolutionary in DDD, there is only a guide to better way of thinking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285840" y="363600"/>
            <a:ext cx="6786360" cy="553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pl-PL">
                <a:solidFill>
                  <a:srgbClr val="000000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195" name="TextShape 2"/>
          <p:cNvSpPr txBox="1"/>
          <p:nvPr/>
        </p:nvSpPr>
        <p:spPr>
          <a:xfrm>
            <a:off x="285840" y="1000080"/>
            <a:ext cx="8857800" cy="5641560"/>
          </a:xfrm>
          <a:prstGeom prst="rect">
            <a:avLst/>
          </a:prstGeom>
        </p:spPr>
        <p:txBody>
          <a:bodyPr/>
          <a:p>
            <a:r>
              <a:rPr lang="pl-PL">
                <a:solidFill>
                  <a:srgbClr val="000000"/>
                </a:solidFill>
                <a:latin typeface="Arial"/>
                <a:ea typeface="MS PGothic"/>
              </a:rPr>
              <a:t>•</a:t>
            </a:r>
            <a:r>
              <a:rPr lang="pl-PL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lang="en-US">
                <a:solidFill>
                  <a:srgbClr val="000000"/>
                </a:solidFill>
                <a:latin typeface="Arial"/>
                <a:ea typeface="MS PGothic"/>
              </a:rPr>
              <a:t>Problems of present-day systems</a:t>
            </a:r>
            <a:endParaRPr/>
          </a:p>
          <a:p>
            <a:r>
              <a:rPr lang="pl-PL">
                <a:solidFill>
                  <a:srgbClr val="000000"/>
                </a:solidFill>
                <a:latin typeface="Arial"/>
                <a:ea typeface="MS PGothic"/>
              </a:rPr>
              <a:t>•</a:t>
            </a:r>
            <a:r>
              <a:rPr lang="pl-PL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lang="pl-PL">
                <a:solidFill>
                  <a:srgbClr val="000000"/>
                </a:solidFill>
                <a:latin typeface="Arial"/>
                <a:ea typeface="MS PGothic"/>
              </a:rPr>
              <a:t>What is</a:t>
            </a:r>
            <a:r>
              <a:rPr lang="pl-PL">
                <a:solidFill>
                  <a:srgbClr val="000000"/>
                </a:solidFill>
                <a:latin typeface="Arial"/>
                <a:ea typeface="MS PGothic"/>
              </a:rPr>
              <a:t> DDD?</a:t>
            </a:r>
            <a:endParaRPr/>
          </a:p>
          <a:p>
            <a:r>
              <a:rPr lang="pl-PL">
                <a:solidFill>
                  <a:srgbClr val="000000"/>
                </a:solidFill>
                <a:latin typeface="Arial"/>
                <a:ea typeface="MS PGothic"/>
              </a:rPr>
              <a:t>•</a:t>
            </a:r>
            <a:r>
              <a:rPr lang="pl-PL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lang="pl-PL">
                <a:solidFill>
                  <a:srgbClr val="000000"/>
                </a:solidFill>
                <a:latin typeface="Arial"/>
                <a:ea typeface="MS PGothic"/>
              </a:rPr>
              <a:t>Ubiquitous language</a:t>
            </a:r>
            <a:endParaRPr/>
          </a:p>
          <a:p>
            <a:r>
              <a:rPr lang="pl-PL">
                <a:solidFill>
                  <a:srgbClr val="000000"/>
                </a:solidFill>
                <a:latin typeface="Arial"/>
                <a:ea typeface="MS PGothic"/>
              </a:rPr>
              <a:t>•</a:t>
            </a:r>
            <a:r>
              <a:rPr lang="pl-PL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lang="pl-PL">
                <a:solidFill>
                  <a:srgbClr val="000000"/>
                </a:solidFill>
                <a:latin typeface="Arial"/>
                <a:ea typeface="MS PGothic"/>
              </a:rPr>
              <a:t>Strategic Design</a:t>
            </a:r>
            <a:endParaRPr/>
          </a:p>
          <a:p>
            <a:r>
              <a:rPr lang="pl-PL">
                <a:solidFill>
                  <a:srgbClr val="000000"/>
                </a:solidFill>
                <a:latin typeface="Arial"/>
                <a:ea typeface="MS PGothic"/>
              </a:rPr>
              <a:t>•</a:t>
            </a:r>
            <a:r>
              <a:rPr lang="pl-PL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lang="pl-PL">
                <a:solidFill>
                  <a:srgbClr val="000000"/>
                </a:solidFill>
                <a:latin typeface="Arial"/>
                <a:ea typeface="MS PGothic"/>
              </a:rPr>
              <a:t>Building Blocks</a:t>
            </a:r>
            <a:endParaRPr/>
          </a:p>
          <a:p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285840" y="362880"/>
            <a:ext cx="6786360" cy="553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MS PGothic"/>
              </a:rPr>
              <a:t>Problems of present-day systems</a:t>
            </a:r>
            <a:r>
              <a:rPr lang="pl-PL">
                <a:solidFill>
                  <a:srgbClr val="000000"/>
                </a:solidFill>
                <a:latin typeface="Arial"/>
              </a:rPr>
              <a:t>?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285840" y="1000080"/>
            <a:ext cx="8857800" cy="4517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"/>
            </a:pPr>
            <a:r>
              <a:rPr lang="en-US" sz="2000">
                <a:solidFill>
                  <a:srgbClr val="6c6c6c"/>
                </a:solidFill>
                <a:latin typeface="Myriad Pro"/>
              </a:rPr>
              <a:t>Features</a:t>
            </a:r>
            <a:r>
              <a:rPr lang="pl-PL" sz="2000">
                <a:solidFill>
                  <a:srgbClr val="6c6c6c"/>
                </a:solidFill>
                <a:latin typeface="Myriad Pro"/>
              </a:rPr>
              <a:t> of </a:t>
            </a:r>
            <a:r>
              <a:rPr lang="en-GB" sz="2000">
                <a:solidFill>
                  <a:srgbClr val="6c6c6c"/>
                </a:solidFill>
                <a:latin typeface="Myriad Pro"/>
              </a:rPr>
              <a:t>business</a:t>
            </a:r>
            <a:r>
              <a:rPr lang="pl-PL" sz="2000">
                <a:solidFill>
                  <a:srgbClr val="6c6c6c"/>
                </a:solidFill>
                <a:latin typeface="Myriad Pro"/>
              </a:rPr>
              <a:t> software: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000">
                <a:solidFill>
                  <a:srgbClr val="6c6c6c"/>
                </a:solidFill>
                <a:latin typeface="Myriad Pro"/>
              </a:rPr>
              <a:t>Relatively</a:t>
            </a:r>
            <a:r>
              <a:rPr lang="pl-PL" sz="2000">
                <a:solidFill>
                  <a:srgbClr val="6c6c6c"/>
                </a:solidFill>
                <a:latin typeface="Myriad Pro"/>
              </a:rPr>
              <a:t> not complicated: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000">
                <a:solidFill>
                  <a:srgbClr val="6c6c6c"/>
                </a:solidFill>
                <a:latin typeface="Myriad Pro"/>
              </a:rPr>
              <a:t>Complicated</a:t>
            </a:r>
            <a:r>
              <a:rPr lang="pl-PL" sz="2000">
                <a:solidFill>
                  <a:srgbClr val="6c6c6c"/>
                </a:solidFill>
                <a:latin typeface="Myriad Pro"/>
              </a:rPr>
              <a:t> </a:t>
            </a:r>
            <a:r>
              <a:rPr lang="en-US" sz="2000">
                <a:solidFill>
                  <a:srgbClr val="6c6c6c"/>
                </a:solidFill>
                <a:latin typeface="Myriad Pro"/>
              </a:rPr>
              <a:t>algorithms are rarity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000">
                <a:solidFill>
                  <a:srgbClr val="6c6c6c"/>
                </a:solidFill>
                <a:latin typeface="Myriad Pro"/>
              </a:rPr>
              <a:t>Simple operations: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000">
                <a:solidFill>
                  <a:srgbClr val="6c6c6c"/>
                </a:solidFill>
                <a:latin typeface="Myriad Pro"/>
              </a:rPr>
              <a:t>shuffling of the data from one heap to another one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000">
                <a:solidFill>
                  <a:srgbClr val="6c6c6c"/>
                </a:solidFill>
                <a:latin typeface="Myriad Pro"/>
              </a:rPr>
              <a:t>continuously changes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000">
                <a:solidFill>
                  <a:srgbClr val="6c6c6c"/>
                </a:solidFill>
                <a:latin typeface="Myriad Pro"/>
              </a:rPr>
              <a:t>Supports running a business</a:t>
            </a:r>
            <a:endParaRPr/>
          </a:p>
          <a:p>
            <a:pPr lvl="2">
              <a:buSzPct val="25000"/>
              <a:buFont typeface="StarSymbol"/>
              <a:buChar char=""/>
            </a:pP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000">
                <a:solidFill>
                  <a:srgbClr val="6c6c6c"/>
                </a:solidFill>
                <a:latin typeface="Myriad Pro"/>
              </a:rPr>
              <a:t> </a:t>
            </a:r>
            <a:endParaRPr/>
          </a:p>
          <a:p>
            <a:pPr>
              <a:buSzPct val="25000"/>
              <a:buFont charset="2" typeface="Wingdings"/>
              <a:buChar char=""/>
            </a:pPr>
            <a:endParaRPr/>
          </a:p>
          <a:p>
            <a:pPr>
              <a:buSzPct val="25000"/>
              <a:buFont charset="2" typeface="Wingdings"/>
              <a:buChar char=""/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"/>
            </a:pPr>
            <a:endParaRPr/>
          </a:p>
          <a:p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285840" y="362880"/>
            <a:ext cx="6786360" cy="553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pl-PL">
                <a:solidFill>
                  <a:srgbClr val="000000"/>
                </a:solidFill>
              </a:rPr>
              <a:t>Symptoms of inadequate solution</a:t>
            </a:r>
            <a:endParaRPr/>
          </a:p>
        </p:txBody>
      </p:sp>
      <p:sp>
        <p:nvSpPr>
          <p:cNvPr id="199" name="TextShape 2"/>
          <p:cNvSpPr txBox="1"/>
          <p:nvPr/>
        </p:nvSpPr>
        <p:spPr>
          <a:xfrm>
            <a:off x="285840" y="1000080"/>
            <a:ext cx="8857800" cy="4517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"/>
            </a:pPr>
            <a:endParaRPr/>
          </a:p>
          <a:p>
            <a:pPr>
              <a:buSzPct val="25000"/>
              <a:buFont charset="2" typeface="Wingdings"/>
              <a:buChar char=""/>
            </a:pPr>
            <a:endParaRPr/>
          </a:p>
          <a:p>
            <a:pPr>
              <a:buSzPct val="25000"/>
              <a:buFont charset="2" typeface="Wingdings"/>
              <a:buChar char=""/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"/>
            </a:pPr>
            <a:endParaRPr/>
          </a:p>
          <a:p>
            <a:endParaRPr/>
          </a:p>
        </p:txBody>
      </p:sp>
      <p:sp>
        <p:nvSpPr>
          <p:cNvPr id="200" name="CustomShape 3"/>
          <p:cNvSpPr/>
          <p:nvPr/>
        </p:nvSpPr>
        <p:spPr>
          <a:xfrm>
            <a:off x="429120" y="1166040"/>
            <a:ext cx="2071440" cy="4161960"/>
          </a:xfrm>
          <a:prstGeom prst="rect">
            <a:avLst/>
          </a:prstGeom>
          <a:solidFill>
            <a:srgbClr val="b4dfee"/>
          </a:solidFill>
          <a:ln w="9360">
            <a:noFill/>
          </a:ln>
        </p:spPr>
      </p:sp>
      <p:sp>
        <p:nvSpPr>
          <p:cNvPr id="201" name="CustomShape 4"/>
          <p:cNvSpPr/>
          <p:nvPr/>
        </p:nvSpPr>
        <p:spPr>
          <a:xfrm>
            <a:off x="756000" y="1294920"/>
            <a:ext cx="2520720" cy="713880"/>
          </a:xfrm>
          <a:prstGeom prst="homePlate">
            <a:avLst>
              <a:gd fmla="val 32675" name="adj"/>
            </a:avLst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GB">
                <a:solidFill>
                  <a:srgbClr val="000000"/>
                </a:solidFill>
                <a:latin typeface="Arial"/>
                <a:ea typeface="ＭＳ Ｐゴシック"/>
              </a:rPr>
              <a:t>Big Ball of Mud</a:t>
            </a:r>
            <a:endParaRPr/>
          </a:p>
        </p:txBody>
      </p:sp>
      <p:sp>
        <p:nvSpPr>
          <p:cNvPr id="202" name="CustomShape 5"/>
          <p:cNvSpPr/>
          <p:nvPr/>
        </p:nvSpPr>
        <p:spPr>
          <a:xfrm>
            <a:off x="756000" y="2303280"/>
            <a:ext cx="2520720" cy="713880"/>
          </a:xfrm>
          <a:prstGeom prst="homePlate">
            <a:avLst>
              <a:gd fmla="val 32675" name="adj"/>
            </a:avLst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GB">
                <a:solidFill>
                  <a:srgbClr val="000000"/>
                </a:solidFill>
                <a:latin typeface="Arial"/>
                <a:ea typeface="ＭＳ Ｐゴシック"/>
              </a:rPr>
              <a:t>Unclean code</a:t>
            </a:r>
            <a:endParaRPr/>
          </a:p>
        </p:txBody>
      </p:sp>
      <p:sp>
        <p:nvSpPr>
          <p:cNvPr id="203" name="CustomShape 6"/>
          <p:cNvSpPr/>
          <p:nvPr/>
        </p:nvSpPr>
        <p:spPr>
          <a:xfrm>
            <a:off x="756000" y="3311280"/>
            <a:ext cx="2520720" cy="713880"/>
          </a:xfrm>
          <a:prstGeom prst="homePlate">
            <a:avLst>
              <a:gd fmla="val 32675" name="adj"/>
            </a:avLst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GB">
                <a:solidFill>
                  <a:srgbClr val="000000"/>
                </a:solidFill>
                <a:latin typeface="Arial"/>
                <a:ea typeface="ＭＳ Ｐゴシック"/>
              </a:rPr>
              <a:t>New Requirments vs API</a:t>
            </a:r>
            <a:endParaRPr/>
          </a:p>
        </p:txBody>
      </p:sp>
      <p:sp>
        <p:nvSpPr>
          <p:cNvPr id="204" name="CustomShape 7"/>
          <p:cNvSpPr/>
          <p:nvPr/>
        </p:nvSpPr>
        <p:spPr>
          <a:xfrm>
            <a:off x="756000" y="4319640"/>
            <a:ext cx="2520720" cy="713880"/>
          </a:xfrm>
          <a:prstGeom prst="homePlate">
            <a:avLst>
              <a:gd fmla="val 32675" name="adj"/>
            </a:avLst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GB">
                <a:solidFill>
                  <a:srgbClr val="000000"/>
                </a:solidFill>
                <a:latin typeface="Arial"/>
                <a:ea typeface="ＭＳ Ｐゴシック"/>
              </a:rPr>
              <a:t>Difficult changes</a:t>
            </a:r>
            <a:endParaRPr/>
          </a:p>
        </p:txBody>
      </p:sp>
      <p:sp>
        <p:nvSpPr>
          <p:cNvPr id="205" name="CustomShape 8"/>
          <p:cNvSpPr/>
          <p:nvPr/>
        </p:nvSpPr>
        <p:spPr>
          <a:xfrm>
            <a:off x="936360" y="5545080"/>
            <a:ext cx="7055640" cy="574920"/>
          </a:xfrm>
          <a:prstGeom prst="rect">
            <a:avLst/>
          </a:prstGeom>
          <a:solidFill>
            <a:srgbClr val="ffbc1d"/>
          </a:solidFill>
          <a:ln w="936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pPr algn="ctr">
              <a:lnSpc>
                <a:spcPct val="90000"/>
              </a:lnSpc>
            </a:pPr>
            <a:r>
              <a:rPr b="1" lang="en-GB" sz="2400">
                <a:solidFill>
                  <a:srgbClr val="000000"/>
                </a:solidFill>
                <a:latin typeface="Arial"/>
                <a:ea typeface="ＭＳ Ｐゴシック"/>
              </a:rPr>
              <a:t>Entropy always increases...</a:t>
            </a:r>
            <a:endParaRPr/>
          </a:p>
        </p:txBody>
      </p:sp>
      <p:sp>
        <p:nvSpPr>
          <p:cNvPr id="206" name="CustomShape 9"/>
          <p:cNvSpPr/>
          <p:nvPr/>
        </p:nvSpPr>
        <p:spPr>
          <a:xfrm>
            <a:off x="3420360" y="1377000"/>
            <a:ext cx="5214600" cy="719640"/>
          </a:xfrm>
          <a:prstGeom prst="rect">
            <a:avLst/>
          </a:prstGeom>
          <a:noFill/>
          <a:ln w="9360">
            <a:noFill/>
          </a:ln>
        </p:spPr>
        <p:txBody>
          <a:bodyPr bIns="45000" lIns="90000" rIns="90000" tIns="45000"/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GB" sz="1400">
                <a:solidFill>
                  <a:srgbClr val="000000"/>
                </a:solidFill>
                <a:latin typeface="Arial"/>
                <a:ea typeface="ＭＳ Ｐゴシック"/>
              </a:rPr>
              <a:t>Adding new features without attention to </a:t>
            </a:r>
            <a:r>
              <a:rPr b="1" lang="en-GB" sz="1400">
                <a:solidFill>
                  <a:srgbClr val="000000"/>
                </a:solidFill>
                <a:latin typeface="Arial"/>
                <a:ea typeface="ＭＳ Ｐゴシック"/>
              </a:rPr>
              <a:t>model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GB" sz="1400">
                <a:solidFill>
                  <a:srgbClr val="000000"/>
                </a:solidFill>
                <a:latin typeface="Arial"/>
                <a:ea typeface="ＭＳ Ｐゴシック"/>
              </a:rPr>
              <a:t>owing </a:t>
            </a:r>
            <a:r>
              <a:rPr b="1" lang="en-GB" sz="1400">
                <a:solidFill>
                  <a:srgbClr val="000000"/>
                </a:solidFill>
                <a:latin typeface="Arial"/>
                <a:ea typeface="ＭＳ Ｐゴシック"/>
              </a:rPr>
              <a:t>technical debt</a:t>
            </a:r>
            <a:endParaRPr/>
          </a:p>
        </p:txBody>
      </p:sp>
      <p:sp>
        <p:nvSpPr>
          <p:cNvPr id="207" name="CustomShape 10"/>
          <p:cNvSpPr/>
          <p:nvPr/>
        </p:nvSpPr>
        <p:spPr>
          <a:xfrm>
            <a:off x="3492360" y="2385360"/>
            <a:ext cx="5214600" cy="719640"/>
          </a:xfrm>
          <a:prstGeom prst="rect">
            <a:avLst/>
          </a:prstGeom>
          <a:noFill/>
          <a:ln w="9360">
            <a:noFill/>
          </a:ln>
        </p:spPr>
        <p:txBody>
          <a:bodyPr bIns="45000" lIns="90000" rIns="90000" tIns="45000"/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GB" sz="1400">
                <a:solidFill>
                  <a:srgbClr val="000000"/>
                </a:solidFill>
                <a:latin typeface="Arial"/>
                <a:ea typeface="ＭＳ Ｐゴシック"/>
              </a:rPr>
              <a:t>Without </a:t>
            </a:r>
            <a:r>
              <a:rPr b="1" lang="en-GB" sz="1400">
                <a:solidFill>
                  <a:srgbClr val="000000"/>
                </a:solidFill>
                <a:latin typeface="Arial"/>
                <a:ea typeface="ＭＳ Ｐゴシック"/>
              </a:rPr>
              <a:t>business rules</a:t>
            </a:r>
            <a:r>
              <a:rPr lang="en-GB" sz="1400">
                <a:solidFill>
                  <a:srgbClr val="000000"/>
                </a:solidFill>
                <a:latin typeface="Arial"/>
                <a:ea typeface="ＭＳ Ｐゴシック"/>
              </a:rPr>
              <a:t> and </a:t>
            </a:r>
            <a:r>
              <a:rPr b="1" lang="en-GB" sz="1400">
                <a:solidFill>
                  <a:srgbClr val="000000"/>
                </a:solidFill>
                <a:latin typeface="Arial"/>
                <a:ea typeface="ＭＳ Ｐゴシック"/>
              </a:rPr>
              <a:t>processes</a:t>
            </a:r>
            <a:r>
              <a:rPr lang="en-GB" sz="140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GB" sz="1400">
                <a:solidFill>
                  <a:srgbClr val="000000"/>
                </a:solidFill>
                <a:latin typeface="Arial"/>
                <a:ea typeface="ＭＳ Ｐゴシック"/>
              </a:rPr>
              <a:t>Not understandable code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08" name="CustomShape 11"/>
          <p:cNvSpPr/>
          <p:nvPr/>
        </p:nvSpPr>
        <p:spPr>
          <a:xfrm>
            <a:off x="3492360" y="3393360"/>
            <a:ext cx="5214600" cy="719640"/>
          </a:xfrm>
          <a:prstGeom prst="rect">
            <a:avLst/>
          </a:prstGeom>
          <a:noFill/>
          <a:ln w="9360">
            <a:noFill/>
          </a:ln>
        </p:spPr>
        <p:txBody>
          <a:bodyPr bIns="45000" lIns="90000" rIns="90000" tIns="45000"/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GB" sz="1400">
                <a:solidFill>
                  <a:srgbClr val="000000"/>
                </a:solidFill>
                <a:latin typeface="Arial"/>
                <a:ea typeface="ＭＳ Ｐゴシック"/>
              </a:rPr>
              <a:t>Hard to implement new requirments with current api</a:t>
            </a:r>
            <a:endParaRPr/>
          </a:p>
        </p:txBody>
      </p:sp>
      <p:sp>
        <p:nvSpPr>
          <p:cNvPr id="209" name="CustomShape 12"/>
          <p:cNvSpPr/>
          <p:nvPr/>
        </p:nvSpPr>
        <p:spPr>
          <a:xfrm>
            <a:off x="3492360" y="4401720"/>
            <a:ext cx="5214600" cy="719640"/>
          </a:xfrm>
          <a:prstGeom prst="rect">
            <a:avLst/>
          </a:prstGeom>
          <a:noFill/>
          <a:ln w="9360">
            <a:noFill/>
          </a:ln>
        </p:spPr>
        <p:txBody>
          <a:bodyPr bIns="45000" lIns="90000" rIns="90000" tIns="45000"/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GB" sz="1400">
                <a:solidFill>
                  <a:srgbClr val="000000"/>
                </a:solidFill>
                <a:latin typeface="Arial"/>
                <a:ea typeface="ＭＳ Ｐゴシック"/>
              </a:rPr>
              <a:t>New changes = new problems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GB" sz="1400">
                <a:solidFill>
                  <a:srgbClr val="000000"/>
                </a:solidFill>
                <a:latin typeface="Arial"/>
                <a:ea typeface="ＭＳ Ｐゴシック"/>
              </a:rPr>
              <a:t>After a change nothing works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285840" y="362880"/>
            <a:ext cx="6786360" cy="553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MS PGothic"/>
              </a:rPr>
              <a:t>What to do</a:t>
            </a:r>
            <a:r>
              <a:rPr lang="pl-PL">
                <a:solidFill>
                  <a:srgbClr val="000000"/>
                </a:solidFill>
                <a:latin typeface="Arial"/>
              </a:rPr>
              <a:t>?</a:t>
            </a:r>
            <a:endParaRPr/>
          </a:p>
        </p:txBody>
      </p:sp>
      <p:sp>
        <p:nvSpPr>
          <p:cNvPr id="211" name="TextShape 2"/>
          <p:cNvSpPr txBox="1"/>
          <p:nvPr/>
        </p:nvSpPr>
        <p:spPr>
          <a:xfrm>
            <a:off x="285840" y="1000080"/>
            <a:ext cx="8857800" cy="4517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"/>
            </a:pPr>
            <a:endParaRPr/>
          </a:p>
          <a:p>
            <a:pPr lvl="2">
              <a:buSzPct val="25000"/>
              <a:buFont typeface="StarSymbol"/>
              <a:buChar char=""/>
            </a:pP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000">
                <a:solidFill>
                  <a:srgbClr val="6c6c6c"/>
                </a:solidFill>
                <a:latin typeface="Myriad Pro"/>
              </a:rPr>
              <a:t> </a:t>
            </a:r>
            <a:endParaRPr/>
          </a:p>
          <a:p>
            <a:pPr>
              <a:buSzPct val="25000"/>
              <a:buFont charset="2" typeface="Wingdings"/>
              <a:buChar char=""/>
            </a:pPr>
            <a:endParaRPr/>
          </a:p>
          <a:p>
            <a:pPr>
              <a:buSzPct val="25000"/>
              <a:buFont charset="2" typeface="Wingdings"/>
              <a:buChar char=""/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"/>
            </a:pPr>
            <a:endParaRPr/>
          </a:p>
          <a:p>
            <a:endParaRPr/>
          </a:p>
        </p:txBody>
      </p:sp>
      <p:sp>
        <p:nvSpPr>
          <p:cNvPr id="212" name="CustomShape 3"/>
          <p:cNvSpPr/>
          <p:nvPr/>
        </p:nvSpPr>
        <p:spPr>
          <a:xfrm>
            <a:off x="1152360" y="3096000"/>
            <a:ext cx="7055640" cy="790920"/>
          </a:xfrm>
          <a:prstGeom prst="rect">
            <a:avLst/>
          </a:prstGeom>
          <a:solidFill>
            <a:srgbClr val="ffbc1d"/>
          </a:solidFill>
          <a:ln w="936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pPr algn="ctr">
              <a:lnSpc>
                <a:spcPct val="90000"/>
              </a:lnSpc>
            </a:pPr>
            <a:r>
              <a:rPr b="1" lang="en-GB" sz="2400">
                <a:solidFill>
                  <a:srgbClr val="000000"/>
                </a:solidFill>
                <a:latin typeface="Arial"/>
                <a:ea typeface="ＭＳ Ｐゴシック"/>
              </a:rPr>
              <a:t>Insanity is doing the same thing, over and over again, but expecting different results.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285840" y="362880"/>
            <a:ext cx="6786360" cy="553680"/>
          </a:xfrm>
          <a:prstGeom prst="rect">
            <a:avLst/>
          </a:prstGeom>
        </p:spPr>
        <p:txBody>
          <a:bodyPr anchor="b"/>
          <a:p>
            <a:r>
              <a:rPr b="1" lang="pl-PL" sz="2400">
                <a:solidFill>
                  <a:srgbClr val="009bcc"/>
                </a:solidFill>
                <a:latin typeface="Arial Narrow"/>
              </a:rPr>
              <a:t>Transaction script – domain logic pattern</a:t>
            </a:r>
            <a:endParaRPr/>
          </a:p>
        </p:txBody>
      </p:sp>
      <p:sp>
        <p:nvSpPr>
          <p:cNvPr id="214" name="TextShape 2"/>
          <p:cNvSpPr txBox="1"/>
          <p:nvPr/>
        </p:nvSpPr>
        <p:spPr>
          <a:xfrm>
            <a:off x="285840" y="1000080"/>
            <a:ext cx="8857800" cy="4517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"/>
            </a:pPr>
            <a:endParaRPr/>
          </a:p>
          <a:p>
            <a:pPr lvl="2">
              <a:buSzPct val="25000"/>
              <a:buFont typeface="StarSymbol"/>
              <a:buChar char=""/>
            </a:pP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000">
                <a:solidFill>
                  <a:srgbClr val="6c6c6c"/>
                </a:solidFill>
                <a:latin typeface="Myriad Pro"/>
              </a:rPr>
              <a:t> </a:t>
            </a:r>
            <a:endParaRPr/>
          </a:p>
          <a:p>
            <a:pPr>
              <a:buSzPct val="25000"/>
              <a:buFont charset="2" typeface="Wingdings"/>
              <a:buChar char=""/>
            </a:pPr>
            <a:endParaRPr/>
          </a:p>
          <a:p>
            <a:pPr>
              <a:buSzPct val="25000"/>
              <a:buFont charset="2" typeface="Wingdings"/>
              <a:buChar char=""/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"/>
            </a:pPr>
            <a:endParaRPr/>
          </a:p>
          <a:p>
            <a:endParaRPr/>
          </a:p>
        </p:txBody>
      </p:sp>
      <p:sp>
        <p:nvSpPr>
          <p:cNvPr id="215" name="CustomShape 3"/>
          <p:cNvSpPr/>
          <p:nvPr/>
        </p:nvSpPr>
        <p:spPr>
          <a:xfrm>
            <a:off x="720000" y="2232360"/>
            <a:ext cx="7632720" cy="2880000"/>
          </a:xfrm>
          <a:prstGeom prst="rect">
            <a:avLst/>
          </a:prstGeom>
          <a:noFill/>
          <a:ln w="9360">
            <a:noFill/>
          </a:ln>
        </p:spPr>
        <p:txBody>
          <a:bodyPr bIns="45000" lIns="90000" rIns="90000" tIns="45000"/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GB" sz="2000">
                <a:solidFill>
                  <a:srgbClr val="000000"/>
                </a:solidFill>
                <a:latin typeface="Arial"/>
                <a:ea typeface="ＭＳ Ｐゴシック"/>
              </a:rPr>
              <a:t>Organizes business logic by procedures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GB" sz="2000">
                <a:solidFill>
                  <a:srgbClr val="000000"/>
                </a:solidFill>
                <a:latin typeface="Arial"/>
                <a:ea typeface="ＭＳ Ｐゴシック"/>
              </a:rPr>
              <a:t>Each procedure handles single business case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GB" sz="2000">
                <a:solidFill>
                  <a:srgbClr val="000000"/>
                </a:solidFill>
                <a:latin typeface="Arial"/>
                <a:ea typeface="ＭＳ Ｐゴシック"/>
              </a:rPr>
              <a:t>Adequate to small applications with simple business logic (ex: CRUD) </a:t>
            </a:r>
            <a:endParaRPr/>
          </a:p>
        </p:txBody>
      </p:sp>
      <p:pic>
        <p:nvPicPr>
          <p:cNvPr descr="" id="216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792000" y="1152000"/>
            <a:ext cx="7344720" cy="1005840"/>
          </a:xfrm>
          <a:prstGeom prst="rect">
            <a:avLst/>
          </a:prstGeom>
          <a:ln>
            <a:noFill/>
          </a:ln>
        </p:spPr>
      </p:pic>
      <p:pic>
        <p:nvPicPr>
          <p:cNvPr descr="" id="217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3672360" y="3888360"/>
            <a:ext cx="4967640" cy="223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285840" y="362880"/>
            <a:ext cx="6786360" cy="553680"/>
          </a:xfrm>
          <a:prstGeom prst="rect">
            <a:avLst/>
          </a:prstGeom>
        </p:spPr>
        <p:txBody>
          <a:bodyPr anchor="b"/>
          <a:p>
            <a:r>
              <a:rPr b="1" lang="pl-PL" sz="2400">
                <a:solidFill>
                  <a:srgbClr val="009bcc"/>
                </a:solidFill>
                <a:latin typeface="Arial Narrow"/>
              </a:rPr>
              <a:t>Complexity</a:t>
            </a:r>
            <a:endParaRPr/>
          </a:p>
        </p:txBody>
      </p:sp>
      <p:sp>
        <p:nvSpPr>
          <p:cNvPr id="219" name="TextShape 2"/>
          <p:cNvSpPr txBox="1"/>
          <p:nvPr/>
        </p:nvSpPr>
        <p:spPr>
          <a:xfrm>
            <a:off x="285840" y="1000080"/>
            <a:ext cx="8857800" cy="4517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 lvl="2">
              <a:buSzPct val="25000"/>
              <a:buFont typeface="StarSymbol"/>
              <a:buChar char=""/>
            </a:pP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000">
                <a:solidFill>
                  <a:srgbClr val="6c6c6c"/>
                </a:solidFill>
                <a:latin typeface="Myriad Pro"/>
              </a:rPr>
              <a:t> </a:t>
            </a:r>
            <a:endParaRPr/>
          </a:p>
          <a:p>
            <a:pPr>
              <a:buSzPct val="25000"/>
              <a:buFont charset="2" typeface="Wingdings"/>
              <a:buChar char=""/>
            </a:pPr>
            <a:endParaRPr/>
          </a:p>
          <a:p>
            <a:pPr>
              <a:buSzPct val="25000"/>
              <a:buFont charset="2" typeface="Wingdings"/>
              <a:buChar char=""/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"/>
            </a:pPr>
            <a:endParaRPr/>
          </a:p>
          <a:p>
            <a:endParaRPr/>
          </a:p>
        </p:txBody>
      </p:sp>
      <p:sp>
        <p:nvSpPr>
          <p:cNvPr id="220" name="CustomShape 3"/>
          <p:cNvSpPr/>
          <p:nvPr/>
        </p:nvSpPr>
        <p:spPr>
          <a:xfrm>
            <a:off x="3348000" y="1268640"/>
            <a:ext cx="5358600" cy="1079640"/>
          </a:xfrm>
          <a:prstGeom prst="rect">
            <a:avLst/>
          </a:prstGeom>
          <a:noFill/>
          <a:ln w="9360">
            <a:noFill/>
          </a:ln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b="1" lang="en-GB" sz="1400">
                <a:solidFill>
                  <a:srgbClr val="000000"/>
                </a:solidFill>
                <a:latin typeface="Arial"/>
                <a:ea typeface="ＭＳ Ｐゴシック"/>
              </a:rPr>
              <a:t>- Essential</a:t>
            </a:r>
            <a:r>
              <a:rPr lang="en-GB" sz="1400">
                <a:solidFill>
                  <a:srgbClr val="000000"/>
                </a:solidFill>
                <a:latin typeface="Arial"/>
                <a:ea typeface="ＭＳ Ｐゴシック"/>
              </a:rPr>
              <a:t> Complexity (unavoidable)  - comes from nature of problem </a:t>
            </a:r>
            <a:endParaRPr/>
          </a:p>
          <a:p>
            <a:pPr>
              <a:lnSpc>
                <a:spcPct val="90000"/>
              </a:lnSpc>
            </a:pPr>
            <a:r>
              <a:rPr b="1" lang="en-GB" sz="1400">
                <a:solidFill>
                  <a:srgbClr val="000000"/>
                </a:solidFill>
                <a:latin typeface="Arial"/>
                <a:ea typeface="ＭＳ Ｐゴシック"/>
              </a:rPr>
              <a:t>- Accidental</a:t>
            </a:r>
            <a:r>
              <a:rPr lang="en-GB" sz="1400">
                <a:solidFill>
                  <a:srgbClr val="000000"/>
                </a:solidFill>
                <a:latin typeface="Arial"/>
                <a:ea typeface="ＭＳ Ｐゴシック"/>
              </a:rPr>
              <a:t> Complexity – caused by a suboptimal approach to the problem's resolution</a:t>
            </a:r>
            <a:endParaRPr/>
          </a:p>
        </p:txBody>
      </p:sp>
      <p:sp>
        <p:nvSpPr>
          <p:cNvPr id="221" name="CustomShape 4"/>
          <p:cNvSpPr/>
          <p:nvPr/>
        </p:nvSpPr>
        <p:spPr>
          <a:xfrm>
            <a:off x="428760" y="1196640"/>
            <a:ext cx="2054880" cy="1223640"/>
          </a:xfrm>
          <a:prstGeom prst="rect">
            <a:avLst/>
          </a:prstGeom>
          <a:solidFill>
            <a:srgbClr val="b4dfee"/>
          </a:solidFill>
          <a:ln w="9360">
            <a:noFill/>
          </a:ln>
        </p:spPr>
      </p:sp>
      <p:sp>
        <p:nvSpPr>
          <p:cNvPr id="222" name="CustomShape 5"/>
          <p:cNvSpPr/>
          <p:nvPr/>
        </p:nvSpPr>
        <p:spPr>
          <a:xfrm>
            <a:off x="683640" y="1412640"/>
            <a:ext cx="2520720" cy="713880"/>
          </a:xfrm>
          <a:prstGeom prst="homePlate">
            <a:avLst>
              <a:gd fmla="val 32675" name="adj"/>
            </a:avLst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GB">
                <a:solidFill>
                  <a:srgbClr val="000000"/>
                </a:solidFill>
                <a:latin typeface="Arial"/>
                <a:ea typeface="ＭＳ Ｐゴシック"/>
              </a:rPr>
              <a:t>Complexity</a:t>
            </a:r>
            <a:endParaRPr/>
          </a:p>
        </p:txBody>
      </p:sp>
      <p:pic>
        <p:nvPicPr>
          <p:cNvPr descr="" id="223" name="Picture 16"/>
          <p:cNvPicPr/>
          <p:nvPr/>
        </p:nvPicPr>
        <p:blipFill>
          <a:blip r:embed="rId1"/>
          <a:stretch>
            <a:fillRect/>
          </a:stretch>
        </p:blipFill>
        <p:spPr>
          <a:xfrm>
            <a:off x="3203640" y="2232000"/>
            <a:ext cx="5220360" cy="328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285840" y="362880"/>
            <a:ext cx="6786360" cy="553680"/>
          </a:xfrm>
          <a:prstGeom prst="rect">
            <a:avLst/>
          </a:prstGeom>
        </p:spPr>
        <p:txBody>
          <a:bodyPr anchor="b"/>
          <a:p>
            <a:r>
              <a:rPr b="1" lang="pl-PL" sz="2400">
                <a:solidFill>
                  <a:srgbClr val="009bcc"/>
                </a:solidFill>
                <a:latin typeface="Arial Narrow"/>
              </a:rPr>
              <a:t>What is DDD</a:t>
            </a:r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285840" y="1000080"/>
            <a:ext cx="8857800" cy="4517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"/>
            </a:pPr>
            <a:endParaRPr/>
          </a:p>
          <a:p>
            <a:pPr lvl="2">
              <a:buSzPct val="25000"/>
              <a:buFont typeface="StarSymbol"/>
              <a:buChar char=""/>
            </a:pP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000">
                <a:solidFill>
                  <a:srgbClr val="6c6c6c"/>
                </a:solidFill>
                <a:latin typeface="Myriad Pro"/>
              </a:rPr>
              <a:t> </a:t>
            </a:r>
            <a:endParaRPr/>
          </a:p>
          <a:p>
            <a:pPr>
              <a:buSzPct val="25000"/>
              <a:buFont charset="2" typeface="Wingdings"/>
              <a:buChar char=""/>
            </a:pPr>
            <a:endParaRPr/>
          </a:p>
          <a:p>
            <a:pPr>
              <a:buSzPct val="25000"/>
              <a:buFont charset="2" typeface="Wingdings"/>
              <a:buChar char=""/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"/>
            </a:pPr>
            <a:endParaRPr/>
          </a:p>
          <a:p>
            <a:endParaRPr/>
          </a:p>
        </p:txBody>
      </p:sp>
      <p:sp>
        <p:nvSpPr>
          <p:cNvPr id="226" name="CustomShape 3"/>
          <p:cNvSpPr/>
          <p:nvPr/>
        </p:nvSpPr>
        <p:spPr>
          <a:xfrm>
            <a:off x="755640" y="1701000"/>
            <a:ext cx="7632720" cy="4104360"/>
          </a:xfrm>
          <a:prstGeom prst="rect">
            <a:avLst/>
          </a:prstGeom>
          <a:noFill/>
          <a:ln w="9360">
            <a:noFill/>
          </a:ln>
        </p:spPr>
        <p:txBody>
          <a:bodyPr bIns="45000" lIns="90000" rIns="90000" tIns="45000"/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GB" sz="2000">
                <a:solidFill>
                  <a:srgbClr val="000000"/>
                </a:solidFill>
                <a:latin typeface="Arial"/>
                <a:ea typeface="ＭＳ Ｐゴシック"/>
              </a:rPr>
              <a:t>from http://domaindrivendesign.org/resources/what_is_ddd: </a:t>
            </a:r>
            <a:endParaRPr/>
          </a:p>
          <a:p>
            <a:pPr>
              <a:lnSpc>
                <a:spcPct val="9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  <a:ea typeface="ＭＳ Ｐゴシック"/>
              </a:rPr>
              <a:t>
</a:t>
            </a:r>
            <a:r>
              <a:rPr lang="en-GB" sz="2000">
                <a:solidFill>
                  <a:srgbClr val="000000"/>
                </a:solidFill>
                <a:latin typeface="Arial"/>
                <a:ea typeface="ＭＳ Ｐゴシック"/>
              </a:rPr>
              <a:t>
</a:t>
            </a:r>
            <a:r>
              <a:rPr i="1" lang="en-GB" sz="2800">
                <a:solidFill>
                  <a:srgbClr val="000000"/>
                </a:solidFill>
                <a:latin typeface="Arial"/>
                <a:ea typeface="ＭＳ Ｐゴシック"/>
              </a:rPr>
              <a:t>"Domain-driven design is not a technology or a methodology. It is a way of thinking and a set of priorities, aimed at accelerating software projects that have to deal with complicated domains.".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285840" y="362880"/>
            <a:ext cx="6786360" cy="553680"/>
          </a:xfrm>
          <a:prstGeom prst="rect">
            <a:avLst/>
          </a:prstGeom>
        </p:spPr>
        <p:txBody>
          <a:bodyPr anchor="b"/>
          <a:p>
            <a:r>
              <a:rPr b="1" lang="pl-PL" sz="2400">
                <a:solidFill>
                  <a:srgbClr val="009bcc"/>
                </a:solidFill>
                <a:latin typeface="Arial Narrow"/>
              </a:rPr>
              <a:t>Model – core of DDD</a:t>
            </a:r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285840" y="1000080"/>
            <a:ext cx="8857800" cy="4517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"/>
            </a:pPr>
            <a:endParaRPr/>
          </a:p>
          <a:p>
            <a:pPr lvl="2">
              <a:buSzPct val="25000"/>
              <a:buFont typeface="StarSymbol"/>
              <a:buChar char=""/>
            </a:pP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000">
                <a:solidFill>
                  <a:srgbClr val="6c6c6c"/>
                </a:solidFill>
                <a:latin typeface="Myriad Pro"/>
              </a:rPr>
              <a:t> </a:t>
            </a:r>
            <a:endParaRPr/>
          </a:p>
          <a:p>
            <a:pPr>
              <a:buSzPct val="25000"/>
              <a:buFont charset="2" typeface="Wingdings"/>
              <a:buChar char=""/>
            </a:pPr>
            <a:endParaRPr/>
          </a:p>
          <a:p>
            <a:pPr>
              <a:buSzPct val="25000"/>
              <a:buFont charset="2" typeface="Wingdings"/>
              <a:buChar char=""/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"/>
            </a:pPr>
            <a:endParaRPr/>
          </a:p>
          <a:p>
            <a:endParaRPr/>
          </a:p>
        </p:txBody>
      </p:sp>
      <p:sp>
        <p:nvSpPr>
          <p:cNvPr id="229" name="CustomShape 3"/>
          <p:cNvSpPr/>
          <p:nvPr/>
        </p:nvSpPr>
        <p:spPr>
          <a:xfrm>
            <a:off x="755640" y="1701000"/>
            <a:ext cx="7632720" cy="4104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30" name="TextShape 4"/>
          <p:cNvSpPr txBox="1"/>
          <p:nvPr/>
        </p:nvSpPr>
        <p:spPr>
          <a:xfrm>
            <a:off x="504000" y="1123920"/>
            <a:ext cx="8460000" cy="313920"/>
          </a:xfrm>
          <a:prstGeom prst="rect">
            <a:avLst/>
          </a:prstGeom>
        </p:spPr>
        <p:txBody>
          <a:bodyPr anchor="ctr" bIns="0" lIns="0" rIns="0" tIns="0"/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e65a0f"/>
                </a:solidFill>
                <a:latin typeface="Arial"/>
                <a:ea typeface="ＭＳ Ｐゴシック"/>
              </a:rPr>
              <a:t>What model is based on?</a:t>
            </a:r>
            <a:endParaRPr/>
          </a:p>
        </p:txBody>
      </p:sp>
      <p:sp>
        <p:nvSpPr>
          <p:cNvPr id="231" name="CustomShape 5"/>
          <p:cNvSpPr/>
          <p:nvPr/>
        </p:nvSpPr>
        <p:spPr>
          <a:xfrm>
            <a:off x="720000" y="1556640"/>
            <a:ext cx="7596360" cy="2566440"/>
          </a:xfrm>
          <a:prstGeom prst="rect">
            <a:avLst/>
          </a:prstGeom>
          <a:noFill/>
          <a:ln w="9360">
            <a:noFill/>
          </a:ln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  <a:ea typeface="ＭＳ Ｐゴシック"/>
              </a:rPr>
              <a:t>- Model is hearth and main business value of system.</a:t>
            </a:r>
            <a:endParaRPr/>
          </a:p>
          <a:p>
            <a:pPr>
              <a:lnSpc>
                <a:spcPct val="9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  <a:ea typeface="ＭＳ Ｐゴシック"/>
              </a:rPr>
              <a:t>- Model represents business domain. Gathers knowledge about rules and dynamics of domain.</a:t>
            </a:r>
            <a:endParaRPr/>
          </a:p>
          <a:p>
            <a:pPr>
              <a:lnSpc>
                <a:spcPct val="9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  <a:ea typeface="ＭＳ Ｐゴシック"/>
              </a:rPr>
              <a:t>- Modelling is the the most difficult task.</a:t>
            </a:r>
            <a:endParaRPr/>
          </a:p>
          <a:p>
            <a:pPr>
              <a:lnSpc>
                <a:spcPct val="9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  <a:ea typeface="ＭＳ Ｐゴシック"/>
              </a:rPr>
              <a:t>- Model represents </a:t>
            </a:r>
            <a:r>
              <a:rPr b="1" lang="en-GB" sz="2000">
                <a:solidFill>
                  <a:srgbClr val="000000"/>
                </a:solidFill>
                <a:latin typeface="Arial"/>
                <a:ea typeface="ＭＳ Ｐゴシック"/>
              </a:rPr>
              <a:t>mutually agreed comprehension</a:t>
            </a:r>
            <a:r>
              <a:rPr lang="en-GB" sz="2000">
                <a:solidFill>
                  <a:srgbClr val="000000"/>
                </a:solidFill>
                <a:latin typeface="Arial"/>
                <a:ea typeface="ＭＳ Ｐゴシック"/>
              </a:rPr>
              <a:t> by developers, analytics, client</a:t>
            </a:r>
            <a:endParaRPr/>
          </a:p>
          <a:p>
            <a:pPr>
              <a:lnSpc>
                <a:spcPct val="9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  <a:ea typeface="ＭＳ Ｐゴシック"/>
              </a:rPr>
              <a:t>- Model is </a:t>
            </a:r>
            <a:r>
              <a:rPr b="1" lang="en-GB" sz="2000">
                <a:solidFill>
                  <a:srgbClr val="000000"/>
                </a:solidFill>
                <a:latin typeface="Arial"/>
                <a:ea typeface="ＭＳ Ｐゴシック"/>
              </a:rPr>
              <a:t>description</a:t>
            </a:r>
            <a:r>
              <a:rPr lang="en-GB" sz="2000">
                <a:solidFill>
                  <a:srgbClr val="000000"/>
                </a:solidFill>
                <a:latin typeface="Arial"/>
                <a:ea typeface="ＭＳ Ｐゴシック"/>
              </a:rPr>
              <a:t> and </a:t>
            </a:r>
            <a:r>
              <a:rPr b="1" lang="en-GB" sz="2000">
                <a:solidFill>
                  <a:srgbClr val="000000"/>
                </a:solidFill>
                <a:latin typeface="Arial"/>
                <a:ea typeface="ＭＳ Ｐゴシック"/>
              </a:rPr>
              <a:t>simplification</a:t>
            </a:r>
            <a:r>
              <a:rPr lang="en-GB" sz="2000">
                <a:solidFill>
                  <a:srgbClr val="000000"/>
                </a:solidFill>
                <a:latin typeface="Arial"/>
                <a:ea typeface="ＭＳ Ｐゴシック"/>
              </a:rPr>
              <a:t> of </a:t>
            </a:r>
            <a:r>
              <a:rPr b="1" lang="en-GB" sz="2000">
                <a:solidFill>
                  <a:srgbClr val="000000"/>
                </a:solidFill>
                <a:latin typeface="Arial"/>
                <a:ea typeface="ＭＳ Ｐゴシック"/>
              </a:rPr>
              <a:t>business reality</a:t>
            </a:r>
            <a:r>
              <a:rPr lang="en-GB" sz="2000">
                <a:solidFill>
                  <a:srgbClr val="000000"/>
                </a:solidFill>
                <a:latin typeface="Arial"/>
                <a:ea typeface="ＭＳ Ｐゴシック"/>
              </a:rPr>
              <a:t> without  useless details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32" name="CustomShape 6"/>
          <p:cNvSpPr/>
          <p:nvPr/>
        </p:nvSpPr>
        <p:spPr>
          <a:xfrm>
            <a:off x="504000" y="4123080"/>
            <a:ext cx="8460000" cy="310680"/>
          </a:xfrm>
          <a:prstGeom prst="rect">
            <a:avLst/>
          </a:prstGeom>
          <a:noFill/>
          <a:ln w="9360">
            <a:noFill/>
          </a:ln>
        </p:spPr>
        <p:txBody>
          <a:bodyPr lIns="72000" rIns="72000"/>
          <a:p>
            <a:pPr>
              <a:lnSpc>
                <a:spcPct val="90000"/>
              </a:lnSpc>
            </a:pPr>
            <a:r>
              <a:rPr b="1" lang="en-GB" sz="1600">
                <a:solidFill>
                  <a:srgbClr val="e65a0f"/>
                </a:solidFill>
                <a:latin typeface="Arial"/>
                <a:ea typeface="ＭＳ Ｐゴシック"/>
              </a:rPr>
              <a:t>What is not DDD?</a:t>
            </a:r>
            <a:endParaRPr/>
          </a:p>
        </p:txBody>
      </p:sp>
      <p:sp>
        <p:nvSpPr>
          <p:cNvPr id="233" name="CustomShape 7"/>
          <p:cNvSpPr/>
          <p:nvPr/>
        </p:nvSpPr>
        <p:spPr>
          <a:xfrm>
            <a:off x="827640" y="4581360"/>
            <a:ext cx="7632720" cy="1007640"/>
          </a:xfrm>
          <a:prstGeom prst="rect">
            <a:avLst/>
          </a:prstGeom>
          <a:noFill/>
          <a:ln w="9360">
            <a:noFill/>
          </a:ln>
        </p:spPr>
        <p:txBody>
          <a:bodyPr bIns="45000" lIns="90000" rIns="90000" tIns="45000"/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GB" sz="2000">
                <a:solidFill>
                  <a:srgbClr val="000000"/>
                </a:solidFill>
                <a:latin typeface="Arial"/>
                <a:ea typeface="ＭＳ Ｐゴシック"/>
              </a:rPr>
              <a:t>Database – doesnt model behaviour, static, doesn't express intentions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