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9" r:id="rId1"/>
  </p:sldMasterIdLst>
  <p:sldIdLst>
    <p:sldId id="256" r:id="rId2"/>
    <p:sldId id="257" r:id="rId3"/>
    <p:sldId id="258" r:id="rId4"/>
    <p:sldId id="261" r:id="rId5"/>
    <p:sldId id="259" r:id="rId6"/>
    <p:sldId id="265" r:id="rId7"/>
    <p:sldId id="260" r:id="rId8"/>
    <p:sldId id="262" r:id="rId9"/>
    <p:sldId id="263" r:id="rId10"/>
    <p:sldId id="264" r:id="rId11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4" d="100"/>
          <a:sy n="94" d="100"/>
        </p:scale>
        <p:origin x="-112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86953" y="268288"/>
            <a:ext cx="5669280" cy="39003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268940" y="268288"/>
            <a:ext cx="182880" cy="38868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400" y="4208929"/>
            <a:ext cx="5458968" cy="1048684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400" y="5257800"/>
            <a:ext cx="5458968" cy="62179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buClr>
                <a:schemeClr val="accent1"/>
              </a:buClr>
              <a:buSzPct val="100000"/>
              <a:buFont typeface="Wingdings 2" pitchFamily="18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76600" y="390525"/>
            <a:ext cx="5504688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2200" b="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02004B0-77A6-8449-A9D4-4D1471E9F644}" type="datetimeFigureOut">
              <a:rPr kumimoji="1" lang="zh-CN" altLang="en-US" smtClean="0"/>
              <a:t>15/3/11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18688" y="6356350"/>
            <a:ext cx="4736592" cy="365125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6494" y="6356350"/>
            <a:ext cx="685800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2DC8E350-B95F-644B-B3C7-A742867F5FE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三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244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004B0-77A6-8449-A9D4-4D1471E9F644}" type="datetimeFigureOut">
              <a:rPr kumimoji="1" lang="zh-CN" altLang="en-US" smtClean="0"/>
              <a:t>15/3/11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8E350-B95F-644B-B3C7-A742867F5FE9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28244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45720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244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004B0-77A6-8449-A9D4-4D1471E9F644}" type="datetimeFigureOut">
              <a:rPr kumimoji="1" lang="zh-CN" altLang="en-US" smtClean="0"/>
              <a:t>15/3/11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8E350-B95F-644B-B3C7-A742867F5FE9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28244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5720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5720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004B0-77A6-8449-A9D4-4D1471E9F644}" type="datetimeFigureOut">
              <a:rPr kumimoji="1" lang="zh-CN" altLang="en-US" smtClean="0"/>
              <a:t>15/3/11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8E350-B95F-644B-B3C7-A742867F5FE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004B0-77A6-8449-A9D4-4D1471E9F644}" type="datetimeFigureOut">
              <a:rPr kumimoji="1" lang="zh-CN" altLang="en-US" smtClean="0"/>
              <a:t>15/3/11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8E350-B95F-644B-B3C7-A742867F5FE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95082"/>
            <a:ext cx="3566160" cy="1035424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2052" y="990600"/>
            <a:ext cx="3566160" cy="51355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057400"/>
            <a:ext cx="3566160" cy="3657601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004B0-77A6-8449-A9D4-4D1471E9F644}" type="datetimeFigureOut">
              <a:rPr kumimoji="1" lang="zh-CN" altLang="en-US" smtClean="0"/>
              <a:t>15/3/11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8E350-B95F-644B-B3C7-A742867F5FE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46811" y="268288"/>
            <a:ext cx="4114800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95082"/>
            <a:ext cx="3566160" cy="1035424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057400"/>
            <a:ext cx="3566160" cy="3657601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1365" y="6124014"/>
            <a:ext cx="1752600" cy="365125"/>
          </a:xfrm>
        </p:spPr>
        <p:txBody>
          <a:bodyPr/>
          <a:lstStyle>
            <a:lvl1pPr algn="l">
              <a:defRPr/>
            </a:lvl1pPr>
          </a:lstStyle>
          <a:p>
            <a:fld id="{D02004B0-77A6-8449-A9D4-4D1471E9F644}" type="datetimeFigureOut">
              <a:rPr kumimoji="1" lang="zh-CN" altLang="en-US" smtClean="0"/>
              <a:t>15/3/11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74812" y="6356350"/>
            <a:ext cx="3863788" cy="365125"/>
          </a:xfrm>
        </p:spPr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8E350-B95F-644B-B3C7-A742867F5FE9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4760258" y="990600"/>
            <a:ext cx="4096512" cy="561181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(位于标题上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216775" y="268288"/>
            <a:ext cx="1639457" cy="36393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788" y="4267200"/>
            <a:ext cx="6477000" cy="566738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9874" y="268288"/>
            <a:ext cx="6858000" cy="36393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8788" y="4840941"/>
            <a:ext cx="6475412" cy="1304271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004B0-77A6-8449-A9D4-4D1471E9F644}" type="datetimeFigureOut">
              <a:rPr kumimoji="1" lang="zh-CN" altLang="en-US" smtClean="0"/>
              <a:t>15/3/11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8E350-B95F-644B-B3C7-A742867F5FE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4 张图片(带标题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35471" y="268288"/>
            <a:ext cx="720761" cy="36393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788" y="4267200"/>
            <a:ext cx="6477000" cy="566738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9874" y="268288"/>
            <a:ext cx="3006726" cy="36393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8788" y="4840941"/>
            <a:ext cx="6475412" cy="1304271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004B0-77A6-8449-A9D4-4D1471E9F644}" type="datetimeFigureOut">
              <a:rPr kumimoji="1" lang="zh-CN" altLang="en-US" smtClean="0"/>
              <a:t>15/3/11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8E350-B95F-644B-B3C7-A742867F5FE9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idx="13"/>
          </p:nvPr>
        </p:nvSpPr>
        <p:spPr>
          <a:xfrm>
            <a:off x="3352800" y="268288"/>
            <a:ext cx="47019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11" name="Picture Placeholder 2"/>
          <p:cNvSpPr>
            <a:spLocks noGrp="1"/>
          </p:cNvSpPr>
          <p:nvPr>
            <p:ph type="pic" idx="14"/>
          </p:nvPr>
        </p:nvSpPr>
        <p:spPr>
          <a:xfrm>
            <a:off x="3352800" y="2131935"/>
            <a:ext cx="23042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/>
          </p:nvPr>
        </p:nvSpPr>
        <p:spPr>
          <a:xfrm>
            <a:off x="5750500" y="2131935"/>
            <a:ext cx="23042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212106" y="268288"/>
            <a:ext cx="164592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004B0-77A6-8449-A9D4-4D1471E9F644}" type="datetimeFigureOut">
              <a:rPr kumimoji="1" lang="zh-CN" altLang="en-US" smtClean="0"/>
              <a:t>15/3/11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8E350-B95F-644B-B3C7-A742867F5FE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43799" y="1035424"/>
            <a:ext cx="1322295" cy="5090739"/>
          </a:xfrm>
        </p:spPr>
        <p:txBody>
          <a:bodyPr vert="eaVert" anchor="t" anchorCtr="0"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035424"/>
            <a:ext cx="6019800" cy="5109789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004B0-77A6-8449-A9D4-4D1471E9F644}" type="datetimeFigureOut">
              <a:rPr kumimoji="1" lang="zh-CN" altLang="en-US" smtClean="0"/>
              <a:t>15/3/11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8E350-B95F-644B-B3C7-A742867F5FE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212106" y="268288"/>
            <a:ext cx="164592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12106" y="6356350"/>
            <a:ext cx="1752600" cy="365125"/>
          </a:xfrm>
        </p:spPr>
        <p:txBody>
          <a:bodyPr/>
          <a:lstStyle/>
          <a:p>
            <a:fld id="{D02004B0-77A6-8449-A9D4-4D1471E9F644}" type="datetimeFigureOut">
              <a:rPr kumimoji="1" lang="zh-CN" altLang="en-US" smtClean="0"/>
              <a:t>15/3/11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8E350-B95F-644B-B3C7-A742867F5FE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(带图片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86953" y="268288"/>
            <a:ext cx="5669280" cy="25603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399" y="4171950"/>
            <a:ext cx="5457919" cy="1085850"/>
          </a:xfrm>
        </p:spPr>
        <p:txBody>
          <a:bodyPr>
            <a:normAutofit/>
          </a:bodyPr>
          <a:lstStyle>
            <a:lvl1pPr>
              <a:defRPr sz="460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401" y="5257799"/>
            <a:ext cx="5457918" cy="618565"/>
          </a:xfrm>
        </p:spPr>
        <p:txBody>
          <a:bodyPr>
            <a:normAutofit/>
          </a:bodyPr>
          <a:lstStyle>
            <a:lvl1pPr marL="0" indent="0" algn="l">
              <a:spcBef>
                <a:spcPct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 algn="ctr">
              <a:spcBef>
                <a:spcPct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76600" y="389965"/>
            <a:ext cx="5499847" cy="365125"/>
          </a:xfrm>
        </p:spPr>
        <p:txBody>
          <a:bodyPr/>
          <a:lstStyle>
            <a:lvl1pPr>
              <a:defRPr sz="2200" b="0" baseline="0">
                <a:solidFill>
                  <a:schemeClr val="bg1"/>
                </a:solidFill>
              </a:defRPr>
            </a:lvl1pPr>
          </a:lstStyle>
          <a:p>
            <a:fld id="{D02004B0-77A6-8449-A9D4-4D1471E9F644}" type="datetimeFigureOut">
              <a:rPr kumimoji="1" lang="zh-CN" altLang="en-US" smtClean="0"/>
              <a:t>15/3/11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13847" y="6356350"/>
            <a:ext cx="4734112" cy="365125"/>
          </a:xfr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65459" y="6356350"/>
            <a:ext cx="685800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2DC8E350-B95F-644B-B3C7-A742867F5FE9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3200400" y="2877671"/>
            <a:ext cx="5646867" cy="128016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268940" y="268288"/>
            <a:ext cx="182880" cy="38868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、内容和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9875" y="268288"/>
            <a:ext cx="164592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8423" y="914400"/>
            <a:ext cx="6508377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8423" y="2209800"/>
            <a:ext cx="6508377" cy="3916363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12106" y="6356350"/>
            <a:ext cx="1752600" cy="365125"/>
          </a:xfrm>
        </p:spPr>
        <p:txBody>
          <a:bodyPr/>
          <a:lstStyle/>
          <a:p>
            <a:fld id="{D02004B0-77A6-8449-A9D4-4D1471E9F644}" type="datetimeFigureOut">
              <a:rPr kumimoji="1" lang="zh-CN" altLang="en-US" smtClean="0"/>
              <a:t>15/3/11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8423" y="6356350"/>
            <a:ext cx="4926852" cy="365125"/>
          </a:xfr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31694" y="361016"/>
            <a:ext cx="506506" cy="365125"/>
          </a:xfrm>
        </p:spPr>
        <p:txBody>
          <a:bodyPr/>
          <a:lstStyle/>
          <a:p>
            <a:fld id="{2DC8E350-B95F-644B-B3C7-A742867F5FE9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69875" y="1976718"/>
            <a:ext cx="1645920" cy="46257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58952" y="268288"/>
            <a:ext cx="1099073" cy="635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1" y="3429000"/>
            <a:ext cx="4966446" cy="1398494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9801" y="4824414"/>
            <a:ext cx="4966446" cy="1320800"/>
          </a:xfrm>
        </p:spPr>
        <p:txBody>
          <a:bodyPr anchor="t" anchorCtr="0">
            <a:normAutofit/>
          </a:bodyPr>
          <a:lstStyle>
            <a:lvl1pPr marL="0" indent="0" algn="r"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600" y="6356350"/>
            <a:ext cx="1622612" cy="365125"/>
          </a:xfrm>
        </p:spPr>
        <p:txBody>
          <a:bodyPr/>
          <a:lstStyle/>
          <a:p>
            <a:fld id="{D02004B0-77A6-8449-A9D4-4D1471E9F644}" type="datetimeFigureOut">
              <a:rPr kumimoji="1" lang="zh-CN" altLang="en-US" smtClean="0"/>
              <a:t>15/3/11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4812" y="6356350"/>
            <a:ext cx="5311588" cy="365125"/>
          </a:xfr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8E350-B95F-644B-B3C7-A742867F5FE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节(带图片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9875" y="4773706"/>
            <a:ext cx="2971800" cy="18445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354" y="3429001"/>
            <a:ext cx="4966446" cy="1398494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20354" y="4824414"/>
            <a:ext cx="4966446" cy="1320800"/>
          </a:xfrm>
        </p:spPr>
        <p:txBody>
          <a:bodyPr anchor="t" anchorCtr="0">
            <a:normAutofit/>
          </a:bodyPr>
          <a:lstStyle>
            <a:lvl1pPr marL="0" indent="0" algn="r"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1212" y="6104965"/>
            <a:ext cx="506506" cy="365125"/>
          </a:xfrm>
        </p:spPr>
        <p:txBody>
          <a:bodyPr/>
          <a:lstStyle/>
          <a:p>
            <a:fld id="{2DC8E350-B95F-644B-B3C7-A742867F5FE9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69874" y="268288"/>
            <a:ext cx="2971800" cy="443865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8244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004B0-77A6-8449-A9D4-4D1471E9F644}" type="datetimeFigureOut">
              <a:rPr kumimoji="1" lang="zh-CN" altLang="en-US" smtClean="0"/>
              <a:t>15/3/11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8E350-B95F-644B-B3C7-A742867F5FE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88352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54132"/>
            <a:ext cx="3566160" cy="639762"/>
          </a:xfrm>
        </p:spPr>
        <p:txBody>
          <a:bodyPr anchor="b">
            <a:noAutofit/>
          </a:bodyPr>
          <a:lstStyle>
            <a:lvl1pPr marL="0" indent="0" algn="ctr">
              <a:spcBef>
                <a:spcPct val="0"/>
              </a:spcBef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689411"/>
            <a:ext cx="3566160" cy="343675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79391" y="2054132"/>
            <a:ext cx="3566160" cy="639762"/>
          </a:xfrm>
        </p:spPr>
        <p:txBody>
          <a:bodyPr anchor="b">
            <a:noAutofit/>
          </a:bodyPr>
          <a:lstStyle>
            <a:lvl1pPr marL="0" indent="0" algn="ctr">
              <a:spcBef>
                <a:spcPct val="0"/>
              </a:spcBef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79391" y="2689411"/>
            <a:ext cx="3566160" cy="343675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004B0-77A6-8449-A9D4-4D1471E9F644}" type="datetimeFigureOut">
              <a:rPr kumimoji="1" lang="zh-CN" altLang="en-US" smtClean="0"/>
              <a:t>15/3/11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8E350-B95F-644B-B3C7-A742867F5FE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项内容、顶部和底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99" y="2214562"/>
            <a:ext cx="7396163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004B0-77A6-8449-A9D4-4D1471E9F644}" type="datetimeFigureOut">
              <a:rPr kumimoji="1" lang="zh-CN" altLang="en-US" smtClean="0"/>
              <a:t>15/3/11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8E350-B95F-644B-B3C7-A742867F5FE9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57199" y="4224973"/>
            <a:ext cx="7396163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6508377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2209800"/>
            <a:ext cx="6508377" cy="3916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98659" y="6356350"/>
            <a:ext cx="1752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D02004B0-77A6-8449-A9D4-4D1471E9F644}" type="datetimeFigureOut">
              <a:rPr kumimoji="1" lang="zh-CN" altLang="en-US" smtClean="0"/>
              <a:t>15/3/11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4812" y="6356350"/>
            <a:ext cx="6007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56494" y="361016"/>
            <a:ext cx="5065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200" b="1">
                <a:solidFill>
                  <a:schemeClr val="bg1"/>
                </a:solidFill>
              </a:defRPr>
            </a:lvl1pPr>
          </a:lstStyle>
          <a:p>
            <a:fld id="{2DC8E350-B95F-644B-B3C7-A742867F5FE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  <p:sldLayoutId id="2147483706" r:id="rId17"/>
    <p:sldLayoutId id="2147483707" r:id="rId18"/>
    <p:sldLayoutId id="2147483708" r:id="rId19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1800"/>
        </a:spcBef>
        <a:buClr>
          <a:schemeClr val="accent1"/>
        </a:buClr>
        <a:buSzPct val="100000"/>
        <a:buFont typeface="Wingdings 2" pitchFamily="18" charset="2"/>
        <a:buChar char="¡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lang="en-US" sz="1800" kern="1200" dirty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kumimoji="1" lang="zh-CN" altLang="en-US" sz="3600" dirty="0" smtClean="0"/>
              <a:t>毕业设计</a:t>
            </a:r>
            <a:r>
              <a:rPr kumimoji="1" lang="en-US" altLang="zh-CN" sz="3600" dirty="0" smtClean="0"/>
              <a:t> </a:t>
            </a:r>
            <a:r>
              <a:rPr kumimoji="1" lang="zh-CN" altLang="en-US" sz="3600" dirty="0" smtClean="0"/>
              <a:t>开题答辩</a:t>
            </a:r>
            <a:r>
              <a:rPr kumimoji="1" lang="en-US" altLang="zh-CN" sz="3600" dirty="0" smtClean="0"/>
              <a:t/>
            </a:r>
            <a:br>
              <a:rPr kumimoji="1" lang="en-US" altLang="zh-CN" sz="3600" dirty="0" smtClean="0"/>
            </a:br>
            <a:r>
              <a:rPr kumimoji="1" lang="en-US" altLang="zh-CN" sz="3600" dirty="0" smtClean="0"/>
              <a:t>   </a:t>
            </a:r>
            <a:r>
              <a:rPr kumimoji="1" lang="zh-CN" altLang="en-US" sz="3600" dirty="0" smtClean="0"/>
              <a:t>脑健康测试系统研究</a:t>
            </a:r>
            <a:endParaRPr kumimoji="1" lang="zh-CN" altLang="en-US" sz="36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 smtClean="0"/>
              <a:t>计</a:t>
            </a:r>
            <a:r>
              <a:rPr kumimoji="1" lang="en-US" altLang="zh-CN" dirty="0" smtClean="0"/>
              <a:t>15 2011011300 </a:t>
            </a:r>
            <a:r>
              <a:rPr kumimoji="1" lang="zh-CN" altLang="en-US" dirty="0" smtClean="0"/>
              <a:t>周若凡</a:t>
            </a:r>
            <a:endParaRPr kumimoji="1" lang="en-US" altLang="zh-CN" dirty="0" smtClean="0"/>
          </a:p>
          <a:p>
            <a:r>
              <a:rPr kumimoji="1" lang="zh-CN" altLang="en-US" dirty="0" smtClean="0"/>
              <a:t>导师：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陶霖密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963404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参考文献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199" y="2209800"/>
            <a:ext cx="8338876" cy="3916363"/>
          </a:xfrm>
        </p:spPr>
        <p:txBody>
          <a:bodyPr>
            <a:normAutofit fontScale="77500" lnSpcReduction="20000"/>
          </a:bodyPr>
          <a:lstStyle/>
          <a:p>
            <a:r>
              <a:rPr kumimoji="1" lang="en-US" altLang="zh-CN" dirty="0" err="1" smtClean="0"/>
              <a:t>mHealth</a:t>
            </a:r>
            <a:r>
              <a:rPr kumimoji="1" lang="en-US" altLang="zh-CN" dirty="0" smtClean="0"/>
              <a:t> &amp; </a:t>
            </a:r>
            <a:r>
              <a:rPr kumimoji="1" lang="en-US" altLang="zh-CN" dirty="0" err="1" smtClean="0"/>
              <a:t>eHealth</a:t>
            </a:r>
            <a:r>
              <a:rPr kumimoji="1" lang="en-US" altLang="zh-CN" dirty="0" smtClean="0"/>
              <a:t>:</a:t>
            </a:r>
          </a:p>
          <a:p>
            <a:pPr lvl="1"/>
            <a:r>
              <a:rPr kumimoji="1" lang="en-US" altLang="zh-CN" dirty="0" smtClean="0"/>
              <a:t>A review on </a:t>
            </a:r>
            <a:r>
              <a:rPr kumimoji="1" lang="en-US" altLang="zh-CN" dirty="0" err="1" smtClean="0"/>
              <a:t>mHealth</a:t>
            </a:r>
            <a:r>
              <a:rPr kumimoji="1" lang="en-US" altLang="zh-CN" dirty="0" smtClean="0"/>
              <a:t> research in developing countries</a:t>
            </a:r>
          </a:p>
          <a:p>
            <a:pPr lvl="1"/>
            <a:r>
              <a:rPr kumimoji="1" lang="en-US" altLang="zh-CN" dirty="0" smtClean="0"/>
              <a:t>M-health: supporting automated diagnosis and electronic health records</a:t>
            </a:r>
          </a:p>
          <a:p>
            <a:pPr lvl="1"/>
            <a:r>
              <a:rPr kumimoji="1" lang="en-US" altLang="zh-CN" dirty="0" smtClean="0"/>
              <a:t>Design </a:t>
            </a:r>
            <a:r>
              <a:rPr kumimoji="1" lang="en-US" altLang="zh-CN" dirty="0"/>
              <a:t>and Implementation of Doctor-Patient Interaction System Based on </a:t>
            </a:r>
            <a:r>
              <a:rPr kumimoji="1" lang="en-US" altLang="zh-CN" dirty="0" smtClean="0"/>
              <a:t>Android</a:t>
            </a:r>
          </a:p>
          <a:p>
            <a:r>
              <a:rPr kumimoji="1" lang="en-US" altLang="zh-CN" dirty="0" smtClean="0"/>
              <a:t>Brain Health:</a:t>
            </a:r>
          </a:p>
          <a:p>
            <a:pPr lvl="1"/>
            <a:r>
              <a:rPr lang="en-US" altLang="zh-CN" dirty="0"/>
              <a:t>Association between physical activity and brain health in older </a:t>
            </a:r>
            <a:r>
              <a:rPr lang="en-US" altLang="zh-CN" dirty="0" smtClean="0"/>
              <a:t>adults </a:t>
            </a:r>
            <a:endParaRPr lang="en-US" altLang="zh-CN" dirty="0"/>
          </a:p>
          <a:p>
            <a:pPr lvl="1"/>
            <a:r>
              <a:rPr lang="en-US" altLang="zh-CN" dirty="0"/>
              <a:t>Book-Brain-Health </a:t>
            </a:r>
            <a:endParaRPr kumimoji="1" lang="en-US" altLang="zh-CN" dirty="0"/>
          </a:p>
          <a:p>
            <a:pPr lvl="1"/>
            <a:r>
              <a:rPr kumimoji="1" lang="en-US" altLang="zh-CN" dirty="0" smtClean="0"/>
              <a:t>Systems and methods for the physiological assessment of brain health and the remote quality control of EGG systems</a:t>
            </a:r>
          </a:p>
          <a:p>
            <a:r>
              <a:rPr kumimoji="1" lang="en-US" altLang="zh-CN" dirty="0" smtClean="0"/>
              <a:t>Voice recognition:</a:t>
            </a:r>
          </a:p>
          <a:p>
            <a:pPr lvl="1"/>
            <a:r>
              <a:rPr lang="en-US" altLang="zh-CN" dirty="0"/>
              <a:t>Asynchronous, Online, GMM-free Training of a Context Dependent Acoustic Model for Speech Recognition</a:t>
            </a:r>
            <a:endParaRPr kumimoji="1" lang="en-US" altLang="zh-CN" dirty="0" smtClean="0"/>
          </a:p>
          <a:p>
            <a:r>
              <a:rPr kumimoji="1" lang="en-US" altLang="zh-CN" dirty="0" smtClean="0"/>
              <a:t>Gesture recognition:</a:t>
            </a:r>
          </a:p>
          <a:p>
            <a:pPr lvl="1"/>
            <a:r>
              <a:rPr kumimoji="1" lang="en-US" altLang="zh-CN" dirty="0" smtClean="0"/>
              <a:t>Vision-Based Gesture Recognition: A Review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10839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报告内容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选题背景与意义</a:t>
            </a:r>
            <a:endParaRPr kumimoji="1" lang="en-US" altLang="zh-CN" dirty="0" smtClean="0"/>
          </a:p>
          <a:p>
            <a:r>
              <a:rPr kumimoji="1" lang="zh-CN" altLang="en-US" dirty="0" smtClean="0"/>
              <a:t>研究现状与发展趋势</a:t>
            </a:r>
            <a:endParaRPr kumimoji="1" lang="en-US" altLang="zh-CN" dirty="0" smtClean="0"/>
          </a:p>
          <a:p>
            <a:r>
              <a:rPr kumimoji="1" lang="zh-CN" altLang="en-US" dirty="0" smtClean="0"/>
              <a:t>研究内容简介</a:t>
            </a:r>
            <a:endParaRPr kumimoji="1" lang="en-US" altLang="zh-CN" dirty="0" smtClean="0"/>
          </a:p>
          <a:p>
            <a:r>
              <a:rPr kumimoji="1" lang="zh-CN" altLang="en-US" dirty="0" smtClean="0"/>
              <a:t>研究方法</a:t>
            </a:r>
            <a:endParaRPr kumimoji="1" lang="en-US" altLang="zh-CN" dirty="0" smtClean="0"/>
          </a:p>
          <a:p>
            <a:r>
              <a:rPr kumimoji="1" lang="zh-CN" altLang="en-US" dirty="0" smtClean="0"/>
              <a:t>论文进度安排</a:t>
            </a:r>
            <a:endParaRPr kumimoji="1" lang="en-US" altLang="zh-CN" dirty="0" smtClean="0"/>
          </a:p>
          <a:p>
            <a:r>
              <a:rPr kumimoji="1" lang="zh-CN" altLang="en-US" dirty="0" smtClean="0"/>
              <a:t>参考文献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72516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选题背景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199" y="2209800"/>
            <a:ext cx="6508377" cy="4288497"/>
          </a:xfrm>
        </p:spPr>
        <p:txBody>
          <a:bodyPr>
            <a:normAutofit/>
          </a:bodyPr>
          <a:lstStyle/>
          <a:p>
            <a:r>
              <a:rPr kumimoji="1" lang="zh-CN" altLang="en-US" dirty="0" smtClean="0"/>
              <a:t>认知功能障碍受到医学界的重视，其为“痴呆”的早期表现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若即时发现，临床干预有很大的作用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现适用的诊断为医疗问卷进行医患一对一的评估</a:t>
            </a:r>
            <a:endParaRPr kumimoji="1" lang="en-US" altLang="zh-CN" dirty="0" smtClean="0"/>
          </a:p>
          <a:p>
            <a:pPr lvl="2"/>
            <a:r>
              <a:rPr kumimoji="1" lang="zh-CN" altLang="en-US" dirty="0" smtClean="0"/>
              <a:t>受到多种外界因素影响（如文化）</a:t>
            </a:r>
            <a:endParaRPr kumimoji="1" lang="en-US" altLang="zh-CN" dirty="0" smtClean="0"/>
          </a:p>
          <a:p>
            <a:pPr lvl="2"/>
            <a:r>
              <a:rPr kumimoji="1" lang="zh-CN" altLang="en-US" dirty="0" smtClean="0"/>
              <a:t>效率低</a:t>
            </a:r>
            <a:endParaRPr kumimoji="1" lang="en-US" altLang="zh-CN" dirty="0" smtClean="0"/>
          </a:p>
          <a:p>
            <a:pPr lvl="2"/>
            <a:r>
              <a:rPr kumimoji="1" lang="zh-CN" altLang="en-US" dirty="0" smtClean="0"/>
              <a:t>难以整理</a:t>
            </a:r>
            <a:endParaRPr kumimoji="1" lang="en-US" altLang="zh-CN" dirty="0" smtClean="0"/>
          </a:p>
          <a:p>
            <a:pPr lvl="1"/>
            <a:r>
              <a:rPr kumimoji="1" lang="zh-CN" altLang="en-US" b="1" dirty="0" smtClean="0">
                <a:solidFill>
                  <a:srgbClr val="FF0000"/>
                </a:solidFill>
              </a:rPr>
              <a:t>现在没有自动诊断系统</a:t>
            </a:r>
            <a:endParaRPr kumimoji="1" lang="en-US" altLang="zh-CN" b="1" dirty="0" smtClean="0">
              <a:solidFill>
                <a:srgbClr val="FF0000"/>
              </a:solidFill>
            </a:endParaRPr>
          </a:p>
          <a:p>
            <a:r>
              <a:rPr kumimoji="1" lang="zh-CN" altLang="en-US" dirty="0" smtClean="0"/>
              <a:t>医疗服务信息化已经成为了国际趋势</a:t>
            </a:r>
            <a:endParaRPr kumimoji="1" lang="en-US" altLang="zh-CN" dirty="0"/>
          </a:p>
          <a:p>
            <a:pPr lvl="1"/>
            <a:r>
              <a:rPr kumimoji="1" lang="zh-CN" altLang="en-US" dirty="0" smtClean="0"/>
              <a:t>辅助医生治疗</a:t>
            </a:r>
            <a:r>
              <a:rPr kumimoji="1" lang="zh-CN" altLang="en-US" dirty="0" smtClean="0"/>
              <a:t>的软件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辅助病人了解病</a:t>
            </a:r>
            <a:r>
              <a:rPr kumimoji="1" lang="zh-CN" altLang="en-US" dirty="0" smtClean="0"/>
              <a:t>情</a:t>
            </a:r>
            <a:r>
              <a:rPr kumimoji="1" lang="zh-CN" altLang="en-US" dirty="0" smtClean="0"/>
              <a:t>的设备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80583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选题意义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/>
              <a:t>信息化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信息更系统、更安全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自动整理、效率更高</a:t>
            </a:r>
            <a:endParaRPr kumimoji="1" lang="en-US" altLang="zh-CN" dirty="0" smtClean="0"/>
          </a:p>
          <a:p>
            <a:r>
              <a:rPr kumimoji="1" lang="zh-CN" altLang="en-US" dirty="0" smtClean="0"/>
              <a:t>自动化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医患都可高效了解病情</a:t>
            </a:r>
            <a:endParaRPr kumimoji="1" lang="en-US" altLang="zh-CN" dirty="0" smtClean="0"/>
          </a:p>
          <a:p>
            <a:r>
              <a:rPr kumimoji="1" lang="zh-CN" altLang="en-US" dirty="0" smtClean="0"/>
              <a:t>产品化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看病代价更低</a:t>
            </a:r>
            <a:endParaRPr kumimoji="1" lang="en-US" altLang="zh-CN" dirty="0" smtClean="0"/>
          </a:p>
          <a:p>
            <a:pPr lvl="1"/>
            <a:r>
              <a:rPr kumimoji="1" lang="zh-CN" altLang="en-US" dirty="0"/>
              <a:t>即时、</a:t>
            </a:r>
            <a:r>
              <a:rPr kumimoji="1" lang="zh-CN" altLang="en-US" dirty="0" smtClean="0"/>
              <a:t>即地可做病情检查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可用作人力资源部使用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71499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研究现状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199" y="2209800"/>
            <a:ext cx="8365900" cy="3916363"/>
          </a:xfrm>
        </p:spPr>
        <p:txBody>
          <a:bodyPr>
            <a:normAutofit/>
          </a:bodyPr>
          <a:lstStyle/>
          <a:p>
            <a:r>
              <a:rPr lang="en-US" altLang="zh-CN" dirty="0" err="1"/>
              <a:t>mHealth</a:t>
            </a:r>
            <a:r>
              <a:rPr lang="en-US" altLang="zh-CN" dirty="0"/>
              <a:t>, the use of mobile communication devices for health services and information, is a rapidly growing area of practice and research. </a:t>
            </a:r>
            <a:r>
              <a:rPr lang="en-US" altLang="zh-CN" dirty="0" err="1"/>
              <a:t>mHealth</a:t>
            </a:r>
            <a:r>
              <a:rPr lang="en-US" altLang="zh-CN" dirty="0"/>
              <a:t> interventions are mainly deployed in public health and primary healthcare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The </a:t>
            </a:r>
            <a:r>
              <a:rPr lang="en-US" altLang="zh-CN" dirty="0"/>
              <a:t>services range from simply focusing on </a:t>
            </a:r>
            <a:r>
              <a:rPr lang="en-US" altLang="zh-CN" dirty="0" smtClean="0"/>
              <a:t>… , </a:t>
            </a:r>
            <a:r>
              <a:rPr lang="en-US" altLang="zh-CN" dirty="0"/>
              <a:t>as well as monitoring systems for </a:t>
            </a:r>
            <a:r>
              <a:rPr lang="en-US" altLang="zh-CN" u="sng" dirty="0"/>
              <a:t>diagnosis</a:t>
            </a:r>
            <a:r>
              <a:rPr lang="en-US" altLang="zh-CN" dirty="0"/>
              <a:t> and treatment.</a:t>
            </a:r>
            <a:endParaRPr lang="en-US" altLang="zh-CN" dirty="0" smtClean="0"/>
          </a:p>
          <a:p>
            <a:r>
              <a:rPr kumimoji="1" lang="en-US" altLang="zh-CN" dirty="0" smtClean="0"/>
              <a:t>Automated Diagnosis: NOT YET  (“</a:t>
            </a:r>
            <a:r>
              <a:rPr lang="en-US" altLang="zh-CN" dirty="0"/>
              <a:t>this application supports medical tests that are only </a:t>
            </a:r>
            <a:r>
              <a:rPr lang="en-US" altLang="zh-CN" u="sng" dirty="0"/>
              <a:t>text formatted </a:t>
            </a:r>
            <a:r>
              <a:rPr kumimoji="1" lang="en-US" altLang="zh-CN" dirty="0" smtClean="0"/>
              <a:t>”)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392002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现有平台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199" y="2209800"/>
            <a:ext cx="8365900" cy="3916363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Neuropsychological Test Battery</a:t>
            </a:r>
          </a:p>
          <a:p>
            <a:pPr lvl="1"/>
            <a:r>
              <a:rPr kumimoji="1" lang="zh-CN" altLang="en-US" dirty="0" smtClean="0"/>
              <a:t>选择题</a:t>
            </a:r>
            <a:endParaRPr kumimoji="1" lang="en-US" altLang="zh-CN" dirty="0" smtClean="0"/>
          </a:p>
          <a:p>
            <a:pPr lvl="1"/>
            <a:endParaRPr kumimoji="1" lang="en-US" altLang="zh-CN" dirty="0"/>
          </a:p>
          <a:p>
            <a:pPr lvl="1"/>
            <a:endParaRPr kumimoji="1" lang="en-US" altLang="zh-CN" dirty="0" smtClean="0"/>
          </a:p>
          <a:p>
            <a:pPr lvl="1"/>
            <a:endParaRPr kumimoji="1" lang="en-US" altLang="zh-CN" dirty="0"/>
          </a:p>
          <a:p>
            <a:pPr lvl="1"/>
            <a:r>
              <a:rPr kumimoji="1" lang="zh-CN" altLang="en-US" dirty="0" smtClean="0"/>
              <a:t>说话（复述）题</a:t>
            </a:r>
            <a:endParaRPr kumimoji="1" lang="en-US" altLang="zh-CN" dirty="0" smtClean="0"/>
          </a:p>
          <a:p>
            <a:pPr lvl="2"/>
            <a:r>
              <a:rPr kumimoji="1" lang="en-US" altLang="zh-CN" dirty="0"/>
              <a:t>At </a:t>
            </a:r>
            <a:r>
              <a:rPr kumimoji="1" lang="en-US" altLang="zh-CN" dirty="0"/>
              <a:t>the beginning of the test, I read a story to you.  </a:t>
            </a:r>
            <a:r>
              <a:rPr kumimoji="1" lang="en-US" altLang="zh-CN" dirty="0"/>
              <a:t>Tell me that story again. 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有关画图题</a:t>
            </a:r>
            <a:endParaRPr kumimoji="1" lang="en-US" altLang="zh-CN" dirty="0" smtClean="0"/>
          </a:p>
          <a:p>
            <a:pPr lvl="2"/>
            <a:r>
              <a:rPr kumimoji="1" lang="en-US" altLang="zh-CN" dirty="0" smtClean="0"/>
              <a:t>Please draw a clock</a:t>
            </a:r>
            <a:endParaRPr kumimoji="1" lang="zh-CN" altLang="en-US" dirty="0"/>
          </a:p>
        </p:txBody>
      </p:sp>
      <p:pic>
        <p:nvPicPr>
          <p:cNvPr id="4" name="图片 3" descr="屏幕快照 2015-03-11 21.27.5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2700" y="2984500"/>
            <a:ext cx="6565900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9220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研究内容介绍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在现有的平台上，完善整个测试系统，并增加自动以及辅助功能，用于对认知功能障碍的诊断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界面设计</a:t>
            </a:r>
            <a:endParaRPr kumimoji="1" lang="en-US" altLang="zh-CN" dirty="0" smtClean="0"/>
          </a:p>
          <a:p>
            <a:r>
              <a:rPr kumimoji="1" lang="zh-CN" altLang="en-US" dirty="0" smtClean="0"/>
              <a:t>问卷系统</a:t>
            </a:r>
            <a:endParaRPr kumimoji="1" lang="en-US" altLang="zh-CN" dirty="0" smtClean="0"/>
          </a:p>
          <a:p>
            <a:r>
              <a:rPr kumimoji="1" lang="zh-CN" altLang="en-US" dirty="0" smtClean="0"/>
              <a:t>诊断系统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语音识别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手势处理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456324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研究方法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定性分析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撰写需求文档</a:t>
            </a:r>
            <a:endParaRPr kumimoji="1" lang="en-US" altLang="zh-CN" dirty="0" smtClean="0"/>
          </a:p>
          <a:p>
            <a:r>
              <a:rPr kumimoji="1" lang="zh-CN" altLang="en-US" dirty="0" smtClean="0"/>
              <a:t>文献阅读</a:t>
            </a:r>
            <a:endParaRPr kumimoji="1" lang="en-US" altLang="zh-CN" dirty="0" smtClean="0"/>
          </a:p>
          <a:p>
            <a:r>
              <a:rPr kumimoji="1" lang="zh-CN" altLang="en-US" dirty="0" smtClean="0"/>
              <a:t>验证研究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实验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黑箱测试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2300307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进度安排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199" y="2209800"/>
            <a:ext cx="8514528" cy="4342537"/>
          </a:xfrm>
        </p:spPr>
        <p:txBody>
          <a:bodyPr>
            <a:normAutofit fontScale="85000" lnSpcReduction="20000"/>
          </a:bodyPr>
          <a:lstStyle/>
          <a:p>
            <a:r>
              <a:rPr kumimoji="1" lang="zh-CN" altLang="en-US" dirty="0" smtClean="0"/>
              <a:t>论文调研</a:t>
            </a:r>
            <a:r>
              <a:rPr kumimoji="1" lang="en-US" altLang="zh-CN" dirty="0" smtClean="0"/>
              <a:t>………………………………………………</a:t>
            </a:r>
            <a:r>
              <a:rPr kumimoji="1" lang="zh-CN" altLang="en-US" dirty="0" smtClean="0"/>
              <a:t>第一周</a:t>
            </a:r>
            <a:endParaRPr kumimoji="1" lang="en-US" altLang="zh-CN" dirty="0"/>
          </a:p>
          <a:p>
            <a:r>
              <a:rPr kumimoji="1" lang="zh-CN" altLang="en-US" dirty="0" smtClean="0"/>
              <a:t>对齐现有平台</a:t>
            </a:r>
            <a:r>
              <a:rPr kumimoji="1" lang="zh-CN" altLang="zh-CN" dirty="0" smtClean="0"/>
              <a:t>、</a:t>
            </a:r>
            <a:r>
              <a:rPr kumimoji="1" lang="zh-CN" altLang="en-US" dirty="0" smtClean="0"/>
              <a:t>分析需求、设计系统</a:t>
            </a:r>
            <a:r>
              <a:rPr kumimoji="1" lang="en-US" altLang="zh-CN" dirty="0" smtClean="0"/>
              <a:t>………………</a:t>
            </a:r>
            <a:r>
              <a:rPr kumimoji="1" lang="zh-CN" altLang="en-US" dirty="0" smtClean="0"/>
              <a:t>第二周～第三周</a:t>
            </a:r>
            <a:endParaRPr kumimoji="1" lang="en-US" altLang="zh-CN" dirty="0" smtClean="0"/>
          </a:p>
          <a:p>
            <a:r>
              <a:rPr kumimoji="1" lang="zh-CN" altLang="en-US" dirty="0" smtClean="0"/>
              <a:t>语音识别实验、模块整合</a:t>
            </a:r>
            <a:r>
              <a:rPr kumimoji="1" lang="en-US" altLang="zh-CN" dirty="0" smtClean="0"/>
              <a:t>……………………………</a:t>
            </a:r>
            <a:r>
              <a:rPr kumimoji="1" lang="zh-CN" altLang="en-US" dirty="0" smtClean="0"/>
              <a:t>第四周～第五周</a:t>
            </a:r>
            <a:endParaRPr kumimoji="1" lang="en-US" altLang="zh-CN" dirty="0" smtClean="0"/>
          </a:p>
          <a:p>
            <a:r>
              <a:rPr kumimoji="1" lang="zh-CN" altLang="en-US" dirty="0" smtClean="0"/>
              <a:t>准备中期检查（内容整合、调整）</a:t>
            </a:r>
            <a:r>
              <a:rPr kumimoji="1" lang="en-US" altLang="zh-CN" dirty="0" smtClean="0"/>
              <a:t>…………………</a:t>
            </a:r>
            <a:r>
              <a:rPr kumimoji="1" lang="zh-CN" altLang="en-US" dirty="0" smtClean="0"/>
              <a:t>第六周</a:t>
            </a:r>
            <a:endParaRPr kumimoji="1" lang="en-US" altLang="zh-CN" dirty="0" smtClean="0"/>
          </a:p>
          <a:p>
            <a:r>
              <a:rPr kumimoji="1" lang="zh-CN" altLang="en-US" dirty="0" smtClean="0"/>
              <a:t>手势处理实验、模块整合</a:t>
            </a:r>
            <a:r>
              <a:rPr kumimoji="1" lang="en-US" altLang="zh-CN" dirty="0" smtClean="0"/>
              <a:t>……………………………</a:t>
            </a:r>
            <a:r>
              <a:rPr kumimoji="1" lang="zh-CN" altLang="en-US" dirty="0" smtClean="0"/>
              <a:t>第七周～第八周</a:t>
            </a:r>
            <a:endParaRPr kumimoji="1" lang="en-US" altLang="zh-CN" dirty="0" smtClean="0"/>
          </a:p>
          <a:p>
            <a:r>
              <a:rPr kumimoji="1" lang="zh-CN" altLang="en-US" dirty="0" smtClean="0"/>
              <a:t>测试、内容整合、调整</a:t>
            </a:r>
            <a:r>
              <a:rPr kumimoji="1" lang="en-US" altLang="zh-CN" dirty="0" smtClean="0"/>
              <a:t>………………………………</a:t>
            </a:r>
            <a:r>
              <a:rPr kumimoji="1" lang="zh-CN" altLang="en-US" dirty="0" smtClean="0"/>
              <a:t>第九周</a:t>
            </a:r>
            <a:endParaRPr kumimoji="1" lang="en-US" altLang="zh-CN" dirty="0" smtClean="0"/>
          </a:p>
          <a:p>
            <a:r>
              <a:rPr kumimoji="1" lang="zh-CN" altLang="en-US" dirty="0" smtClean="0"/>
              <a:t>补全功能、测试</a:t>
            </a:r>
            <a:r>
              <a:rPr kumimoji="1" lang="en-US" altLang="zh-CN" dirty="0" smtClean="0"/>
              <a:t>………………………………………</a:t>
            </a:r>
            <a:r>
              <a:rPr kumimoji="1" lang="zh-CN" altLang="en-US" dirty="0" smtClean="0"/>
              <a:t>第十周</a:t>
            </a:r>
            <a:endParaRPr kumimoji="1" lang="en-US" altLang="zh-CN" dirty="0" smtClean="0"/>
          </a:p>
          <a:p>
            <a:r>
              <a:rPr kumimoji="1" lang="zh-CN" altLang="en-US" dirty="0" smtClean="0"/>
              <a:t>拓展功能、测试</a:t>
            </a:r>
            <a:r>
              <a:rPr kumimoji="1" lang="en-US" altLang="zh-CN" dirty="0" smtClean="0"/>
              <a:t>………………………………………</a:t>
            </a:r>
            <a:r>
              <a:rPr kumimoji="1" lang="zh-CN" altLang="en-US" dirty="0" smtClean="0"/>
              <a:t>第十一周～第十二周</a:t>
            </a:r>
            <a:endParaRPr kumimoji="1" lang="en-US" altLang="zh-CN" dirty="0" smtClean="0"/>
          </a:p>
          <a:p>
            <a:r>
              <a:rPr kumimoji="1" lang="zh-CN" altLang="en-US" dirty="0" smtClean="0"/>
              <a:t>总结、撰写论文</a:t>
            </a:r>
            <a:r>
              <a:rPr kumimoji="1" lang="en-US" altLang="zh-CN" dirty="0" smtClean="0"/>
              <a:t>………………………………………</a:t>
            </a:r>
            <a:r>
              <a:rPr kumimoji="1" lang="zh-CN" altLang="en-US" dirty="0" smtClean="0"/>
              <a:t>第十三周～第十四周</a:t>
            </a:r>
            <a:endParaRPr kumimoji="1" lang="en-US" altLang="zh-CN" dirty="0" smtClean="0"/>
          </a:p>
          <a:p>
            <a:r>
              <a:rPr kumimoji="1" lang="zh-CN" altLang="en-US" dirty="0" smtClean="0"/>
              <a:t>终期答辩</a:t>
            </a:r>
            <a:r>
              <a:rPr kumimoji="1" lang="en-US" altLang="zh-CN" dirty="0" smtClean="0"/>
              <a:t>………………………………………………</a:t>
            </a:r>
            <a:r>
              <a:rPr kumimoji="1" lang="zh-CN" altLang="en-US" dirty="0" smtClean="0"/>
              <a:t>第十五周（～第十六周）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48370575"/>
      </p:ext>
    </p:extLst>
  </p:cSld>
  <p:clrMapOvr>
    <a:masterClrMapping/>
  </p:clrMapOvr>
</p:sld>
</file>

<file path=ppt/theme/theme1.xml><?xml version="1.0" encoding="utf-8"?>
<a:theme xmlns:a="http://schemas.openxmlformats.org/drawingml/2006/main" name="广场">
  <a:themeElements>
    <a:clrScheme name="广场">
      <a:dk1>
        <a:sysClr val="windowText" lastClr="000000"/>
      </a:dk1>
      <a:lt1>
        <a:sysClr val="window" lastClr="FFFFFF"/>
      </a:lt1>
      <a:dk2>
        <a:srgbClr val="333333"/>
      </a:dk2>
      <a:lt2>
        <a:srgbClr val="CCCCCC"/>
      </a:lt2>
      <a:accent1>
        <a:srgbClr val="990000"/>
      </a:accent1>
      <a:accent2>
        <a:srgbClr val="580101"/>
      </a:accent2>
      <a:accent3>
        <a:srgbClr val="E94A00"/>
      </a:accent3>
      <a:accent4>
        <a:srgbClr val="EB8F00"/>
      </a:accent4>
      <a:accent5>
        <a:srgbClr val="A4A4A4"/>
      </a:accent5>
      <a:accent6>
        <a:srgbClr val="666666"/>
      </a:accent6>
      <a:hlink>
        <a:srgbClr val="D01010"/>
      </a:hlink>
      <a:folHlink>
        <a:srgbClr val="E6682E"/>
      </a:folHlink>
    </a:clrScheme>
    <a:fontScheme name="广场">
      <a:maj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广场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60000"/>
                <a:satMod val="135000"/>
              </a:schemeClr>
            </a:gs>
            <a:gs pos="100000">
              <a:schemeClr val="phClr">
                <a:tint val="10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0000"/>
                <a:satMod val="120000"/>
              </a:schemeClr>
            </a:gs>
            <a:gs pos="35000">
              <a:schemeClr val="phClr">
                <a:shade val="100000"/>
                <a:satMod val="150000"/>
              </a:schemeClr>
            </a:gs>
            <a:gs pos="70000">
              <a:schemeClr val="phClr">
                <a:tint val="100000"/>
                <a:shade val="100000"/>
                <a:satMod val="200000"/>
                <a:greenMod val="100000"/>
              </a:schemeClr>
            </a:gs>
            <a:gs pos="100000">
              <a:schemeClr val="phClr">
                <a:tint val="100000"/>
                <a:shade val="100000"/>
                <a:satMod val="250000"/>
                <a:greenMod val="100000"/>
              </a:schemeClr>
            </a:gs>
          </a:gsLst>
          <a:lin ang="162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190500" dist="63500" dir="5400000">
              <a:srgbClr val="FFFFFF">
                <a:alpha val="65000"/>
              </a:srgbClr>
            </a:innerShdw>
          </a:effectLst>
          <a:scene3d>
            <a:camera prst="orthographicFront">
              <a:rot lat="0" lon="0" rev="0"/>
            </a:camera>
            <a:lightRig rig="twoPt" dir="r">
              <a:rot lat="0" lon="0" rev="6000000"/>
            </a:lightRig>
          </a:scene3d>
          <a:sp3d prstMaterial="matte">
            <a:bevelT w="0" h="0" prst="relaxedInset"/>
          </a:sp3d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88900" dist="38100" dir="6600000" sx="101000" sy="101000" rotWithShape="0">
              <a:srgbClr val="000000">
                <a:alpha val="50000"/>
              </a:srgbClr>
            </a:outerShdw>
          </a:effectLst>
          <a:scene3d>
            <a:camera prst="perspectiveFront" fov="3000000"/>
            <a:lightRig rig="morning" dir="tl">
              <a:rot lat="0" lon="0" rev="1800000"/>
            </a:lightRig>
          </a:scene3d>
          <a:sp3d contourW="38100" prstMaterial="softEdge">
            <a:bevelT w="25400" h="38100"/>
            <a:contourClr>
              <a:schemeClr val="phClr">
                <a:tint val="6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广场.thmx</Template>
  <TotalTime>2431</TotalTime>
  <Words>531</Words>
  <Application>Microsoft Macintosh PowerPoint</Application>
  <PresentationFormat>全屏显示(4:3)</PresentationFormat>
  <Paragraphs>84</Paragraphs>
  <Slides>10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广场</vt:lpstr>
      <vt:lpstr>毕业设计 开题答辩    脑健康测试系统研究</vt:lpstr>
      <vt:lpstr>报告内容</vt:lpstr>
      <vt:lpstr>选题背景</vt:lpstr>
      <vt:lpstr>选题意义</vt:lpstr>
      <vt:lpstr>研究现状</vt:lpstr>
      <vt:lpstr>现有平台</vt:lpstr>
      <vt:lpstr>研究内容介绍</vt:lpstr>
      <vt:lpstr>研究方法</vt:lpstr>
      <vt:lpstr>进度安排</vt:lpstr>
      <vt:lpstr>参考文献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毕业设计 开题答辩    脑健康测试系统研究</dc:title>
  <dc:creator>Ruofan Zhou</dc:creator>
  <cp:lastModifiedBy>Ruofan Zhou</cp:lastModifiedBy>
  <cp:revision>20</cp:revision>
  <dcterms:created xsi:type="dcterms:W3CDTF">2015-03-09T11:36:52Z</dcterms:created>
  <dcterms:modified xsi:type="dcterms:W3CDTF">2015-03-11T13:46:48Z</dcterms:modified>
</cp:coreProperties>
</file>