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76" r:id="rId4"/>
    <p:sldId id="278" r:id="rId5"/>
    <p:sldId id="281" r:id="rId6"/>
    <p:sldId id="280" r:id="rId7"/>
    <p:sldId id="287" r:id="rId8"/>
    <p:sldId id="292" r:id="rId9"/>
    <p:sldId id="282" r:id="rId10"/>
    <p:sldId id="283" r:id="rId11"/>
    <p:sldId id="284" r:id="rId12"/>
    <p:sldId id="285" r:id="rId13"/>
    <p:sldId id="286" r:id="rId14"/>
    <p:sldId id="289" r:id="rId15"/>
    <p:sldId id="293" r:id="rId16"/>
    <p:sldId id="288" r:id="rId17"/>
    <p:sldId id="290" r:id="rId18"/>
    <p:sldId id="294" r:id="rId19"/>
    <p:sldId id="275" r:id="rId20"/>
    <p:sldId id="277" r:id="rId21"/>
    <p:sldId id="273" r:id="rId22"/>
    <p:sldId id="274" r:id="rId23"/>
    <p:sldId id="272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C19-61F4-4262-A974-CA17D219CB95}" type="datetimeFigureOut">
              <a:rPr lang="zh-CN" altLang="en-US" smtClean="0"/>
              <a:t>18/06/15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06CB-660A-4871-B7B4-3547CDDFA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8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11348"/>
            <a:ext cx="9144000" cy="27197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脑健康测试系统研究</a:t>
            </a:r>
            <a:endParaRPr lang="en-US" altLang="zh-CN" sz="48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CN" sz="48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毕业设计答辩</a:t>
            </a:r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2479" y="4664150"/>
            <a:ext cx="3648321" cy="6379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0"/>
                <a:solidFill>
                  <a:schemeClr val="tx1"/>
                </a:solidFill>
              </a:rPr>
              <a:t>计</a:t>
            </a:r>
            <a:r>
              <a:rPr lang="en-US" altLang="zh-CN" sz="2400" dirty="0" smtClean="0">
                <a:ln w="0"/>
                <a:solidFill>
                  <a:schemeClr val="tx1"/>
                </a:solidFill>
              </a:rPr>
              <a:t>15  </a:t>
            </a:r>
            <a:r>
              <a:rPr lang="zh-CN" altLang="en-US" sz="2400" dirty="0" smtClean="0">
                <a:ln w="0"/>
                <a:solidFill>
                  <a:schemeClr val="tx1"/>
                </a:solidFill>
              </a:rPr>
              <a:t>周若凡</a:t>
            </a:r>
            <a:endParaRPr lang="en-US" altLang="zh-CN" sz="240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ln w="0"/>
                <a:solidFill>
                  <a:schemeClr val="tx1"/>
                </a:solidFill>
              </a:rPr>
              <a:t>指导老师：陶霖密</a:t>
            </a:r>
            <a:endParaRPr lang="zh-CN" altLang="en-US" sz="2400" dirty="0">
              <a:ln w="0"/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10" y="0"/>
            <a:ext cx="1142590" cy="9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系统框架设计：三个版本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测试过程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打分过程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10" name="图片 9" descr="3ver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80" y="856202"/>
            <a:ext cx="4567661" cy="57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数据系统设计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两个位置：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内部和</a:t>
            </a:r>
            <a:r>
              <a:rPr lang="en-US" altLang="zh-CN" sz="2400" dirty="0" smtClean="0"/>
              <a:t>OSS</a:t>
            </a:r>
            <a:r>
              <a:rPr lang="zh-CN" altLang="en-US" sz="2400" dirty="0" smtClean="0"/>
              <a:t>平台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JSON</a:t>
            </a:r>
            <a:r>
              <a:rPr lang="zh-CN" altLang="en-US" sz="2400" dirty="0" smtClean="0"/>
              <a:t>格式定义所有文字可表达数据：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其余数据：按格式存储，与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关联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6" name="图片 5" descr="屏幕快照 2015-06-15 16.32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2132317"/>
            <a:ext cx="5381412" cy="36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应用框架设计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题目抽象类＋界面控制逻辑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题目抽象类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具有统一接口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对应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QuestionItemSet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全局变量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题目信息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临时答案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初始界面时更新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7" name="图片 6" descr="question-u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12" y="1707921"/>
            <a:ext cx="5537017" cy="50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应用框架设计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7237" y="1063590"/>
            <a:ext cx="76784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界面控制逻辑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与题目抽象类对应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6" name="图片 5" descr="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98" y="943112"/>
            <a:ext cx="5776225" cy="58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界面设计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7237" y="1063590"/>
            <a:ext cx="767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与纸板一样的体验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7" name="图片 6" descr="choi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27" y="880238"/>
            <a:ext cx="4803121" cy="6858000"/>
          </a:xfrm>
          <a:prstGeom prst="rect">
            <a:avLst/>
          </a:prstGeom>
        </p:spPr>
      </p:pic>
      <p:pic>
        <p:nvPicPr>
          <p:cNvPr id="10" name="图片 9" descr="digit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47" y="858468"/>
            <a:ext cx="4876800" cy="6159500"/>
          </a:xfrm>
          <a:prstGeom prst="rect">
            <a:avLst/>
          </a:prstGeom>
        </p:spPr>
      </p:pic>
      <p:pic>
        <p:nvPicPr>
          <p:cNvPr id="11" name="图片 10" descr="draw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41" y="867662"/>
            <a:ext cx="5504114" cy="6858000"/>
          </a:xfrm>
          <a:prstGeom prst="rect">
            <a:avLst/>
          </a:prstGeom>
        </p:spPr>
      </p:pic>
      <p:pic>
        <p:nvPicPr>
          <p:cNvPr id="12" name="图片 11" descr="drawsco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873046"/>
            <a:ext cx="4991100" cy="5753100"/>
          </a:xfrm>
          <a:prstGeom prst="rect">
            <a:avLst/>
          </a:prstGeom>
        </p:spPr>
      </p:pic>
      <p:pic>
        <p:nvPicPr>
          <p:cNvPr id="13" name="图片 12" descr="logi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07" y="907766"/>
            <a:ext cx="4597400" cy="6362700"/>
          </a:xfrm>
          <a:prstGeom prst="rect">
            <a:avLst/>
          </a:prstGeom>
        </p:spPr>
      </p:pic>
      <p:pic>
        <p:nvPicPr>
          <p:cNvPr id="14" name="图片 13" descr="story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80" y="877051"/>
            <a:ext cx="4864100" cy="4953000"/>
          </a:xfrm>
          <a:prstGeom prst="rect">
            <a:avLst/>
          </a:prstGeom>
        </p:spPr>
      </p:pic>
      <p:pic>
        <p:nvPicPr>
          <p:cNvPr id="15" name="图片 14" descr="storyscor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88" y="905388"/>
            <a:ext cx="4314265" cy="6858000"/>
          </a:xfrm>
          <a:prstGeom prst="rect">
            <a:avLst/>
          </a:prstGeom>
        </p:spPr>
      </p:pic>
      <p:pic>
        <p:nvPicPr>
          <p:cNvPr id="16" name="图片 15" descr="trailer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14" y="882241"/>
            <a:ext cx="4826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4919" y="1291838"/>
            <a:ext cx="8231016" cy="50360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前期工作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项目背景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设计目标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需求分析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工具选择（＋语音识别实验）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系统设计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框架设计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数据系统设计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交互设计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/>
              <a:t>模块实现</a:t>
            </a:r>
            <a:endParaRPr kumimoji="1" lang="en-US" altLang="zh-CN" dirty="0" smtClean="0"/>
          </a:p>
          <a:p>
            <a:pPr lvl="1"/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后期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展示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测试说明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工作量说明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总结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感谢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4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pic>
        <p:nvPicPr>
          <p:cNvPr id="7" name="图片 6" descr="屏幕快照 2015-06-15 16.4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97" y="2180698"/>
            <a:ext cx="6236403" cy="467730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模块实现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37237" y="1063590"/>
            <a:ext cx="7678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登录模块、故事复述模块、画图题模块、单词对复述题模块、数字串复述题模块、选择题模块、其他模块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（例）数字串复述题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模块实现：</a:t>
            </a:r>
            <a:r>
              <a:rPr lang="en-US" altLang="zh-CN" sz="3200" dirty="0" smtClean="0"/>
              <a:t>Digit Span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6650" y="661196"/>
            <a:ext cx="7678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 smtClean="0"/>
              <a:t>DigitSpanActivity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 smtClean="0"/>
              <a:t>JSON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DigitAllView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DigitView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Digit_span.xml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6" name="图片 5" descr="DigitSp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07" y="899544"/>
            <a:ext cx="6180087" cy="5958456"/>
          </a:xfrm>
          <a:prstGeom prst="rect">
            <a:avLst/>
          </a:prstGeom>
        </p:spPr>
      </p:pic>
      <p:pic>
        <p:nvPicPr>
          <p:cNvPr id="9" name="图片 8" descr="digi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" y="2980233"/>
            <a:ext cx="1983189" cy="35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4919" y="1291838"/>
            <a:ext cx="8231016" cy="50360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前期工作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项目背景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设计目标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需求分析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工具选择（＋语音识别实验）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系统设计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框架设计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数据系统设计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交互设计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模块实现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/>
              <a:t>后期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展示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测试说明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工作量说明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感谢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38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界面、功能展示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6" name="图片 5" descr="choic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7" name="图片 6" descr="digi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4" y="0"/>
            <a:ext cx="3857625" cy="6858000"/>
          </a:xfrm>
          <a:prstGeom prst="rect">
            <a:avLst/>
          </a:prstGeom>
        </p:spPr>
      </p:pic>
      <p:pic>
        <p:nvPicPr>
          <p:cNvPr id="9" name="图片 8" descr="story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6" y="0"/>
            <a:ext cx="3857625" cy="6858000"/>
          </a:xfrm>
          <a:prstGeom prst="rect">
            <a:avLst/>
          </a:prstGeom>
        </p:spPr>
      </p:pic>
      <p:pic>
        <p:nvPicPr>
          <p:cNvPr id="10" name="图片 9" descr="draw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19" y="0"/>
            <a:ext cx="3857625" cy="6858000"/>
          </a:xfrm>
          <a:prstGeom prst="rect">
            <a:avLst/>
          </a:prstGeom>
        </p:spPr>
      </p:pic>
      <p:pic>
        <p:nvPicPr>
          <p:cNvPr id="11" name="图片 10" descr="storyscore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98" y="0"/>
            <a:ext cx="3857625" cy="6858000"/>
          </a:xfrm>
          <a:prstGeom prst="rect">
            <a:avLst/>
          </a:prstGeom>
        </p:spPr>
      </p:pic>
      <p:pic>
        <p:nvPicPr>
          <p:cNvPr id="12" name="图片 11" descr="trailer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63" y="0"/>
            <a:ext cx="3857625" cy="6858000"/>
          </a:xfrm>
          <a:prstGeom prst="rect">
            <a:avLst/>
          </a:prstGeom>
        </p:spPr>
      </p:pic>
      <p:pic>
        <p:nvPicPr>
          <p:cNvPr id="13" name="图片 12" descr="login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41" y="0"/>
            <a:ext cx="3857625" cy="6858000"/>
          </a:xfrm>
          <a:prstGeom prst="rect">
            <a:avLst/>
          </a:prstGeom>
        </p:spPr>
      </p:pic>
      <p:pic>
        <p:nvPicPr>
          <p:cNvPr id="14" name="图片 13" descr="drawscor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4919" y="1291838"/>
            <a:ext cx="8231016" cy="50360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前期工作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项目背景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设计目标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需求分析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工具选择（＋语音识别实验）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框架设计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数据系统设计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交互设计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后期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展示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测试说明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工作量说明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感谢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0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测试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测试方法</a:t>
            </a:r>
            <a:r>
              <a:rPr lang="zh-CN" altLang="en-US" sz="2400" dirty="0" smtClean="0">
                <a:sym typeface="Wingdings"/>
              </a:rPr>
              <a:t>：（时间关系）初步的</a:t>
            </a:r>
            <a:r>
              <a:rPr lang="zh-CN" altLang="en-US" sz="2400" dirty="0" smtClean="0"/>
              <a:t>模拟测试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测试人员：实验室同学、波士顿大学学生</a:t>
            </a:r>
            <a:endParaRPr lang="zh-CN" altLang="en-US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测试结果</a:t>
            </a:r>
            <a:r>
              <a:rPr lang="zh-CN" altLang="en-US" sz="2400" dirty="0" smtClean="0">
                <a:sym typeface="Wingdings"/>
              </a:rPr>
              <a:t>：功能、界面均正常</a:t>
            </a:r>
            <a:endParaRPr lang="en-US" altLang="zh-CN" sz="2400" dirty="0" smtClean="0">
              <a:sym typeface="Wingding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sym typeface="Wingding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ym typeface="Wingdings"/>
              </a:rPr>
              <a:t>（</a:t>
            </a:r>
            <a:r>
              <a:rPr lang="zh-CN" altLang="en-US" sz="2400" dirty="0" smtClean="0">
                <a:sym typeface="Wingdings"/>
              </a:rPr>
              <a:t>已经安排更深入的测试）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工作量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Java(</a:t>
            </a:r>
            <a:r>
              <a:rPr lang="zh-CN" altLang="en-US" sz="2400" dirty="0" smtClean="0"/>
              <a:t>逻辑</a:t>
            </a:r>
            <a:r>
              <a:rPr lang="en-US" altLang="zh-CN" sz="2400" dirty="0" smtClean="0"/>
              <a:t>): 6603 + 4546 + 1448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XML(</a:t>
            </a:r>
            <a:r>
              <a:rPr lang="zh-CN" altLang="en-US" sz="2400" dirty="0" smtClean="0"/>
              <a:t>界面排版</a:t>
            </a:r>
            <a:r>
              <a:rPr lang="en-US" altLang="zh-CN" sz="2400" dirty="0" smtClean="0"/>
              <a:t>): 2391 + 1768 + 273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JSON(</a:t>
            </a:r>
            <a:r>
              <a:rPr lang="zh-CN" altLang="en-US" sz="2400" dirty="0" smtClean="0"/>
              <a:t>题目录入</a:t>
            </a:r>
            <a:r>
              <a:rPr lang="en-US" altLang="zh-CN" sz="2400" dirty="0" smtClean="0"/>
              <a:t>): 1165 + 1156 + 122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Total:10159 + 7570 + 1843 = 19572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2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基于</a:t>
            </a:r>
            <a:r>
              <a:rPr lang="zh-CN" altLang="zh-CN" sz="2400" dirty="0" smtClean="0"/>
              <a:t>《</a:t>
            </a:r>
            <a:r>
              <a:rPr lang="en-US" altLang="zh-CN" sz="2400" dirty="0"/>
              <a:t>Neuropsychological Test </a:t>
            </a:r>
            <a:r>
              <a:rPr lang="en-US" altLang="zh-CN" sz="2400" dirty="0" smtClean="0"/>
              <a:t>Battery》</a:t>
            </a:r>
            <a:r>
              <a:rPr lang="zh-CN" altLang="en-US" sz="2400" dirty="0" smtClean="0"/>
              <a:t>，设计了一套基于三个独立应用的脑健康测试系统，并在阿里云</a:t>
            </a:r>
            <a:r>
              <a:rPr lang="en-US" altLang="zh-CN" sz="2400" dirty="0" smtClean="0"/>
              <a:t>OSS</a:t>
            </a:r>
            <a:r>
              <a:rPr lang="zh-CN" altLang="en-US" sz="2400" dirty="0" smtClean="0"/>
              <a:t>平台搭建了与系统统一的数据库。该系统具有扩展性、复用性强、安全性强、编码容易等特点。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基于系统设计，实现完成了五种题型的界面设计和逻辑实现，得到了</a:t>
            </a:r>
            <a:r>
              <a:rPr lang="en-US" altLang="zh-CN" sz="2400" dirty="0" smtClean="0"/>
              <a:t>BU</a:t>
            </a:r>
            <a:r>
              <a:rPr lang="zh-CN" altLang="en-US" sz="2400" dirty="0" smtClean="0"/>
              <a:t>教授的确认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邀请</a:t>
            </a:r>
            <a:r>
              <a:rPr lang="en-US" altLang="zh-CN" sz="2400" dirty="0" smtClean="0"/>
              <a:t>BU</a:t>
            </a:r>
            <a:r>
              <a:rPr lang="zh-CN" altLang="en-US" sz="2400" dirty="0" smtClean="0"/>
              <a:t>的学生对系统进行了模拟测试，功能、界面均正常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感谢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感谢陶霖密老师的悉心指导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感谢张美庆学长在一些代码和算法上的指导，感谢赵汉卿同学在一些算法上的帮助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感谢刘佳倩同学提供的</a:t>
            </a:r>
            <a:r>
              <a:rPr lang="en-US" altLang="zh-CN" sz="2400" dirty="0" smtClean="0"/>
              <a:t>VPN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Q&amp;A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项目背景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4919" y="1291838"/>
            <a:ext cx="8231016" cy="42884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认知功能障碍受到医学界的重视，其为“痴呆”的早期表现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若即时发现，临床干预有很大的作用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现适用的诊断为医疗问卷进行医患一对一的评估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问卷长达</a:t>
            </a:r>
            <a:r>
              <a:rPr kumimoji="1" lang="en-US" altLang="zh-CN" dirty="0" smtClean="0"/>
              <a:t>103</a:t>
            </a:r>
            <a:r>
              <a:rPr kumimoji="1" lang="zh-CN" altLang="en-US" dirty="0" smtClean="0"/>
              <a:t>页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题型多，基于多媒介，数据量大，难以整理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学习成本高</a:t>
            </a:r>
            <a:endParaRPr kumimoji="1" lang="en-US" altLang="zh-CN" dirty="0" smtClean="0"/>
          </a:p>
          <a:p>
            <a:pPr lvl="1"/>
            <a:r>
              <a:rPr kumimoji="1" lang="zh-CN" altLang="en-US" b="1" dirty="0" smtClean="0">
                <a:solidFill>
                  <a:srgbClr val="FF0000"/>
                </a:solidFill>
              </a:rPr>
              <a:t>现在没有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系统化的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电子辅助诊断系统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医疗服务信息化已经成为了国际趋势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辅助医生治疗的软件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辅助病人了解病情的设备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7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设计目标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基于</a:t>
            </a:r>
            <a:r>
              <a:rPr lang="zh-CN" altLang="zh-CN" sz="2400" dirty="0" smtClean="0"/>
              <a:t>《</a:t>
            </a:r>
            <a:r>
              <a:rPr lang="en-US" altLang="zh-CN" sz="2400" dirty="0"/>
              <a:t>Neuropsychological Test </a:t>
            </a:r>
            <a:r>
              <a:rPr lang="en-US" altLang="zh-CN" sz="2400" dirty="0" smtClean="0"/>
              <a:t>Battery》</a:t>
            </a:r>
            <a:r>
              <a:rPr lang="zh-CN" altLang="en-US" sz="2400" dirty="0" smtClean="0"/>
              <a:t>，设计一套能够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还原纸板的体验（包括界面和环境、操作方式）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存储完整的答案数据并能有效组织数据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具有录音、播放音频、记录绘图等功能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辅助打分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扩展性强、易于开发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界面友好、学习成本低</a:t>
            </a:r>
            <a:endParaRPr lang="en-US" altLang="zh-CN" sz="2400" dirty="0" smtClean="0"/>
          </a:p>
          <a:p>
            <a:r>
              <a:rPr lang="zh-CN" altLang="en-US" sz="2400" dirty="0" smtClean="0"/>
              <a:t>的系统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功能需求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题型：</a:t>
            </a:r>
            <a:r>
              <a:rPr lang="en-US" altLang="zh-CN" sz="2400" dirty="0" smtClean="0"/>
              <a:t>Story Recall, Visual Reproduction, Verbal Paired Associate, Digit Span Recall,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存储、播放录音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倒计时展示图片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存储绘图轨迹、重放绘图轨迹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存储、载入字典配置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引导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逻辑判分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数据统一化、具有结构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（</a:t>
            </a:r>
            <a:r>
              <a:rPr lang="zh-CN" altLang="en-US" sz="2400" dirty="0" smtClean="0"/>
              <a:t>防错）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工具选择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352811"/>
            <a:ext cx="767845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平台（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AndroidStudio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开发、测试、发布方便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YOGA Pro-1380F</a:t>
            </a:r>
            <a:r>
              <a:rPr lang="zh-CN" altLang="en-US" sz="2400" dirty="0" smtClean="0"/>
              <a:t>平板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1</a:t>
            </a:r>
            <a:r>
              <a:rPr lang="en-US" altLang="zh-CN" sz="2400" dirty="0" smtClean="0"/>
              <a:t>3.3</a:t>
            </a:r>
            <a:r>
              <a:rPr lang="zh-CN" altLang="en-US" sz="2400" dirty="0" smtClean="0"/>
              <a:t>英寸（</a:t>
            </a:r>
            <a:r>
              <a:rPr lang="en-US" altLang="zh-CN" sz="2400" dirty="0" smtClean="0"/>
              <a:t>2560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1440</a:t>
            </a:r>
            <a:r>
              <a:rPr lang="zh-CN" altLang="en-US" sz="2400" dirty="0" smtClean="0"/>
              <a:t>）～</a:t>
            </a:r>
            <a:r>
              <a:rPr lang="en-US" altLang="zh-CN" sz="2400" dirty="0" smtClean="0"/>
              <a:t>A4</a:t>
            </a:r>
            <a:r>
              <a:rPr lang="zh-CN" altLang="en-US" sz="2400" dirty="0" smtClean="0"/>
              <a:t>纸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阿里云开放存储服务</a:t>
            </a:r>
            <a:r>
              <a:rPr lang="en-US" altLang="zh-CN" sz="2400" dirty="0" smtClean="0"/>
              <a:t>OSS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免费（</a:t>
            </a:r>
            <a:r>
              <a:rPr lang="en-US" altLang="zh-CN" sz="2400" dirty="0" smtClean="0"/>
              <a:t>5GB</a:t>
            </a:r>
            <a:r>
              <a:rPr lang="zh-CN" altLang="en-US" sz="2400" dirty="0" smtClean="0"/>
              <a:t>）、安全、可靠、</a:t>
            </a:r>
            <a:r>
              <a:rPr lang="en-US" altLang="zh-CN" sz="2400" dirty="0" smtClean="0"/>
              <a:t>LOG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百度语音开放平台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中英支持、语义理解、免费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语音识别实验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806067"/>
              </p:ext>
            </p:extLst>
          </p:nvPr>
        </p:nvGraphicFramePr>
        <p:xfrm>
          <a:off x="419480" y="1295207"/>
          <a:ext cx="8364110" cy="47561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2822"/>
                <a:gridCol w="1672822"/>
                <a:gridCol w="1672822"/>
                <a:gridCol w="1672822"/>
                <a:gridCol w="1672822"/>
              </a:tblGrid>
              <a:tr h="18286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中文单词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中文连续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英文单词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英文连续</a:t>
                      </a:r>
                      <a:endParaRPr lang="zh-CN" altLang="en-US" sz="1400" dirty="0"/>
                    </a:p>
                  </a:txBody>
                  <a:tcPr/>
                </a:tc>
              </a:tr>
              <a:tr h="1909416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百度云语音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正常音量和加噪下非常顺利通过测试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小音量下错误率比较高</a:t>
                      </a:r>
                      <a:r>
                        <a:rPr lang="en-US" altLang="zh-CN" sz="1400" kern="1200" dirty="0" smtClean="0">
                          <a:effectLst/>
                        </a:rPr>
                        <a:t> 5/10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正常音量加噪下错了一句话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大体识别正确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小音量下几乎不能用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正常音量：识别对了</a:t>
                      </a:r>
                      <a:r>
                        <a:rPr lang="en-US" altLang="zh-CN" sz="1400" kern="1200" dirty="0" smtClean="0">
                          <a:effectLst/>
                        </a:rPr>
                        <a:t>7/10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噪音：</a:t>
                      </a:r>
                      <a:r>
                        <a:rPr lang="en-US" altLang="zh-CN" sz="1400" kern="1200" dirty="0" smtClean="0">
                          <a:effectLst/>
                        </a:rPr>
                        <a:t>5/10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小音量：</a:t>
                      </a:r>
                      <a:r>
                        <a:rPr lang="en-US" altLang="zh-CN" sz="1400" kern="1200" dirty="0" smtClean="0">
                          <a:effectLst/>
                        </a:rPr>
                        <a:t>3/10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正常音量情况下文字大体长得差不多（语法基本能识别正确），关键词有错误情况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噪声情况下略差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小音量几乎不能用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  <a:tr h="1170287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科大讯飞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正常音量下顺利通过测试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噪声环境下有一个词语错误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小音量下错误率较高</a:t>
                      </a:r>
                      <a:r>
                        <a:rPr lang="en-US" altLang="zh-CN" sz="1400" kern="1200" dirty="0" smtClean="0">
                          <a:effectLst/>
                        </a:rPr>
                        <a:t> 5/10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正常音量和加噪情况下顺利通过测试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小音量下错误率很高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正常音量：</a:t>
                      </a:r>
                      <a:r>
                        <a:rPr lang="en-US" altLang="zh-CN" sz="1400" kern="1200" dirty="0" smtClean="0">
                          <a:effectLst/>
                        </a:rPr>
                        <a:t>8/10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噪音：</a:t>
                      </a:r>
                      <a:r>
                        <a:rPr lang="en-US" altLang="zh-CN" sz="1400" kern="1200" dirty="0" smtClean="0">
                          <a:effectLst/>
                        </a:rPr>
                        <a:t>7/10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小音量：</a:t>
                      </a:r>
                      <a:r>
                        <a:rPr lang="en-US" altLang="zh-CN" sz="1400" kern="1200" dirty="0" smtClean="0">
                          <a:effectLst/>
                        </a:rPr>
                        <a:t>3/10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和百度云的情况相近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  <a:tr h="1170287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Google</a:t>
                      </a:r>
                      <a:r>
                        <a:rPr lang="zh-CN" altLang="zh-CN" sz="1400" kern="1200" dirty="0" smtClean="0">
                          <a:effectLst/>
                        </a:rPr>
                        <a:t>语音识别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正常</a:t>
                      </a:r>
                      <a:r>
                        <a:rPr lang="en-US" altLang="zh-CN" sz="1400" kern="1200" dirty="0" smtClean="0">
                          <a:effectLst/>
                        </a:rPr>
                        <a:t>10/10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噪声</a:t>
                      </a:r>
                      <a:r>
                        <a:rPr lang="en-US" altLang="zh-CN" sz="1400" kern="1200" dirty="0" smtClean="0">
                          <a:effectLst/>
                        </a:rPr>
                        <a:t>9/10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因为是文件传输，小音量没有很大影响</a:t>
                      </a:r>
                      <a:r>
                        <a:rPr lang="en-US" altLang="zh-CN" sz="1400" kern="1200" dirty="0" smtClean="0">
                          <a:effectLst/>
                        </a:rPr>
                        <a:t>8/10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加噪情况下错了</a:t>
                      </a:r>
                      <a:r>
                        <a:rPr lang="en-US" altLang="zh-CN" sz="1400" kern="1200" dirty="0" smtClean="0">
                          <a:effectLst/>
                        </a:rPr>
                        <a:t>2</a:t>
                      </a:r>
                      <a:r>
                        <a:rPr lang="zh-CN" altLang="zh-CN" sz="1400" kern="1200" dirty="0" smtClean="0">
                          <a:effectLst/>
                        </a:rPr>
                        <a:t>句话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小音量下错了</a:t>
                      </a:r>
                      <a:r>
                        <a:rPr lang="en-US" altLang="zh-CN" sz="1400" kern="1200" dirty="0" smtClean="0">
                          <a:effectLst/>
                        </a:rPr>
                        <a:t>1</a:t>
                      </a:r>
                      <a:r>
                        <a:rPr lang="zh-CN" altLang="zh-CN" sz="1400" kern="1200" dirty="0" smtClean="0">
                          <a:effectLst/>
                        </a:rPr>
                        <a:t>句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10/10</a:t>
                      </a: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小音量：</a:t>
                      </a:r>
                      <a:r>
                        <a:rPr lang="en-US" altLang="zh-CN" sz="1400" kern="1200" dirty="0" smtClean="0">
                          <a:effectLst/>
                        </a:rPr>
                        <a:t>8/10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语法基本正确</a:t>
                      </a:r>
                      <a:endParaRPr lang="en-US" altLang="zh-CN" sz="1400" kern="1200" dirty="0" smtClean="0">
                        <a:effectLst/>
                      </a:endParaRPr>
                    </a:p>
                    <a:p>
                      <a:r>
                        <a:rPr lang="zh-CN" altLang="zh-CN" sz="1400" kern="1200" dirty="0" smtClean="0">
                          <a:effectLst/>
                        </a:rPr>
                        <a:t>关键词基本上都差不多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提纲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4919" y="1291838"/>
            <a:ext cx="8231016" cy="50360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前期工作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项目背景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设计目标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需求分析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工具选择（＋语音识别实验）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/>
              <a:t>系统设计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框架设计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数据系统设计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交互设计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模块实现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后期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展示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测试说明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工作量说明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总结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感谢</a:t>
            </a:r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8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64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系统框架设计：三个版本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46323" y="6501008"/>
            <a:ext cx="4897677" cy="356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毕业设计答辩：脑健康测试系统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01008"/>
            <a:ext cx="4246323" cy="356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</a:t>
            </a:r>
            <a:r>
              <a:rPr lang="en-US" altLang="zh-CN" dirty="0" smtClean="0"/>
              <a:t>15  </a:t>
            </a:r>
            <a:r>
              <a:rPr lang="zh-CN" altLang="en-US" dirty="0" smtClean="0"/>
              <a:t>周若凡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411" y="1415685"/>
            <a:ext cx="767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测试过程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在线医生版＋在线病人版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打分过程：离线打分版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97" y="0"/>
            <a:ext cx="1115203" cy="946346"/>
          </a:xfrm>
          <a:prstGeom prst="rect">
            <a:avLst/>
          </a:prstGeom>
        </p:spPr>
      </p:pic>
      <p:pic>
        <p:nvPicPr>
          <p:cNvPr id="9" name="图片 8" descr="stru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7" y="2477238"/>
            <a:ext cx="7718515" cy="4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红色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FFFFFF"/>
      </a:accent1>
      <a:accent2>
        <a:srgbClr val="FF4040"/>
      </a:accent2>
      <a:accent3>
        <a:srgbClr val="FFFFFF"/>
      </a:accent3>
      <a:accent4>
        <a:srgbClr val="FFFFFF"/>
      </a:accent4>
      <a:accent5>
        <a:srgbClr val="C00000"/>
      </a:accent5>
      <a:accent6>
        <a:srgbClr val="FFFFFF"/>
      </a:accent6>
      <a:hlink>
        <a:srgbClr val="C00000"/>
      </a:hlink>
      <a:folHlink>
        <a:srgbClr val="C000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2017</TotalTime>
  <Words>859</Words>
  <Application>Microsoft Macintosh PowerPoint</Application>
  <PresentationFormat>全屏显示(4:3)</PresentationFormat>
  <Paragraphs>278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kimiyoung</dc:creator>
  <cp:lastModifiedBy>Ruofan Zhou</cp:lastModifiedBy>
  <cp:revision>138</cp:revision>
  <dcterms:created xsi:type="dcterms:W3CDTF">2014-10-24T01:07:59Z</dcterms:created>
  <dcterms:modified xsi:type="dcterms:W3CDTF">2015-06-19T00:13:39Z</dcterms:modified>
</cp:coreProperties>
</file>