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3"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EE4F-1191-A988-584C-55616067E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45040E-6742-CA48-7A81-13E328C84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2F9FF-DCD7-B7B0-579C-0FE8DA77484C}"/>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EBC0CD06-C002-91C7-E0A2-6A89A7EE3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25FA-1034-51DF-7DBA-2462CFE32A22}"/>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2737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5A83-09B0-9E16-39E0-294FD501B5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A8C6F1-DCE9-4C23-E89E-D7EE64AA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A5D45-5282-A15B-5FC3-30CE1E576CD9}"/>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915CF849-33E3-FFAA-1C17-2F47FF3CC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3AD5E-EF85-4376-9507-D63E31D1ACC6}"/>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249379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5C85C-DE28-113E-2118-02B0D98BAC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16986-0B62-805C-255A-D14A21B2F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EC7A4-ED7B-45D3-1ABF-D20EF65E4297}"/>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C3F1925D-AD64-F638-4D90-6401F191E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B6F2D-0B87-A2AD-C1A6-17C1DFF503AC}"/>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25342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548-5EFE-A343-B652-5FD6015AD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BB2B0-593C-30AD-966F-81DE08852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87833-A84D-42A0-36C1-57054DE498B9}"/>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E3AEC44F-EC95-7751-5E91-EC3DD0B7D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4CB4E-7C8E-6E14-54E1-12CBE2EF7374}"/>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330807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3F84-7886-12EC-A0F3-3C34205BA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956F26-F7E1-3F1D-C351-F36976AFF9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873F4-B62C-8094-DD8E-2442C8BBEF2E}"/>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7A3B9A0E-3FB6-3506-8B19-D7DDB4F13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E8A9C-DFF0-D52B-E84A-64379AE6B44B}"/>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157426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CFE-25C8-3E4A-1F9F-D2304B379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D75469-F852-D6CE-5076-5FA9170E1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5352D7-58BA-6B43-B664-9AB5E6925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50EBA8-0D33-642E-1D1D-123EC06FF8FA}"/>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6" name="Footer Placeholder 5">
            <a:extLst>
              <a:ext uri="{FF2B5EF4-FFF2-40B4-BE49-F238E27FC236}">
                <a16:creationId xmlns:a16="http://schemas.microsoft.com/office/drawing/2014/main" id="{DBBB410B-D5FC-614C-6BA6-BE1FC11AD8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8F1E46-CE07-B6AE-7A80-13C25D8C3B2A}"/>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259739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AF7F-CAD9-CAC6-0B25-2810535C43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7BC08-E262-F88A-B52F-DFA34333A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D5473-565B-7878-9BAC-E33B6736E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9E89A1-38A2-C5F9-152A-2E10774B2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C2D2B-2355-25F4-C77E-E8A4752B5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28D15-44F7-2C26-A2BD-DE94FFE117A7}"/>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8" name="Footer Placeholder 7">
            <a:extLst>
              <a:ext uri="{FF2B5EF4-FFF2-40B4-BE49-F238E27FC236}">
                <a16:creationId xmlns:a16="http://schemas.microsoft.com/office/drawing/2014/main" id="{D880DF0B-EE93-3E04-983D-0B8C36EFC1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5EDAB1-5341-08C6-137D-7F99C64D780D}"/>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327020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1651-7946-753C-98C7-F778CCE2BB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4F2E7-09BD-592F-4583-F859DE8A4A4E}"/>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4" name="Footer Placeholder 3">
            <a:extLst>
              <a:ext uri="{FF2B5EF4-FFF2-40B4-BE49-F238E27FC236}">
                <a16:creationId xmlns:a16="http://schemas.microsoft.com/office/drawing/2014/main" id="{113107EE-5FBD-0EAF-3DDA-0E62D1007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5309D-DF4F-4979-5BDE-0AAAC2D82A14}"/>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65982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16E33-C580-46C4-2D86-E3242D0611AF}"/>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3" name="Footer Placeholder 2">
            <a:extLst>
              <a:ext uri="{FF2B5EF4-FFF2-40B4-BE49-F238E27FC236}">
                <a16:creationId xmlns:a16="http://schemas.microsoft.com/office/drawing/2014/main" id="{6A572317-6CC0-AB94-0FB0-D9FB71C56B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5072CA-8D83-A3A6-70CF-AC8607974848}"/>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269909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43C4-05AE-DC7F-60C1-3E482A3A0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490051-6546-AD11-B34B-F3A27E4E3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586401-9DB8-F9E7-45FC-1ED311ECF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0B1CD-A387-6549-A995-6E1F83677901}"/>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6" name="Footer Placeholder 5">
            <a:extLst>
              <a:ext uri="{FF2B5EF4-FFF2-40B4-BE49-F238E27FC236}">
                <a16:creationId xmlns:a16="http://schemas.microsoft.com/office/drawing/2014/main" id="{237FFD0F-BDAD-006A-21A9-9DADD1883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B12CCC-684F-3493-EA6A-FB836CB9F455}"/>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7987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5B70-ABB5-830D-350B-3DDBD58E7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98119A-F3E8-6B81-9044-288DC2033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DD5627-1870-1834-7D3B-083B973B8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87D7C-3186-44C1-9DE0-0074C6502CDA}"/>
              </a:ext>
            </a:extLst>
          </p:cNvPr>
          <p:cNvSpPr>
            <a:spLocks noGrp="1"/>
          </p:cNvSpPr>
          <p:nvPr>
            <p:ph type="dt" sz="half" idx="10"/>
          </p:nvPr>
        </p:nvSpPr>
        <p:spPr/>
        <p:txBody>
          <a:bodyPr/>
          <a:lstStyle/>
          <a:p>
            <a:fld id="{C49CA9D4-2839-456C-A7E9-AC8765DD7833}" type="datetimeFigureOut">
              <a:rPr lang="en-IN" smtClean="0"/>
              <a:t>10-01-2023</a:t>
            </a:fld>
            <a:endParaRPr lang="en-IN"/>
          </a:p>
        </p:txBody>
      </p:sp>
      <p:sp>
        <p:nvSpPr>
          <p:cNvPr id="6" name="Footer Placeholder 5">
            <a:extLst>
              <a:ext uri="{FF2B5EF4-FFF2-40B4-BE49-F238E27FC236}">
                <a16:creationId xmlns:a16="http://schemas.microsoft.com/office/drawing/2014/main" id="{01D3E718-2662-CC47-B4D1-407A86C8A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D28F84-55B6-EEAF-EDFF-3960CE953640}"/>
              </a:ext>
            </a:extLst>
          </p:cNvPr>
          <p:cNvSpPr>
            <a:spLocks noGrp="1"/>
          </p:cNvSpPr>
          <p:nvPr>
            <p:ph type="sldNum" sz="quarter" idx="12"/>
          </p:nvPr>
        </p:nvSpPr>
        <p:spPr/>
        <p:txBody>
          <a:bodyPr/>
          <a:lstStyle/>
          <a:p>
            <a:fld id="{CD09A349-9441-49F6-A69C-F9EBB896985F}" type="slidenum">
              <a:rPr lang="en-IN" smtClean="0"/>
              <a:t>‹#›</a:t>
            </a:fld>
            <a:endParaRPr lang="en-IN"/>
          </a:p>
        </p:txBody>
      </p:sp>
    </p:spTree>
    <p:extLst>
      <p:ext uri="{BB962C8B-B14F-4D97-AF65-F5344CB8AC3E}">
        <p14:creationId xmlns:p14="http://schemas.microsoft.com/office/powerpoint/2010/main" val="411168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100000">
              <a:srgbClr val="00B050"/>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816CF-A9A2-ACA2-01C4-ECB00809D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FB251-38CF-F450-ED00-92E0A50E0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AC986-D1F3-E60F-7975-170404608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CA9D4-2839-456C-A7E9-AC8765DD7833}" type="datetimeFigureOut">
              <a:rPr lang="en-IN" smtClean="0"/>
              <a:t>10-01-2023</a:t>
            </a:fld>
            <a:endParaRPr lang="en-IN"/>
          </a:p>
        </p:txBody>
      </p:sp>
      <p:sp>
        <p:nvSpPr>
          <p:cNvPr id="5" name="Footer Placeholder 4">
            <a:extLst>
              <a:ext uri="{FF2B5EF4-FFF2-40B4-BE49-F238E27FC236}">
                <a16:creationId xmlns:a16="http://schemas.microsoft.com/office/drawing/2014/main" id="{58108E25-B99D-488C-55A3-B38D87FC5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AF6C44-40B0-84FE-CC04-323753994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9A349-9441-49F6-A69C-F9EBB896985F}" type="slidenum">
              <a:rPr lang="en-IN" smtClean="0"/>
              <a:t>‹#›</a:t>
            </a:fld>
            <a:endParaRPr lang="en-IN"/>
          </a:p>
        </p:txBody>
      </p:sp>
    </p:spTree>
    <p:extLst>
      <p:ext uri="{BB962C8B-B14F-4D97-AF65-F5344CB8AC3E}">
        <p14:creationId xmlns:p14="http://schemas.microsoft.com/office/powerpoint/2010/main" val="52647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91B9E4-B4F6-E2C8-4ECF-665CE476E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861"/>
            <a:ext cx="3753853" cy="1876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484B89-6902-78DF-2666-9645C62F368B}"/>
              </a:ext>
            </a:extLst>
          </p:cNvPr>
          <p:cNvSpPr>
            <a:spLocks noGrp="1"/>
          </p:cNvSpPr>
          <p:nvPr>
            <p:ph type="ctrTitle"/>
          </p:nvPr>
        </p:nvSpPr>
        <p:spPr>
          <a:xfrm>
            <a:off x="1435223" y="2722563"/>
            <a:ext cx="9144000" cy="2387600"/>
          </a:xfrm>
        </p:spPr>
        <p:txBody>
          <a:bodyPr/>
          <a:lstStyle/>
          <a:p>
            <a:r>
              <a:rPr lang="en-US" dirty="0"/>
              <a:t>SRINATH PALANIAPPAN</a:t>
            </a:r>
            <a:endParaRPr lang="en-IN" dirty="0"/>
          </a:p>
        </p:txBody>
      </p:sp>
      <p:sp>
        <p:nvSpPr>
          <p:cNvPr id="3" name="Subtitle 2">
            <a:extLst>
              <a:ext uri="{FF2B5EF4-FFF2-40B4-BE49-F238E27FC236}">
                <a16:creationId xmlns:a16="http://schemas.microsoft.com/office/drawing/2014/main" id="{A5674E5C-2BAE-EC02-2D58-FBEB3A9D01B1}"/>
              </a:ext>
            </a:extLst>
          </p:cNvPr>
          <p:cNvSpPr>
            <a:spLocks noGrp="1"/>
          </p:cNvSpPr>
          <p:nvPr>
            <p:ph type="subTitle" idx="1"/>
          </p:nvPr>
        </p:nvSpPr>
        <p:spPr>
          <a:xfrm>
            <a:off x="1435223" y="5202238"/>
            <a:ext cx="9144000" cy="1655762"/>
          </a:xfrm>
        </p:spPr>
        <p:txBody>
          <a:bodyPr/>
          <a:lstStyle/>
          <a:p>
            <a:r>
              <a:rPr lang="en-US" dirty="0"/>
              <a:t>CB.EN.U4CSE20263</a:t>
            </a:r>
            <a:endParaRPr lang="en-IN" dirty="0"/>
          </a:p>
        </p:txBody>
      </p:sp>
      <p:sp>
        <p:nvSpPr>
          <p:cNvPr id="4" name="TextBox 3">
            <a:extLst>
              <a:ext uri="{FF2B5EF4-FFF2-40B4-BE49-F238E27FC236}">
                <a16:creationId xmlns:a16="http://schemas.microsoft.com/office/drawing/2014/main" id="{BD3B8880-3075-89DC-E128-4AFF30DE6D76}"/>
              </a:ext>
            </a:extLst>
          </p:cNvPr>
          <p:cNvSpPr txBox="1"/>
          <p:nvPr/>
        </p:nvSpPr>
        <p:spPr>
          <a:xfrm>
            <a:off x="2693361" y="1152902"/>
            <a:ext cx="10493405" cy="3139321"/>
          </a:xfrm>
          <a:prstGeom prst="rect">
            <a:avLst/>
          </a:prstGeom>
          <a:noFill/>
        </p:spPr>
        <p:txBody>
          <a:bodyPr wrap="square" rtlCol="0">
            <a:spAutoFit/>
          </a:bodyPr>
          <a:lstStyle/>
          <a:p>
            <a:r>
              <a:rPr lang="en-IN" sz="6600" dirty="0">
                <a:latin typeface="Bahnschrift" panose="020B0502040204020203" pitchFamily="34" charset="0"/>
              </a:rPr>
              <a:t>19CSE304</a:t>
            </a:r>
          </a:p>
          <a:p>
            <a:r>
              <a:rPr lang="en-IN" sz="6600" dirty="0">
                <a:latin typeface="Bahnschrift" panose="020B0502040204020203" pitchFamily="34" charset="0"/>
              </a:rPr>
              <a:t>FOUNDATIONS OF</a:t>
            </a:r>
          </a:p>
          <a:p>
            <a:r>
              <a:rPr lang="en-IN" sz="6600" dirty="0">
                <a:latin typeface="Bahnschrift" panose="020B0502040204020203" pitchFamily="34" charset="0"/>
              </a:rPr>
              <a:t>DATA SCIENCE</a:t>
            </a:r>
          </a:p>
        </p:txBody>
      </p:sp>
      <p:pic>
        <p:nvPicPr>
          <p:cNvPr id="6" name="Picture 5">
            <a:extLst>
              <a:ext uri="{FF2B5EF4-FFF2-40B4-BE49-F238E27FC236}">
                <a16:creationId xmlns:a16="http://schemas.microsoft.com/office/drawing/2014/main" id="{C60D2EBC-E02A-8B9B-0858-A8D2BF91AAF4}"/>
              </a:ext>
            </a:extLst>
          </p:cNvPr>
          <p:cNvPicPr>
            <a:picLocks noChangeAspect="1"/>
          </p:cNvPicPr>
          <p:nvPr/>
        </p:nvPicPr>
        <p:blipFill rotWithShape="1">
          <a:blip r:embed="rId3">
            <a:extLst>
              <a:ext uri="{28A0092B-C50C-407E-A947-70E740481C1C}">
                <a14:useLocalDpi xmlns:a14="http://schemas.microsoft.com/office/drawing/2010/main" val="0"/>
              </a:ext>
            </a:extLst>
          </a:blip>
          <a:srcRect l="9248" r="20143"/>
          <a:stretch/>
        </p:blipFill>
        <p:spPr>
          <a:xfrm>
            <a:off x="5166805" y="5596768"/>
            <a:ext cx="1322772" cy="1083056"/>
          </a:xfrm>
          <a:prstGeom prst="rect">
            <a:avLst/>
          </a:prstGeom>
        </p:spPr>
      </p:pic>
    </p:spTree>
    <p:extLst>
      <p:ext uri="{BB962C8B-B14F-4D97-AF65-F5344CB8AC3E}">
        <p14:creationId xmlns:p14="http://schemas.microsoft.com/office/powerpoint/2010/main" val="319390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C7FE-E26A-D6FD-B866-00C442766213}"/>
              </a:ext>
            </a:extLst>
          </p:cNvPr>
          <p:cNvSpPr>
            <a:spLocks noGrp="1"/>
          </p:cNvSpPr>
          <p:nvPr>
            <p:ph type="title"/>
          </p:nvPr>
        </p:nvSpPr>
        <p:spPr/>
        <p:txBody>
          <a:bodyPr/>
          <a:lstStyle/>
          <a:p>
            <a:r>
              <a:rPr lang="en-IN" dirty="0"/>
              <a:t>Dataset 1 Description continued…( Column Wise )</a:t>
            </a:r>
          </a:p>
        </p:txBody>
      </p:sp>
      <p:sp>
        <p:nvSpPr>
          <p:cNvPr id="3" name="TextBox 2">
            <a:extLst>
              <a:ext uri="{FF2B5EF4-FFF2-40B4-BE49-F238E27FC236}">
                <a16:creationId xmlns:a16="http://schemas.microsoft.com/office/drawing/2014/main" id="{D06BCCF4-B956-F3A2-8F0F-CC8B402F5ED7}"/>
              </a:ext>
            </a:extLst>
          </p:cNvPr>
          <p:cNvSpPr txBox="1"/>
          <p:nvPr/>
        </p:nvSpPr>
        <p:spPr>
          <a:xfrm>
            <a:off x="496431" y="1690688"/>
            <a:ext cx="11199137" cy="5000728"/>
          </a:xfrm>
          <a:prstGeom prst="rect">
            <a:avLst/>
          </a:prstGeom>
          <a:noFill/>
        </p:spPr>
        <p:txBody>
          <a:bodyPr wrap="square" rtlCol="0">
            <a:spAutoFit/>
          </a:bodyPr>
          <a:lstStyle/>
          <a:p>
            <a:pPr marL="457200" indent="-457200">
              <a:lnSpc>
                <a:spcPct val="200000"/>
              </a:lnSpc>
              <a:buFont typeface="+mj-lt"/>
              <a:buAutoNum type="arabicPeriod" startAt="7"/>
            </a:pPr>
            <a:r>
              <a:rPr lang="en-US" sz="1800" dirty="0"/>
              <a:t>Loudness: This refers to the volume of a song, measured in decibels (dB).</a:t>
            </a:r>
          </a:p>
          <a:p>
            <a:pPr marL="457200" indent="-457200">
              <a:lnSpc>
                <a:spcPct val="200000"/>
              </a:lnSpc>
              <a:buFont typeface="+mj-lt"/>
              <a:buAutoNum type="arabicPeriod" startAt="7"/>
            </a:pPr>
            <a:r>
              <a:rPr lang="en-US" sz="1800" dirty="0"/>
              <a:t>Danceability: This is a measure of how suitable a song is for dancing, based on the tempo, rhythm, and beat of the music.</a:t>
            </a:r>
          </a:p>
          <a:p>
            <a:pPr marL="457200" indent="-457200">
              <a:lnSpc>
                <a:spcPct val="200000"/>
              </a:lnSpc>
              <a:buFont typeface="+mj-lt"/>
              <a:buAutoNum type="arabicPeriod" startAt="7"/>
            </a:pPr>
            <a:r>
              <a:rPr lang="en-US" sz="1800" dirty="0"/>
              <a:t>Energy: This is a measure of the intensity or vigor of a song. A song with a high energy score is likely to be more upbeat and energetic, while a song with a low energy score is likely to be more laid-back and relaxed.</a:t>
            </a:r>
          </a:p>
          <a:p>
            <a:pPr marL="457200" indent="-457200">
              <a:lnSpc>
                <a:spcPct val="200000"/>
              </a:lnSpc>
              <a:buFont typeface="+mj-lt"/>
              <a:buAutoNum type="arabicPeriod" startAt="7"/>
            </a:pPr>
            <a:r>
              <a:rPr lang="en-US" sz="1800" dirty="0"/>
              <a:t>Beats per minute (BPM): This refers to the tempo of a song, or the number of beats per minute.</a:t>
            </a:r>
          </a:p>
          <a:p>
            <a:pPr marL="457200" indent="-457200">
              <a:lnSpc>
                <a:spcPct val="200000"/>
              </a:lnSpc>
              <a:buFont typeface="+mj-lt"/>
              <a:buAutoNum type="arabicPeriod" startAt="7"/>
            </a:pPr>
            <a:r>
              <a:rPr lang="en-US" sz="1800" dirty="0"/>
              <a:t>Genre: This refers to the category or style of music that a song belongs to.</a:t>
            </a:r>
          </a:p>
          <a:p>
            <a:pPr marL="457200" indent="-457200">
              <a:lnSpc>
                <a:spcPct val="200000"/>
              </a:lnSpc>
              <a:buFont typeface="+mj-lt"/>
              <a:buAutoNum type="arabicPeriod" startAt="7"/>
            </a:pPr>
            <a:r>
              <a:rPr lang="en-US" sz="1800" dirty="0"/>
              <a:t>Artist name: This is the name of the artist or group who performed the song.</a:t>
            </a:r>
          </a:p>
          <a:p>
            <a:pPr marL="457200" indent="-457200">
              <a:lnSpc>
                <a:spcPct val="200000"/>
              </a:lnSpc>
              <a:buFont typeface="+mj-lt"/>
              <a:buAutoNum type="arabicPeriod" startAt="7"/>
            </a:pPr>
            <a:r>
              <a:rPr lang="en-US" sz="1800" dirty="0"/>
              <a:t>Track name: This is the name of the song.</a:t>
            </a:r>
            <a:endParaRPr lang="en-IN" sz="2400" dirty="0"/>
          </a:p>
        </p:txBody>
      </p:sp>
    </p:spTree>
    <p:extLst>
      <p:ext uri="{BB962C8B-B14F-4D97-AF65-F5344CB8AC3E}">
        <p14:creationId xmlns:p14="http://schemas.microsoft.com/office/powerpoint/2010/main" val="360962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67C-1F70-A805-54D4-5F04EB297046}"/>
              </a:ext>
            </a:extLst>
          </p:cNvPr>
          <p:cNvSpPr>
            <a:spLocks noGrp="1"/>
          </p:cNvSpPr>
          <p:nvPr>
            <p:ph type="title"/>
          </p:nvPr>
        </p:nvSpPr>
        <p:spPr>
          <a:xfrm>
            <a:off x="316870" y="0"/>
            <a:ext cx="10515600" cy="1325563"/>
          </a:xfrm>
        </p:spPr>
        <p:txBody>
          <a:bodyPr/>
          <a:lstStyle/>
          <a:p>
            <a:r>
              <a:rPr lang="en-IN" dirty="0"/>
              <a:t>Hypothesis Testing</a:t>
            </a:r>
          </a:p>
        </p:txBody>
      </p:sp>
      <p:sp>
        <p:nvSpPr>
          <p:cNvPr id="3" name="TextBox 2">
            <a:extLst>
              <a:ext uri="{FF2B5EF4-FFF2-40B4-BE49-F238E27FC236}">
                <a16:creationId xmlns:a16="http://schemas.microsoft.com/office/drawing/2014/main" id="{28492089-5CD9-E681-FDF3-CF4FDCB3DC75}"/>
              </a:ext>
            </a:extLst>
          </p:cNvPr>
          <p:cNvSpPr txBox="1"/>
          <p:nvPr/>
        </p:nvSpPr>
        <p:spPr>
          <a:xfrm>
            <a:off x="316870" y="1325563"/>
            <a:ext cx="11706131" cy="5786199"/>
          </a:xfrm>
          <a:prstGeom prst="rect">
            <a:avLst/>
          </a:prstGeom>
          <a:noFill/>
        </p:spPr>
        <p:txBody>
          <a:bodyPr wrap="square" rtlCol="0">
            <a:spAutoFit/>
          </a:bodyPr>
          <a:lstStyle/>
          <a:p>
            <a:r>
              <a:rPr lang="en-IN" sz="2200" dirty="0"/>
              <a:t>Problem Statement –  Spotify Analysts claim that the top 50 songs are either 3.7 minutes or longer.</a:t>
            </a:r>
          </a:p>
          <a:p>
            <a:endParaRPr lang="en-IN" sz="2200" dirty="0"/>
          </a:p>
          <a:p>
            <a:r>
              <a:rPr lang="en-US" sz="2200" dirty="0"/>
              <a:t>Null Hypothesis: Average length of </a:t>
            </a:r>
            <a:r>
              <a:rPr lang="en-US" sz="2200" dirty="0" err="1"/>
              <a:t>spotify</a:t>
            </a:r>
            <a:r>
              <a:rPr lang="en-US" sz="2200" dirty="0"/>
              <a:t> songs is more than or equal to 3.7 minutes.</a:t>
            </a:r>
          </a:p>
          <a:p>
            <a:r>
              <a:rPr lang="en-US" sz="2200" dirty="0"/>
              <a:t>Alternative Hypothesis: Average length of </a:t>
            </a:r>
            <a:r>
              <a:rPr lang="en-US" sz="2200" dirty="0" err="1"/>
              <a:t>spotify</a:t>
            </a:r>
            <a:r>
              <a:rPr lang="en-US" sz="2200" dirty="0"/>
              <a:t> songs is less than 3.7 minutes. </a:t>
            </a:r>
          </a:p>
          <a:p>
            <a:endParaRPr lang="en-US" sz="2200" dirty="0"/>
          </a:p>
          <a:p>
            <a:r>
              <a:rPr lang="en-IN" sz="2200" dirty="0"/>
              <a:t>Taking alpha value as 0.05.</a:t>
            </a:r>
          </a:p>
          <a:p>
            <a:r>
              <a:rPr lang="en-IN" sz="2200" dirty="0"/>
              <a:t>Calculating the standard deviation of passenger count from the population.</a:t>
            </a:r>
          </a:p>
          <a:p>
            <a:r>
              <a:rPr lang="en-IN" sz="2200" dirty="0"/>
              <a:t>Generating a random sample of 100 songs from the population , we get variance as 4 minutes.</a:t>
            </a:r>
          </a:p>
          <a:p>
            <a:r>
              <a:rPr lang="en-IN" sz="2200" dirty="0"/>
              <a:t>N=100</a:t>
            </a:r>
          </a:p>
          <a:p>
            <a:endParaRPr lang="en-IN" sz="2200" dirty="0"/>
          </a:p>
          <a:p>
            <a:r>
              <a:rPr lang="en-IN" sz="2200" u="sng" dirty="0"/>
              <a:t>Z Test</a:t>
            </a:r>
          </a:p>
          <a:p>
            <a:r>
              <a:rPr lang="en-IN" sz="2200" dirty="0"/>
              <a:t>Calculating z critical from z table we get -1.6448.</a:t>
            </a:r>
          </a:p>
          <a:p>
            <a:r>
              <a:rPr lang="en-IN" sz="2200" dirty="0"/>
              <a:t>Calculating z value using formula , we get -1.92307.</a:t>
            </a:r>
          </a:p>
          <a:p>
            <a:r>
              <a:rPr lang="en-IN" sz="2200" dirty="0"/>
              <a:t>Since -1.92307 &lt; -1.6448 we fail to reject the null hypothesis.</a:t>
            </a:r>
          </a:p>
          <a:p>
            <a:r>
              <a:rPr lang="en-IN" sz="2200" dirty="0"/>
              <a:t>This can be shown visually by plotting for </a:t>
            </a:r>
            <a:r>
              <a:rPr lang="en-IN" sz="2200" dirty="0" err="1"/>
              <a:t>eg</a:t>
            </a:r>
            <a:r>
              <a:rPr lang="en-IN" sz="2200" dirty="0"/>
              <a:t> : 5000 simulation &amp; comparing the total plot with the variance of 4.</a:t>
            </a:r>
            <a:endParaRPr lang="en-IN" dirty="0"/>
          </a:p>
          <a:p>
            <a:endParaRPr lang="en-IN" dirty="0"/>
          </a:p>
        </p:txBody>
      </p:sp>
    </p:spTree>
    <p:extLst>
      <p:ext uri="{BB962C8B-B14F-4D97-AF65-F5344CB8AC3E}">
        <p14:creationId xmlns:p14="http://schemas.microsoft.com/office/powerpoint/2010/main" val="176913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67C-1F70-A805-54D4-5F04EB297046}"/>
              </a:ext>
            </a:extLst>
          </p:cNvPr>
          <p:cNvSpPr>
            <a:spLocks noGrp="1"/>
          </p:cNvSpPr>
          <p:nvPr>
            <p:ph type="title"/>
          </p:nvPr>
        </p:nvSpPr>
        <p:spPr>
          <a:xfrm>
            <a:off x="316871" y="365125"/>
            <a:ext cx="10515600" cy="1325563"/>
          </a:xfrm>
        </p:spPr>
        <p:txBody>
          <a:bodyPr/>
          <a:lstStyle/>
          <a:p>
            <a:r>
              <a:rPr lang="en-IN" dirty="0"/>
              <a:t>Hypothesis Testing(</a:t>
            </a:r>
            <a:r>
              <a:rPr lang="en-IN" dirty="0" err="1"/>
              <a:t>contd</a:t>
            </a:r>
            <a:r>
              <a:rPr lang="en-IN" dirty="0"/>
              <a:t>…)</a:t>
            </a:r>
          </a:p>
        </p:txBody>
      </p:sp>
      <p:sp>
        <p:nvSpPr>
          <p:cNvPr id="3" name="TextBox 2">
            <a:extLst>
              <a:ext uri="{FF2B5EF4-FFF2-40B4-BE49-F238E27FC236}">
                <a16:creationId xmlns:a16="http://schemas.microsoft.com/office/drawing/2014/main" id="{28492089-5CD9-E681-FDF3-CF4FDCB3DC75}"/>
              </a:ext>
            </a:extLst>
          </p:cNvPr>
          <p:cNvSpPr txBox="1"/>
          <p:nvPr/>
        </p:nvSpPr>
        <p:spPr>
          <a:xfrm>
            <a:off x="316871" y="1566400"/>
            <a:ext cx="11253458" cy="4616648"/>
          </a:xfrm>
          <a:prstGeom prst="rect">
            <a:avLst/>
          </a:prstGeom>
          <a:noFill/>
        </p:spPr>
        <p:txBody>
          <a:bodyPr wrap="square" rtlCol="0">
            <a:spAutoFit/>
          </a:bodyPr>
          <a:lstStyle/>
          <a:p>
            <a:r>
              <a:rPr lang="en-IN" sz="3000" u="sng" dirty="0"/>
              <a:t>T Test</a:t>
            </a:r>
          </a:p>
          <a:p>
            <a:r>
              <a:rPr lang="en-IN" sz="3000" dirty="0"/>
              <a:t>Here taking a sample size of 20 , instead of population std we use sample std.</a:t>
            </a:r>
          </a:p>
          <a:p>
            <a:r>
              <a:rPr lang="en-IN" sz="3000" dirty="0"/>
              <a:t>Degree of freedom is a new parameter used , here its value is 20 -1.</a:t>
            </a:r>
          </a:p>
          <a:p>
            <a:r>
              <a:rPr lang="en-IN" sz="3000" dirty="0"/>
              <a:t>Finding the t critical we get -2.2621 from t table.</a:t>
            </a:r>
          </a:p>
          <a:p>
            <a:r>
              <a:rPr lang="en-IN" sz="3000" dirty="0"/>
              <a:t>Finding t value using formula we get 0.3479.</a:t>
            </a:r>
          </a:p>
          <a:p>
            <a:r>
              <a:rPr lang="en-IN" sz="3000" dirty="0"/>
              <a:t>Since the value is not lesser than the critical value , we can conclude we fail to reject the null hypothesis. </a:t>
            </a:r>
          </a:p>
          <a:p>
            <a:endParaRPr lang="en-IN" dirty="0"/>
          </a:p>
          <a:p>
            <a:endParaRPr lang="en-IN" dirty="0"/>
          </a:p>
          <a:p>
            <a:endParaRPr lang="en-IN" dirty="0"/>
          </a:p>
        </p:txBody>
      </p:sp>
    </p:spTree>
    <p:extLst>
      <p:ext uri="{BB962C8B-B14F-4D97-AF65-F5344CB8AC3E}">
        <p14:creationId xmlns:p14="http://schemas.microsoft.com/office/powerpoint/2010/main" val="200401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B26A-5905-3EEA-9BD3-CB590E707BA4}"/>
              </a:ext>
            </a:extLst>
          </p:cNvPr>
          <p:cNvSpPr>
            <a:spLocks noGrp="1"/>
          </p:cNvSpPr>
          <p:nvPr>
            <p:ph type="title"/>
          </p:nvPr>
        </p:nvSpPr>
        <p:spPr>
          <a:xfrm>
            <a:off x="362139" y="102574"/>
            <a:ext cx="10515600" cy="1325563"/>
          </a:xfrm>
        </p:spPr>
        <p:txBody>
          <a:bodyPr/>
          <a:lstStyle/>
          <a:p>
            <a:r>
              <a:rPr lang="en-IN" dirty="0"/>
              <a:t>AB Testing</a:t>
            </a:r>
          </a:p>
        </p:txBody>
      </p:sp>
      <p:sp>
        <p:nvSpPr>
          <p:cNvPr id="3" name="TextBox 2">
            <a:extLst>
              <a:ext uri="{FF2B5EF4-FFF2-40B4-BE49-F238E27FC236}">
                <a16:creationId xmlns:a16="http://schemas.microsoft.com/office/drawing/2014/main" id="{4A1C7FAD-6144-2D00-410C-5098AA1EFDB8}"/>
              </a:ext>
            </a:extLst>
          </p:cNvPr>
          <p:cNvSpPr txBox="1"/>
          <p:nvPr/>
        </p:nvSpPr>
        <p:spPr>
          <a:xfrm>
            <a:off x="226337" y="1213164"/>
            <a:ext cx="11603524" cy="5632311"/>
          </a:xfrm>
          <a:prstGeom prst="rect">
            <a:avLst/>
          </a:prstGeom>
          <a:noFill/>
        </p:spPr>
        <p:txBody>
          <a:bodyPr wrap="square" rtlCol="0">
            <a:spAutoFit/>
          </a:bodyPr>
          <a:lstStyle/>
          <a:p>
            <a:endParaRPr lang="en-IN" sz="1800" dirty="0"/>
          </a:p>
          <a:p>
            <a:r>
              <a:rPr lang="en-IN" sz="1800" dirty="0"/>
              <a:t>Null Hypothesis : </a:t>
            </a:r>
            <a:r>
              <a:rPr lang="en-US" sz="1800" dirty="0"/>
              <a:t>the mean beats per minute of a song in 2021 is 120</a:t>
            </a:r>
            <a:endParaRPr lang="en-IN" sz="1800" dirty="0"/>
          </a:p>
          <a:p>
            <a:r>
              <a:rPr lang="en-IN" sz="1800" dirty="0"/>
              <a:t>Alternate Hypothesis : </a:t>
            </a:r>
            <a:r>
              <a:rPr lang="en-US" sz="1800" dirty="0"/>
              <a:t>the mean beats per minute of a song in 2021 is NOT 120</a:t>
            </a:r>
            <a:endParaRPr lang="en-IN" sz="1800" dirty="0"/>
          </a:p>
          <a:p>
            <a:endParaRPr lang="en-IN" dirty="0"/>
          </a:p>
          <a:p>
            <a:r>
              <a:rPr lang="en-IN" dirty="0"/>
              <a:t>Statistic used – difference of mean of beats for a song</a:t>
            </a:r>
          </a:p>
          <a:p>
            <a:endParaRPr lang="en-IN" dirty="0"/>
          </a:p>
          <a:p>
            <a:r>
              <a:rPr lang="en-IN" dirty="0"/>
              <a:t>The observed difference between mean is 0.42.</a:t>
            </a:r>
          </a:p>
          <a:p>
            <a:endParaRPr lang="en-IN" dirty="0"/>
          </a:p>
          <a:p>
            <a:r>
              <a:rPr lang="en-IN" dirty="0"/>
              <a:t>To predict the value of the test statistic we simulate under Null Hypothesis using random permutation method by the following steps :</a:t>
            </a:r>
          </a:p>
          <a:p>
            <a:r>
              <a:rPr lang="en-IN" dirty="0"/>
              <a:t>	1. generate a random sample from the population.</a:t>
            </a:r>
          </a:p>
          <a:p>
            <a:r>
              <a:rPr lang="en-IN" dirty="0"/>
              <a:t>	2. create a new column called bpm difference</a:t>
            </a:r>
          </a:p>
          <a:p>
            <a:r>
              <a:rPr lang="en-IN" dirty="0"/>
              <a:t>	3. find mean for the beat difference between columns in popularity and </a:t>
            </a:r>
            <a:r>
              <a:rPr lang="en-IN" dirty="0" err="1"/>
              <a:t>speechiness</a:t>
            </a:r>
            <a:r>
              <a:rPr lang="en-IN" dirty="0"/>
              <a:t>.</a:t>
            </a:r>
          </a:p>
          <a:p>
            <a:r>
              <a:rPr lang="en-IN" dirty="0"/>
              <a:t>	4. compute the difference , and store it in an array.</a:t>
            </a:r>
          </a:p>
          <a:p>
            <a:r>
              <a:rPr lang="en-IN" dirty="0"/>
              <a:t>	5. repeat steps 1 to 4 for about 5000 simulations.</a:t>
            </a:r>
          </a:p>
          <a:p>
            <a:endParaRPr lang="en-IN" dirty="0"/>
          </a:p>
          <a:p>
            <a:r>
              <a:rPr lang="en-IN" dirty="0"/>
              <a:t>Now plot the differences array &amp; compare it with the observed value , if it is very far away from the centre then we can reject null hypothesis </a:t>
            </a:r>
            <a:r>
              <a:rPr lang="en-IN" dirty="0" err="1"/>
              <a:t>i.e</a:t>
            </a:r>
            <a:r>
              <a:rPr lang="en-IN" dirty="0"/>
              <a:t> the observed value and the predicted value of the statistic under null hypothesis are not consistent.</a:t>
            </a:r>
          </a:p>
          <a:p>
            <a:endParaRPr lang="en-IN" dirty="0"/>
          </a:p>
        </p:txBody>
      </p:sp>
    </p:spTree>
    <p:extLst>
      <p:ext uri="{BB962C8B-B14F-4D97-AF65-F5344CB8AC3E}">
        <p14:creationId xmlns:p14="http://schemas.microsoft.com/office/powerpoint/2010/main" val="86709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B26A-5905-3EEA-9BD3-CB590E707BA4}"/>
              </a:ext>
            </a:extLst>
          </p:cNvPr>
          <p:cNvSpPr>
            <a:spLocks noGrp="1"/>
          </p:cNvSpPr>
          <p:nvPr>
            <p:ph type="title"/>
          </p:nvPr>
        </p:nvSpPr>
        <p:spPr>
          <a:xfrm>
            <a:off x="362139" y="102574"/>
            <a:ext cx="10515600" cy="1325563"/>
          </a:xfrm>
        </p:spPr>
        <p:txBody>
          <a:bodyPr/>
          <a:lstStyle/>
          <a:p>
            <a:r>
              <a:rPr lang="en-IN" dirty="0"/>
              <a:t>Chi Square Testing</a:t>
            </a:r>
          </a:p>
        </p:txBody>
      </p:sp>
      <p:sp>
        <p:nvSpPr>
          <p:cNvPr id="3" name="TextBox 2">
            <a:extLst>
              <a:ext uri="{FF2B5EF4-FFF2-40B4-BE49-F238E27FC236}">
                <a16:creationId xmlns:a16="http://schemas.microsoft.com/office/drawing/2014/main" id="{4A1C7FAD-6144-2D00-410C-5098AA1EFDB8}"/>
              </a:ext>
            </a:extLst>
          </p:cNvPr>
          <p:cNvSpPr txBox="1"/>
          <p:nvPr/>
        </p:nvSpPr>
        <p:spPr>
          <a:xfrm>
            <a:off x="226337" y="1213164"/>
            <a:ext cx="11603524" cy="5955476"/>
          </a:xfrm>
          <a:prstGeom prst="rect">
            <a:avLst/>
          </a:prstGeom>
          <a:noFill/>
        </p:spPr>
        <p:txBody>
          <a:bodyPr wrap="square" rtlCol="0">
            <a:spAutoFit/>
          </a:bodyPr>
          <a:lstStyle/>
          <a:p>
            <a:r>
              <a:rPr lang="en-IN" sz="2300" dirty="0"/>
              <a:t>Problem Statement –  Comparing </a:t>
            </a:r>
            <a:r>
              <a:rPr lang="en-US" sz="2300" dirty="0"/>
              <a:t>category of songs uploaded by most subscribed Spotify Artist in a country is independent of the country in which they reside.</a:t>
            </a:r>
            <a:r>
              <a:rPr lang="en-IN" sz="2300" dirty="0"/>
              <a:t>.</a:t>
            </a:r>
          </a:p>
          <a:p>
            <a:endParaRPr lang="en-IN" sz="2300" dirty="0"/>
          </a:p>
          <a:p>
            <a:r>
              <a:rPr lang="en-IN" sz="2300" dirty="0"/>
              <a:t>Null Hypothesis : There is a significant relationship between the variables. </a:t>
            </a:r>
          </a:p>
          <a:p>
            <a:r>
              <a:rPr lang="en-IN" sz="2300" dirty="0"/>
              <a:t>Alternate Hypothesis : There is no significant relationship between the variables. </a:t>
            </a:r>
          </a:p>
          <a:p>
            <a:endParaRPr lang="en-IN" sz="2300" dirty="0"/>
          </a:p>
          <a:p>
            <a:r>
              <a:rPr lang="en-IN" sz="2300" dirty="0"/>
              <a:t>The table consists of song category &amp; country as its labels.</a:t>
            </a:r>
          </a:p>
          <a:p>
            <a:r>
              <a:rPr lang="en-IN" sz="2300" dirty="0"/>
              <a:t>The respective values are calculated from the dataset &amp; represented in form of a pretty table. </a:t>
            </a:r>
          </a:p>
          <a:p>
            <a:endParaRPr lang="en-IN" sz="2300" dirty="0"/>
          </a:p>
          <a:p>
            <a:r>
              <a:rPr lang="en-IN" sz="2300" dirty="0"/>
              <a:t>To come to a conclusion:</a:t>
            </a:r>
          </a:p>
          <a:p>
            <a:r>
              <a:rPr lang="en-IN" sz="2300" dirty="0"/>
              <a:t>	1. pass the observed values to the chi() function.</a:t>
            </a:r>
          </a:p>
          <a:p>
            <a:r>
              <a:rPr lang="en-IN" sz="2300" dirty="0"/>
              <a:t>	2. store the degree of freedom value , expected values .</a:t>
            </a:r>
          </a:p>
          <a:p>
            <a:r>
              <a:rPr lang="en-IN" sz="2300" dirty="0"/>
              <a:t>	3. find chi critical value from the table.</a:t>
            </a:r>
          </a:p>
          <a:p>
            <a:r>
              <a:rPr lang="en-IN" sz="2300" dirty="0"/>
              <a:t>	4. find chi value using observed &amp; expected values.</a:t>
            </a:r>
          </a:p>
          <a:p>
            <a:r>
              <a:rPr lang="en-IN" sz="2300" dirty="0"/>
              <a:t>	5. the chi value is lesser than the critical value.</a:t>
            </a:r>
          </a:p>
          <a:p>
            <a:endParaRPr lang="en-IN" dirty="0"/>
          </a:p>
          <a:p>
            <a:endParaRPr lang="en-IN" dirty="0"/>
          </a:p>
        </p:txBody>
      </p:sp>
    </p:spTree>
    <p:extLst>
      <p:ext uri="{BB962C8B-B14F-4D97-AF65-F5344CB8AC3E}">
        <p14:creationId xmlns:p14="http://schemas.microsoft.com/office/powerpoint/2010/main" val="17020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039D-E674-A893-71D5-D512BD90015D}"/>
              </a:ext>
            </a:extLst>
          </p:cNvPr>
          <p:cNvSpPr>
            <a:spLocks noGrp="1"/>
          </p:cNvSpPr>
          <p:nvPr>
            <p:ph type="title"/>
          </p:nvPr>
        </p:nvSpPr>
        <p:spPr/>
        <p:txBody>
          <a:bodyPr/>
          <a:lstStyle/>
          <a:p>
            <a:r>
              <a:rPr lang="en-IN" dirty="0">
                <a:latin typeface="Bahnschrift" panose="020B0502040204020203" pitchFamily="34" charset="0"/>
              </a:rPr>
              <a:t>Spotify’s reliance on Data Science </a:t>
            </a:r>
          </a:p>
        </p:txBody>
      </p:sp>
      <p:sp>
        <p:nvSpPr>
          <p:cNvPr id="3" name="Content Placeholder 2">
            <a:extLst>
              <a:ext uri="{FF2B5EF4-FFF2-40B4-BE49-F238E27FC236}">
                <a16:creationId xmlns:a16="http://schemas.microsoft.com/office/drawing/2014/main" id="{B162FEE0-53C8-3919-EBA4-18107CE5147E}"/>
              </a:ext>
            </a:extLst>
          </p:cNvPr>
          <p:cNvSpPr>
            <a:spLocks noGrp="1"/>
          </p:cNvSpPr>
          <p:nvPr>
            <p:ph idx="1"/>
          </p:nvPr>
        </p:nvSpPr>
        <p:spPr/>
        <p:txBody>
          <a:bodyPr>
            <a:normAutofit lnSpcReduction="10000"/>
          </a:bodyPr>
          <a:lstStyle/>
          <a:p>
            <a:r>
              <a:rPr lang="en-IN" dirty="0"/>
              <a:t>Let’s assume Spotify didn’t use data science. Then tailor made song recommendations wouldn’t work, affecting probability of new upcoming artists, trending charts.</a:t>
            </a:r>
          </a:p>
          <a:p>
            <a:r>
              <a:rPr lang="en-IN" dirty="0"/>
              <a:t>Popular songs might not be so popular anymore because it won’t be recommended to users anymore as there is no way to differentiate between a popular song and normal song except for no. of streams.</a:t>
            </a:r>
          </a:p>
          <a:p>
            <a:r>
              <a:rPr lang="en-IN" dirty="0"/>
              <a:t>It will no longer even the playing field – popular artists will remain popular and small ones even smaller as their songs won’t show up in feed and need to be specifically searched for.</a:t>
            </a:r>
          </a:p>
          <a:p>
            <a:r>
              <a:rPr lang="en-IN" dirty="0"/>
              <a:t>Will not give the thrill of discovering new songs – thus decreasing app usage </a:t>
            </a:r>
            <a:r>
              <a:rPr lang="en-IN"/>
              <a:t>and revenue.</a:t>
            </a:r>
            <a:endParaRPr lang="en-IN" dirty="0"/>
          </a:p>
        </p:txBody>
      </p:sp>
    </p:spTree>
    <p:extLst>
      <p:ext uri="{BB962C8B-B14F-4D97-AF65-F5344CB8AC3E}">
        <p14:creationId xmlns:p14="http://schemas.microsoft.com/office/powerpoint/2010/main" val="213887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232-9A0B-9647-0672-019A91CE1020}"/>
              </a:ext>
            </a:extLst>
          </p:cNvPr>
          <p:cNvSpPr>
            <a:spLocks noGrp="1"/>
          </p:cNvSpPr>
          <p:nvPr>
            <p:ph type="title"/>
          </p:nvPr>
        </p:nvSpPr>
        <p:spPr>
          <a:xfrm>
            <a:off x="420949" y="1190174"/>
            <a:ext cx="10515600" cy="699365"/>
          </a:xfrm>
        </p:spPr>
        <p:txBody>
          <a:bodyPr/>
          <a:lstStyle/>
          <a:p>
            <a:r>
              <a:rPr lang="en-US" dirty="0">
                <a:latin typeface="Bahnschrift" panose="020B0502040204020203" pitchFamily="34" charset="0"/>
              </a:rPr>
              <a:t>Analytical questions</a:t>
            </a:r>
            <a:endParaRPr lang="en-IN" dirty="0">
              <a:latin typeface="Bahnschrift" panose="020B0502040204020203" pitchFamily="34" charset="0"/>
            </a:endParaRPr>
          </a:p>
        </p:txBody>
      </p:sp>
      <p:sp>
        <p:nvSpPr>
          <p:cNvPr id="5" name="Content Placeholder 2">
            <a:extLst>
              <a:ext uri="{FF2B5EF4-FFF2-40B4-BE49-F238E27FC236}">
                <a16:creationId xmlns:a16="http://schemas.microsoft.com/office/drawing/2014/main" id="{56899488-1352-9343-FA67-F02CBE1BF680}"/>
              </a:ext>
            </a:extLst>
          </p:cNvPr>
          <p:cNvSpPr txBox="1">
            <a:spLocks/>
          </p:cNvSpPr>
          <p:nvPr/>
        </p:nvSpPr>
        <p:spPr>
          <a:xfrm>
            <a:off x="420949" y="1253970"/>
            <a:ext cx="10649505" cy="2175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6" name="Content Placeholder 2">
            <a:extLst>
              <a:ext uri="{FF2B5EF4-FFF2-40B4-BE49-F238E27FC236}">
                <a16:creationId xmlns:a16="http://schemas.microsoft.com/office/drawing/2014/main" id="{3DFAC41B-D080-9B8E-E905-8FD1F08FA871}"/>
              </a:ext>
            </a:extLst>
          </p:cNvPr>
          <p:cNvSpPr txBox="1">
            <a:spLocks/>
          </p:cNvSpPr>
          <p:nvPr/>
        </p:nvSpPr>
        <p:spPr>
          <a:xfrm>
            <a:off x="420949" y="2017031"/>
            <a:ext cx="11652682" cy="4259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latin typeface="Bahnschrift" panose="020B0502040204020203" pitchFamily="34" charset="0"/>
              </a:rPr>
              <a:t>What is the average no. of songs streamed by a user?</a:t>
            </a:r>
          </a:p>
          <a:p>
            <a:pPr marL="514350" indent="-514350">
              <a:buFont typeface="+mj-lt"/>
              <a:buAutoNum type="arabicPeriod"/>
            </a:pPr>
            <a:r>
              <a:rPr lang="en-US" dirty="0">
                <a:latin typeface="Bahnschrift" panose="020B0502040204020203" pitchFamily="34" charset="0"/>
              </a:rPr>
              <a:t>Which album was streamed the most this week?</a:t>
            </a:r>
          </a:p>
          <a:p>
            <a:pPr marL="514350" indent="-514350">
              <a:buFont typeface="+mj-lt"/>
              <a:buAutoNum type="arabicPeriod"/>
            </a:pPr>
            <a:r>
              <a:rPr lang="en-US" dirty="0">
                <a:latin typeface="Bahnschrift" panose="020B0502040204020203" pitchFamily="34" charset="0"/>
              </a:rPr>
              <a:t>What is the total no. of streams for a given song?</a:t>
            </a:r>
          </a:p>
          <a:p>
            <a:pPr marL="514350" indent="-514350">
              <a:buFont typeface="+mj-lt"/>
              <a:buAutoNum type="arabicPeriod"/>
            </a:pPr>
            <a:r>
              <a:rPr lang="en-US" dirty="0">
                <a:latin typeface="Bahnschrift" panose="020B0502040204020203" pitchFamily="34" charset="0"/>
              </a:rPr>
              <a:t>Songs under 5000 streams</a:t>
            </a:r>
          </a:p>
          <a:p>
            <a:pPr marL="514350" indent="-514350">
              <a:buFont typeface="+mj-lt"/>
              <a:buAutoNum type="arabicPeriod"/>
            </a:pPr>
            <a:r>
              <a:rPr lang="en-US" dirty="0">
                <a:latin typeface="Bahnschrift" panose="020B0502040204020203" pitchFamily="34" charset="0"/>
              </a:rPr>
              <a:t>Albums that stayed trending for more than 6 months</a:t>
            </a:r>
          </a:p>
          <a:p>
            <a:pPr marL="514350" indent="-514350">
              <a:buFont typeface="+mj-lt"/>
              <a:buAutoNum type="arabicPeriod"/>
            </a:pPr>
            <a:r>
              <a:rPr lang="en-US" dirty="0">
                <a:latin typeface="Bahnschrift" panose="020B0502040204020203" pitchFamily="34" charset="0"/>
              </a:rPr>
              <a:t>How long does the average user spend?</a:t>
            </a:r>
          </a:p>
          <a:p>
            <a:pPr marL="0" indent="0">
              <a:buFont typeface="Arial" panose="020B0604020202020204" pitchFamily="34" charset="0"/>
              <a:buNone/>
            </a:pPr>
            <a:endParaRPr lang="en-IN" dirty="0">
              <a:latin typeface="Bahnschrift" panose="020B0502040204020203" pitchFamily="34" charset="0"/>
            </a:endParaRPr>
          </a:p>
        </p:txBody>
      </p:sp>
      <p:sp>
        <p:nvSpPr>
          <p:cNvPr id="8" name="Content Placeholder 2">
            <a:extLst>
              <a:ext uri="{FF2B5EF4-FFF2-40B4-BE49-F238E27FC236}">
                <a16:creationId xmlns:a16="http://schemas.microsoft.com/office/drawing/2014/main" id="{DEAAC4FB-8898-1808-3BB4-AB5E5E82F308}"/>
              </a:ext>
            </a:extLst>
          </p:cNvPr>
          <p:cNvSpPr txBox="1">
            <a:spLocks/>
          </p:cNvSpPr>
          <p:nvPr/>
        </p:nvSpPr>
        <p:spPr>
          <a:xfrm>
            <a:off x="420949" y="232544"/>
            <a:ext cx="10649505" cy="82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Bahnschrift" panose="020B0502040204020203" pitchFamily="34" charset="0"/>
              </a:rPr>
              <a:t>App name: Spotify</a:t>
            </a:r>
            <a:endParaRPr lang="en-IN" dirty="0">
              <a:latin typeface="Bahnschrift" panose="020B0502040204020203" pitchFamily="34" charset="0"/>
            </a:endParaRPr>
          </a:p>
        </p:txBody>
      </p:sp>
    </p:spTree>
    <p:extLst>
      <p:ext uri="{BB962C8B-B14F-4D97-AF65-F5344CB8AC3E}">
        <p14:creationId xmlns:p14="http://schemas.microsoft.com/office/powerpoint/2010/main" val="173328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99F817-4127-511D-9CFE-575159620311}"/>
              </a:ext>
            </a:extLst>
          </p:cNvPr>
          <p:cNvSpPr>
            <a:spLocks noGrp="1"/>
          </p:cNvSpPr>
          <p:nvPr>
            <p:ph idx="1"/>
          </p:nvPr>
        </p:nvSpPr>
        <p:spPr>
          <a:xfrm>
            <a:off x="296662" y="1369628"/>
            <a:ext cx="11670437" cy="3406558"/>
          </a:xfrm>
        </p:spPr>
        <p:txBody>
          <a:bodyPr>
            <a:normAutofit/>
          </a:bodyPr>
          <a:lstStyle/>
          <a:p>
            <a:pPr marL="514350" indent="-514350">
              <a:buFont typeface="+mj-lt"/>
              <a:buAutoNum type="arabicPeriod"/>
            </a:pPr>
            <a:r>
              <a:rPr lang="en-US" dirty="0">
                <a:latin typeface="Bahnschrift" panose="020B0502040204020203" pitchFamily="34" charset="0"/>
              </a:rPr>
              <a:t>How many trending songs this week will remain trending next week?</a:t>
            </a:r>
          </a:p>
          <a:p>
            <a:pPr marL="514350" indent="-514350">
              <a:buFont typeface="+mj-lt"/>
              <a:buAutoNum type="arabicPeriod"/>
            </a:pPr>
            <a:r>
              <a:rPr lang="en-US" dirty="0">
                <a:latin typeface="Bahnschrift" panose="020B0502040204020203" pitchFamily="34" charset="0"/>
              </a:rPr>
              <a:t>Which artist will have the most streams by the end of this month</a:t>
            </a:r>
          </a:p>
          <a:p>
            <a:pPr marL="514350" indent="-514350">
              <a:buFont typeface="+mj-lt"/>
              <a:buAutoNum type="arabicPeriod"/>
            </a:pPr>
            <a:r>
              <a:rPr lang="en-IN" dirty="0">
                <a:latin typeface="Bahnschrift" panose="020B0502040204020203" pitchFamily="34" charset="0"/>
              </a:rPr>
              <a:t>Which albums are in both US and India top 50?</a:t>
            </a:r>
          </a:p>
          <a:p>
            <a:pPr marL="514350" indent="-514350">
              <a:buFont typeface="+mj-lt"/>
              <a:buAutoNum type="arabicPeriod"/>
            </a:pPr>
            <a:r>
              <a:rPr lang="en-IN" dirty="0">
                <a:latin typeface="Bahnschrift" panose="020B0502040204020203" pitchFamily="34" charset="0"/>
              </a:rPr>
              <a:t>Which artist are the most listened to among listeners between the ages 18 and 24?</a:t>
            </a:r>
          </a:p>
          <a:p>
            <a:pPr marL="514350" indent="-514350">
              <a:buFont typeface="+mj-lt"/>
              <a:buAutoNum type="arabicPeriod"/>
            </a:pPr>
            <a:r>
              <a:rPr lang="en-IN" dirty="0">
                <a:latin typeface="Bahnschrift" panose="020B0502040204020203" pitchFamily="34" charset="0"/>
              </a:rPr>
              <a:t>What is the most played genre this month?</a:t>
            </a:r>
          </a:p>
          <a:p>
            <a:pPr marL="514350" indent="-514350">
              <a:buFont typeface="+mj-lt"/>
              <a:buAutoNum type="arabicPeriod"/>
            </a:pPr>
            <a:endParaRPr lang="en-IN" dirty="0">
              <a:latin typeface="Bahnschrift" panose="020B0502040204020203" pitchFamily="34" charset="0"/>
            </a:endParaRPr>
          </a:p>
        </p:txBody>
      </p:sp>
      <p:sp>
        <p:nvSpPr>
          <p:cNvPr id="5" name="Title 1">
            <a:extLst>
              <a:ext uri="{FF2B5EF4-FFF2-40B4-BE49-F238E27FC236}">
                <a16:creationId xmlns:a16="http://schemas.microsoft.com/office/drawing/2014/main" id="{7A10B347-746A-8C46-2352-E85641F38277}"/>
              </a:ext>
            </a:extLst>
          </p:cNvPr>
          <p:cNvSpPr txBox="1">
            <a:spLocks/>
          </p:cNvSpPr>
          <p:nvPr/>
        </p:nvSpPr>
        <p:spPr>
          <a:xfrm>
            <a:off x="296662" y="4105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panose="020B0502040204020203" pitchFamily="34" charset="0"/>
              </a:rPr>
              <a:t>Predictive questions</a:t>
            </a:r>
            <a:endParaRPr lang="en-IN" dirty="0">
              <a:latin typeface="Bahnschrift" panose="020B0502040204020203" pitchFamily="34" charset="0"/>
            </a:endParaRPr>
          </a:p>
        </p:txBody>
      </p:sp>
    </p:spTree>
    <p:extLst>
      <p:ext uri="{BB962C8B-B14F-4D97-AF65-F5344CB8AC3E}">
        <p14:creationId xmlns:p14="http://schemas.microsoft.com/office/powerpoint/2010/main" val="400675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9A786D-F48B-2FD2-0E44-127477BB35E7}"/>
              </a:ext>
            </a:extLst>
          </p:cNvPr>
          <p:cNvPicPr>
            <a:picLocks noChangeAspect="1"/>
          </p:cNvPicPr>
          <p:nvPr/>
        </p:nvPicPr>
        <p:blipFill>
          <a:blip r:embed="rId2"/>
          <a:stretch>
            <a:fillRect/>
          </a:stretch>
        </p:blipFill>
        <p:spPr>
          <a:xfrm>
            <a:off x="838201" y="382528"/>
            <a:ext cx="10906956" cy="2484959"/>
          </a:xfrm>
          <a:prstGeom prst="rect">
            <a:avLst/>
          </a:prstGeom>
        </p:spPr>
      </p:pic>
      <p:sp>
        <p:nvSpPr>
          <p:cNvPr id="6" name="TextBox 5">
            <a:extLst>
              <a:ext uri="{FF2B5EF4-FFF2-40B4-BE49-F238E27FC236}">
                <a16:creationId xmlns:a16="http://schemas.microsoft.com/office/drawing/2014/main" id="{E1F3EF54-FF29-A2C6-D402-7B8EEE7E4899}"/>
              </a:ext>
            </a:extLst>
          </p:cNvPr>
          <p:cNvSpPr txBox="1"/>
          <p:nvPr/>
        </p:nvSpPr>
        <p:spPr>
          <a:xfrm>
            <a:off x="446843" y="722783"/>
            <a:ext cx="10515598" cy="3108543"/>
          </a:xfrm>
          <a:prstGeom prst="rect">
            <a:avLst/>
          </a:prstGeom>
          <a:noFill/>
        </p:spPr>
        <p:txBody>
          <a:bodyPr wrap="square" rtlCol="0">
            <a:spAutoFit/>
          </a:bodyPr>
          <a:lstStyle/>
          <a:p>
            <a:r>
              <a:rPr lang="en-IN" sz="3600" b="1" dirty="0">
                <a:latin typeface="Bahnschrift" panose="020B0502040204020203" pitchFamily="34" charset="0"/>
              </a:rPr>
              <a:t>Qualitative </a:t>
            </a:r>
          </a:p>
          <a:p>
            <a:endParaRPr lang="en-IN" sz="2000" b="1" dirty="0">
              <a:latin typeface="Bahnschrift" panose="020B0502040204020203" pitchFamily="34" charset="0"/>
            </a:endParaRPr>
          </a:p>
          <a:p>
            <a:pPr marL="342900" indent="-342900">
              <a:buFont typeface="Arial" panose="020B0604020202020204" pitchFamily="34" charset="0"/>
              <a:buChar char="•"/>
            </a:pPr>
            <a:r>
              <a:rPr lang="en-IN" sz="2800" dirty="0">
                <a:latin typeface="Bahnschrift" panose="020B0502040204020203" pitchFamily="34" charset="0"/>
              </a:rPr>
              <a:t>Nominal: Username(unique)</a:t>
            </a:r>
          </a:p>
          <a:p>
            <a:pPr marL="342900" indent="-342900">
              <a:buFont typeface="Arial" panose="020B0604020202020204" pitchFamily="34" charset="0"/>
              <a:buChar char="•"/>
            </a:pPr>
            <a:r>
              <a:rPr lang="en-IN" sz="2800" dirty="0">
                <a:latin typeface="Bahnschrift" panose="020B0502040204020203" pitchFamily="34" charset="0"/>
              </a:rPr>
              <a:t>Ordinal: Free and Premium accounts</a:t>
            </a:r>
          </a:p>
          <a:p>
            <a:pPr marL="342900" indent="-342900">
              <a:buFont typeface="Arial" panose="020B0604020202020204" pitchFamily="34" charset="0"/>
              <a:buChar char="•"/>
            </a:pPr>
            <a:r>
              <a:rPr lang="en-IN" sz="2800" dirty="0">
                <a:latin typeface="Bahnschrift" panose="020B0502040204020203" pitchFamily="34" charset="0"/>
              </a:rPr>
              <a:t>Binary:</a:t>
            </a:r>
          </a:p>
          <a:p>
            <a:pPr marL="800100" lvl="1" indent="-342900">
              <a:buFont typeface="Arial" panose="020B0604020202020204" pitchFamily="34" charset="0"/>
              <a:buChar char="•"/>
            </a:pPr>
            <a:r>
              <a:rPr lang="en-IN" sz="2800" dirty="0">
                <a:latin typeface="Bahnschrift" panose="020B0502040204020203" pitchFamily="34" charset="0"/>
              </a:rPr>
              <a:t>Symmetric:  sex</a:t>
            </a:r>
          </a:p>
          <a:p>
            <a:pPr marL="800100" lvl="1" indent="-342900">
              <a:buFont typeface="Arial" panose="020B0604020202020204" pitchFamily="34" charset="0"/>
              <a:buChar char="•"/>
            </a:pPr>
            <a:r>
              <a:rPr lang="en-IN" sz="2800" dirty="0">
                <a:latin typeface="Bahnschrift" panose="020B0502040204020203" pitchFamily="34" charset="0"/>
              </a:rPr>
              <a:t>Asymmetric: Limited free trial availed (used or unused)</a:t>
            </a:r>
          </a:p>
        </p:txBody>
      </p:sp>
      <p:sp>
        <p:nvSpPr>
          <p:cNvPr id="7" name="TextBox 6">
            <a:extLst>
              <a:ext uri="{FF2B5EF4-FFF2-40B4-BE49-F238E27FC236}">
                <a16:creationId xmlns:a16="http://schemas.microsoft.com/office/drawing/2014/main" id="{8077E8DA-C8F9-07D5-08CA-A3F4E35EFD49}"/>
              </a:ext>
            </a:extLst>
          </p:cNvPr>
          <p:cNvSpPr txBox="1"/>
          <p:nvPr/>
        </p:nvSpPr>
        <p:spPr>
          <a:xfrm>
            <a:off x="446843" y="4319335"/>
            <a:ext cx="10515598" cy="1815882"/>
          </a:xfrm>
          <a:prstGeom prst="rect">
            <a:avLst/>
          </a:prstGeom>
          <a:noFill/>
        </p:spPr>
        <p:txBody>
          <a:bodyPr wrap="square" rtlCol="0">
            <a:spAutoFit/>
          </a:bodyPr>
          <a:lstStyle/>
          <a:p>
            <a:r>
              <a:rPr lang="en-IN" sz="3600" b="1" dirty="0">
                <a:latin typeface="Bahnschrift" panose="020B0502040204020203" pitchFamily="34" charset="0"/>
              </a:rPr>
              <a:t>Quantitative </a:t>
            </a:r>
          </a:p>
          <a:p>
            <a:endParaRPr lang="en-IN" sz="2000" b="1" dirty="0">
              <a:latin typeface="Bahnschrift" panose="020B0502040204020203" pitchFamily="34" charset="0"/>
            </a:endParaRPr>
          </a:p>
          <a:p>
            <a:pPr marL="342900" indent="-342900">
              <a:buFont typeface="Arial" panose="020B0604020202020204" pitchFamily="34" charset="0"/>
              <a:buChar char="•"/>
            </a:pPr>
            <a:r>
              <a:rPr lang="en-IN" sz="2800" dirty="0">
                <a:latin typeface="Bahnschrift" panose="020B0502040204020203" pitchFamily="34" charset="0"/>
              </a:rPr>
              <a:t>Discrete Attribute: Update Feedback</a:t>
            </a:r>
          </a:p>
          <a:p>
            <a:pPr marL="342900" indent="-342900">
              <a:buFont typeface="Arial" panose="020B0604020202020204" pitchFamily="34" charset="0"/>
              <a:buChar char="•"/>
            </a:pPr>
            <a:r>
              <a:rPr lang="en-IN" sz="2800" dirty="0">
                <a:latin typeface="Bahnschrift" panose="020B0502040204020203" pitchFamily="34" charset="0"/>
              </a:rPr>
              <a:t>Continuous Attribute: Stream History</a:t>
            </a:r>
          </a:p>
        </p:txBody>
      </p:sp>
    </p:spTree>
    <p:extLst>
      <p:ext uri="{BB962C8B-B14F-4D97-AF65-F5344CB8AC3E}">
        <p14:creationId xmlns:p14="http://schemas.microsoft.com/office/powerpoint/2010/main" val="128701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1B05-A70F-0611-8D38-54E885DB9C66}"/>
              </a:ext>
            </a:extLst>
          </p:cNvPr>
          <p:cNvSpPr>
            <a:spLocks noGrp="1"/>
          </p:cNvSpPr>
          <p:nvPr>
            <p:ph type="title"/>
          </p:nvPr>
        </p:nvSpPr>
        <p:spPr/>
        <p:txBody>
          <a:bodyPr/>
          <a:lstStyle/>
          <a:p>
            <a:r>
              <a:rPr lang="en-IN" dirty="0"/>
              <a:t>Scales Of Measurement</a:t>
            </a:r>
          </a:p>
        </p:txBody>
      </p:sp>
      <p:sp>
        <p:nvSpPr>
          <p:cNvPr id="3" name="Content Placeholder 2">
            <a:extLst>
              <a:ext uri="{FF2B5EF4-FFF2-40B4-BE49-F238E27FC236}">
                <a16:creationId xmlns:a16="http://schemas.microsoft.com/office/drawing/2014/main" id="{6E605CDD-50E9-49C3-6541-405B2263223D}"/>
              </a:ext>
            </a:extLst>
          </p:cNvPr>
          <p:cNvSpPr>
            <a:spLocks noGrp="1"/>
          </p:cNvSpPr>
          <p:nvPr>
            <p:ph idx="1"/>
          </p:nvPr>
        </p:nvSpPr>
        <p:spPr>
          <a:xfrm>
            <a:off x="412955" y="1759974"/>
            <a:ext cx="11189110" cy="4581831"/>
          </a:xfrm>
        </p:spPr>
        <p:txBody>
          <a:bodyPr>
            <a:normAutofit fontScale="92500"/>
          </a:bodyPr>
          <a:lstStyle/>
          <a:p>
            <a:r>
              <a:rPr lang="en-IN" sz="3200" dirty="0"/>
              <a:t>Nominal : Choosing version of Spotify in uber </a:t>
            </a:r>
            <a:r>
              <a:rPr lang="en-IN" sz="3200" dirty="0" err="1"/>
              <a:t>i.e</a:t>
            </a:r>
            <a:r>
              <a:rPr lang="en-IN" sz="3200" dirty="0"/>
              <a:t> ( Premium, Plus, Free, One-week premium) </a:t>
            </a:r>
          </a:p>
          <a:p>
            <a:r>
              <a:rPr lang="en-IN" sz="3200" dirty="0"/>
              <a:t>Ordinal : Getting artist rating from customer after finishing the ride.</a:t>
            </a:r>
          </a:p>
          <a:p>
            <a:r>
              <a:rPr lang="en-IN" sz="3200" dirty="0"/>
              <a:t>Interval : Fare to be paid by the  customer after subscription is over</a:t>
            </a:r>
          </a:p>
          <a:p>
            <a:r>
              <a:rPr lang="en-IN" sz="3200" dirty="0"/>
              <a:t>Ratio : No of songs played by a customer in a day</a:t>
            </a:r>
          </a:p>
          <a:p>
            <a:r>
              <a:rPr lang="en-IN" sz="3200" dirty="0"/>
              <a:t>Univariate : Status of the song </a:t>
            </a:r>
            <a:r>
              <a:rPr lang="en-IN" sz="3200" dirty="0" err="1"/>
              <a:t>i.e</a:t>
            </a:r>
            <a:r>
              <a:rPr lang="en-IN" sz="3200" dirty="0"/>
              <a:t> ( Completed ,halfway, changed immediately(clicked by mistake or dislike))</a:t>
            </a:r>
          </a:p>
          <a:p>
            <a:r>
              <a:rPr lang="en-IN" sz="3200" dirty="0"/>
              <a:t>Bivariate : How long a song is played &amp; No. of ads encountered.</a:t>
            </a:r>
          </a:p>
        </p:txBody>
      </p:sp>
    </p:spTree>
    <p:extLst>
      <p:ext uri="{BB962C8B-B14F-4D97-AF65-F5344CB8AC3E}">
        <p14:creationId xmlns:p14="http://schemas.microsoft.com/office/powerpoint/2010/main" val="362182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F337-F152-D676-9B02-1FFECD7ABD0F}"/>
              </a:ext>
            </a:extLst>
          </p:cNvPr>
          <p:cNvSpPr>
            <a:spLocks noGrp="1"/>
          </p:cNvSpPr>
          <p:nvPr>
            <p:ph type="title"/>
          </p:nvPr>
        </p:nvSpPr>
        <p:spPr/>
        <p:txBody>
          <a:bodyPr/>
          <a:lstStyle/>
          <a:p>
            <a:r>
              <a:rPr lang="en-IN" dirty="0"/>
              <a:t>Visualizations</a:t>
            </a:r>
          </a:p>
        </p:txBody>
      </p:sp>
      <p:sp>
        <p:nvSpPr>
          <p:cNvPr id="3" name="Content Placeholder 2">
            <a:extLst>
              <a:ext uri="{FF2B5EF4-FFF2-40B4-BE49-F238E27FC236}">
                <a16:creationId xmlns:a16="http://schemas.microsoft.com/office/drawing/2014/main" id="{22A63AE8-3260-334D-2406-CB7E4B19F3A9}"/>
              </a:ext>
            </a:extLst>
          </p:cNvPr>
          <p:cNvSpPr>
            <a:spLocks noGrp="1"/>
          </p:cNvSpPr>
          <p:nvPr>
            <p:ph idx="1"/>
          </p:nvPr>
        </p:nvSpPr>
        <p:spPr/>
        <p:txBody>
          <a:bodyPr/>
          <a:lstStyle/>
          <a:p>
            <a:r>
              <a:rPr lang="en-IN" dirty="0"/>
              <a:t>Box Plot : Timing of Day vs No of Songs </a:t>
            </a:r>
          </a:p>
          <a:p>
            <a:r>
              <a:rPr lang="en-IN" dirty="0"/>
              <a:t>Line Plot : Spotify vs Spotify Premium Users</a:t>
            </a:r>
          </a:p>
          <a:p>
            <a:endParaRPr lang="en-IN" dirty="0"/>
          </a:p>
          <a:p>
            <a:r>
              <a:rPr lang="en-IN" dirty="0"/>
              <a:t>Discrete data : Total no of liked songs in a week.</a:t>
            </a:r>
          </a:p>
          <a:p>
            <a:r>
              <a:rPr lang="en-IN" dirty="0"/>
              <a:t>Continuous data : Average time spent on a song.</a:t>
            </a:r>
          </a:p>
        </p:txBody>
      </p:sp>
    </p:spTree>
    <p:extLst>
      <p:ext uri="{BB962C8B-B14F-4D97-AF65-F5344CB8AC3E}">
        <p14:creationId xmlns:p14="http://schemas.microsoft.com/office/powerpoint/2010/main" val="123146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B3F7-175A-8D29-4016-3721222D2285}"/>
              </a:ext>
            </a:extLst>
          </p:cNvPr>
          <p:cNvSpPr>
            <a:spLocks noGrp="1"/>
          </p:cNvSpPr>
          <p:nvPr>
            <p:ph type="title"/>
          </p:nvPr>
        </p:nvSpPr>
        <p:spPr>
          <a:xfrm>
            <a:off x="176981" y="345461"/>
            <a:ext cx="10515600" cy="1325563"/>
          </a:xfrm>
        </p:spPr>
        <p:txBody>
          <a:bodyPr/>
          <a:lstStyle/>
          <a:p>
            <a:r>
              <a:rPr lang="en-IN" dirty="0"/>
              <a:t>Background</a:t>
            </a:r>
          </a:p>
        </p:txBody>
      </p:sp>
      <p:sp>
        <p:nvSpPr>
          <p:cNvPr id="3" name="Content Placeholder 2">
            <a:extLst>
              <a:ext uri="{FF2B5EF4-FFF2-40B4-BE49-F238E27FC236}">
                <a16:creationId xmlns:a16="http://schemas.microsoft.com/office/drawing/2014/main" id="{B80E3C69-BCE1-C8CF-3186-E3F0508219A0}"/>
              </a:ext>
            </a:extLst>
          </p:cNvPr>
          <p:cNvSpPr>
            <a:spLocks noGrp="1"/>
          </p:cNvSpPr>
          <p:nvPr>
            <p:ph idx="1"/>
          </p:nvPr>
        </p:nvSpPr>
        <p:spPr>
          <a:xfrm>
            <a:off x="176981" y="1825625"/>
            <a:ext cx="11602064" cy="4351338"/>
          </a:xfrm>
        </p:spPr>
        <p:txBody>
          <a:bodyPr>
            <a:normAutofit/>
          </a:bodyPr>
          <a:lstStyle/>
          <a:p>
            <a:pPr marL="0" indent="0">
              <a:buNone/>
            </a:pPr>
            <a:r>
              <a:rPr lang="en-US" sz="3200" dirty="0"/>
              <a:t>Analyze listening data to identify trends in the music that users are listening to, or to identify factors that influence how long users listen to music on the platform. We can also use data science to analyze user data to identify patterns in how users interact with the platform, such as which features they use most frequently or how often they skip songs. This information could be used to improve the user experience on Spotify by making changes to the platform based on the data.</a:t>
            </a:r>
            <a:endParaRPr lang="en-IN" sz="3200" dirty="0"/>
          </a:p>
        </p:txBody>
      </p:sp>
    </p:spTree>
    <p:extLst>
      <p:ext uri="{BB962C8B-B14F-4D97-AF65-F5344CB8AC3E}">
        <p14:creationId xmlns:p14="http://schemas.microsoft.com/office/powerpoint/2010/main" val="395906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C7FE-E26A-D6FD-B866-00C442766213}"/>
              </a:ext>
            </a:extLst>
          </p:cNvPr>
          <p:cNvSpPr>
            <a:spLocks noGrp="1"/>
          </p:cNvSpPr>
          <p:nvPr>
            <p:ph type="title"/>
          </p:nvPr>
        </p:nvSpPr>
        <p:spPr/>
        <p:txBody>
          <a:bodyPr/>
          <a:lstStyle/>
          <a:p>
            <a:r>
              <a:rPr lang="en-IN" dirty="0"/>
              <a:t>Dataset 1 Description ( Column Wise )</a:t>
            </a:r>
          </a:p>
        </p:txBody>
      </p:sp>
      <p:sp>
        <p:nvSpPr>
          <p:cNvPr id="3" name="TextBox 2">
            <a:extLst>
              <a:ext uri="{FF2B5EF4-FFF2-40B4-BE49-F238E27FC236}">
                <a16:creationId xmlns:a16="http://schemas.microsoft.com/office/drawing/2014/main" id="{D06BCCF4-B956-F3A2-8F0F-CC8B402F5ED7}"/>
              </a:ext>
            </a:extLst>
          </p:cNvPr>
          <p:cNvSpPr txBox="1"/>
          <p:nvPr/>
        </p:nvSpPr>
        <p:spPr>
          <a:xfrm>
            <a:off x="496431" y="1690688"/>
            <a:ext cx="11199137" cy="4893647"/>
          </a:xfrm>
          <a:prstGeom prst="rect">
            <a:avLst/>
          </a:prstGeom>
          <a:noFill/>
        </p:spPr>
        <p:txBody>
          <a:bodyPr wrap="square" rtlCol="0">
            <a:spAutoFit/>
          </a:bodyPr>
          <a:lstStyle/>
          <a:p>
            <a:pPr marL="457200" indent="-457200">
              <a:buAutoNum type="arabicPeriod"/>
            </a:pPr>
            <a:r>
              <a:rPr lang="en-US" sz="2400" dirty="0"/>
              <a:t>Popularity: This is a measure of how popular a song is on Spotify, based on how frequently it is played by users.</a:t>
            </a:r>
          </a:p>
          <a:p>
            <a:pPr marL="457200" indent="-457200">
              <a:buAutoNum type="arabicPeriod"/>
            </a:pPr>
            <a:r>
              <a:rPr lang="en-US" sz="2400" dirty="0" err="1"/>
              <a:t>Speechiness</a:t>
            </a:r>
            <a:r>
              <a:rPr lang="en-US" sz="2400" dirty="0"/>
              <a:t>: This refers to the presence of spoken word in a song, such as spoken</a:t>
            </a:r>
          </a:p>
          <a:p>
            <a:pPr lvl="1"/>
            <a:r>
              <a:rPr lang="en-US" sz="2400" dirty="0"/>
              <a:t>vocals or spoken dialogue.</a:t>
            </a:r>
          </a:p>
          <a:p>
            <a:pPr marL="457200" indent="-457200">
              <a:buAutoNum type="arabicPeriod"/>
            </a:pPr>
            <a:r>
              <a:rPr lang="en-US" sz="2400" dirty="0" err="1"/>
              <a:t>Acousticness</a:t>
            </a:r>
            <a:r>
              <a:rPr lang="en-US" sz="2400" dirty="0"/>
              <a:t>: This refers to how acoustic or non-electronic a song sounds. </a:t>
            </a:r>
          </a:p>
          <a:p>
            <a:pPr marL="457200" indent="-457200">
              <a:buAutoNum type="arabicPeriod"/>
            </a:pPr>
            <a:r>
              <a:rPr lang="en-US" sz="2400" dirty="0"/>
              <a:t>Length: This refers to the duration of a song in seconds.</a:t>
            </a:r>
          </a:p>
          <a:p>
            <a:pPr marL="457200" indent="-457200">
              <a:buAutoNum type="arabicPeriod"/>
            </a:pPr>
            <a:r>
              <a:rPr lang="en-US" sz="2400" dirty="0"/>
              <a:t>Valence: This is a measure of the positivity or negativity of a song, based on the emotions expressed in the lyrics and music. A song with a high valence score is likely to be more upbeat and positive, while a song with a low valence score is likely to be more somber or negative.</a:t>
            </a:r>
          </a:p>
          <a:p>
            <a:pPr marL="457200" indent="-457200">
              <a:buAutoNum type="arabicPeriod"/>
            </a:pPr>
            <a:r>
              <a:rPr lang="en-US" sz="2400" dirty="0"/>
              <a:t>Liveness: This refers to the presence of a live audience in a recording. A song with a high liveness score is likely to have been recorded in front of a live audience, while a song with a low liveness score is likely to have been recorded in a studio.</a:t>
            </a:r>
            <a:endParaRPr lang="en-IN" sz="2400" dirty="0"/>
          </a:p>
        </p:txBody>
      </p:sp>
    </p:spTree>
    <p:extLst>
      <p:ext uri="{BB962C8B-B14F-4D97-AF65-F5344CB8AC3E}">
        <p14:creationId xmlns:p14="http://schemas.microsoft.com/office/powerpoint/2010/main" val="135437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1460</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vt:lpstr>
      <vt:lpstr>Calibri</vt:lpstr>
      <vt:lpstr>Calibri Light</vt:lpstr>
      <vt:lpstr>Office Theme</vt:lpstr>
      <vt:lpstr>SRINATH PALANIAPPAN</vt:lpstr>
      <vt:lpstr>Spotify’s reliance on Data Science </vt:lpstr>
      <vt:lpstr>Analytical questions</vt:lpstr>
      <vt:lpstr>PowerPoint Presentation</vt:lpstr>
      <vt:lpstr>PowerPoint Presentation</vt:lpstr>
      <vt:lpstr>Scales Of Measurement</vt:lpstr>
      <vt:lpstr>Visualizations</vt:lpstr>
      <vt:lpstr>Background</vt:lpstr>
      <vt:lpstr>Dataset 1 Description ( Column Wise )</vt:lpstr>
      <vt:lpstr>Dataset 1 Description continued…( Column Wise )</vt:lpstr>
      <vt:lpstr>Hypothesis Testing</vt:lpstr>
      <vt:lpstr>Hypothesis Testing(contd…)</vt:lpstr>
      <vt:lpstr>AB Testing</vt:lpstr>
      <vt:lpstr>Chi Square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SRINATH PALANIAPPAN</dc:title>
  <dc:creator>Palaniappan Kannappan</dc:creator>
  <cp:lastModifiedBy>Palaniappan Kannappan</cp:lastModifiedBy>
  <cp:revision>15</cp:revision>
  <dcterms:created xsi:type="dcterms:W3CDTF">2022-09-20T09:52:32Z</dcterms:created>
  <dcterms:modified xsi:type="dcterms:W3CDTF">2023-01-10T04:43:21Z</dcterms:modified>
</cp:coreProperties>
</file>