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9"/>
  </p:notesMasterIdLst>
  <p:sldIdLst>
    <p:sldId id="577" r:id="rId2"/>
    <p:sldId id="564" r:id="rId3"/>
    <p:sldId id="565" r:id="rId4"/>
    <p:sldId id="578" r:id="rId5"/>
    <p:sldId id="575" r:id="rId6"/>
    <p:sldId id="579" r:id="rId7"/>
    <p:sldId id="569" r:id="rId8"/>
    <p:sldId id="303" r:id="rId9"/>
    <p:sldId id="304" r:id="rId10"/>
    <p:sldId id="580" r:id="rId11"/>
    <p:sldId id="585" r:id="rId12"/>
    <p:sldId id="568" r:id="rId13"/>
    <p:sldId id="582" r:id="rId14"/>
    <p:sldId id="583" r:id="rId15"/>
    <p:sldId id="584" r:id="rId16"/>
    <p:sldId id="301" r:id="rId17"/>
    <p:sldId id="57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66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2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1A98-2E92-4C83-AAB0-6775E0F74B15}" type="datetimeFigureOut">
              <a:rPr lang="zh-TW" altLang="en-US" smtClean="0"/>
              <a:pPr/>
              <a:t>2021/7/18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2F5E-36AD-4446-B736-4606FBEFB8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2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92888" cy="504056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>
          <a:xfrm>
            <a:off x="8100392" y="6165304"/>
            <a:ext cx="609600" cy="521208"/>
          </a:xfrm>
        </p:spPr>
        <p:txBody>
          <a:bodyPr rtlCol="0"/>
          <a:lstStyle>
            <a:lvl1pPr>
              <a:defRPr sz="1600"/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78957" y="376620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 b="73901"/>
          <a:stretch/>
        </p:blipFill>
        <p:spPr bwMode="auto">
          <a:xfrm>
            <a:off x="323528" y="82931"/>
            <a:ext cx="2012972" cy="139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7544" y="317872"/>
            <a:ext cx="7848872" cy="922114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7931224" cy="51331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6165304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46832" y="6165304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D287BA-DA8B-4721-A280-7D184DE140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000" b="1" kern="1200" cap="small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4.stat.ncsu.edu/~boos/var.select/diabet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機器學習的</a:t>
            </a:r>
            <a:r>
              <a:rPr lang="zh-TW" altLang="en-US" dirty="0"/>
              <a:t>方法</a:t>
            </a:r>
          </a:p>
        </p:txBody>
      </p:sp>
      <p:pic>
        <p:nvPicPr>
          <p:cNvPr id="60418" name="Picture 2" descr="C:\Users\chwa\Desktop\06417-付印\06417-投影片\3\06417-03_頁面_01.jpg"/>
          <p:cNvPicPr>
            <a:picLocks noChangeAspect="1" noChangeArrowheads="1"/>
          </p:cNvPicPr>
          <p:nvPr/>
        </p:nvPicPr>
        <p:blipFill rotWithShape="1">
          <a:blip r:embed="rId2" cstate="print"/>
          <a:srcRect b="12087"/>
          <a:stretch/>
        </p:blipFill>
        <p:spPr bwMode="auto">
          <a:xfrm>
            <a:off x="179512" y="1535972"/>
            <a:ext cx="8559073" cy="3498024"/>
          </a:xfrm>
          <a:prstGeom prst="rect">
            <a:avLst/>
          </a:prstGeom>
          <a:noFill/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502976" y="6355080"/>
            <a:ext cx="484351" cy="27432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</a:t>
            </a:fld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1A4CE8-62D8-4B8D-B14D-EEDA041A540B}"/>
              </a:ext>
            </a:extLst>
          </p:cNvPr>
          <p:cNvSpPr/>
          <p:nvPr/>
        </p:nvSpPr>
        <p:spPr>
          <a:xfrm>
            <a:off x="1187624" y="3284984"/>
            <a:ext cx="936104" cy="7920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33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新資料預測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接上例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X2 = [[1], [10], [14], [25]]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y2 = </a:t>
            </a:r>
            <a:r>
              <a:rPr lang="en-US" altLang="zh-TW" dirty="0" err="1">
                <a:solidFill>
                  <a:srgbClr val="0000FF"/>
                </a:solidFill>
              </a:rPr>
              <a:t>reg.predict</a:t>
            </a:r>
            <a:r>
              <a:rPr lang="en-US" altLang="zh-TW" dirty="0">
                <a:solidFill>
                  <a:srgbClr val="0000FF"/>
                </a:solidFill>
              </a:rPr>
              <a:t>(X2)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print(y2)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zh-TW" altLang="en-US" dirty="0">
                <a:solidFill>
                  <a:srgbClr val="0000FF"/>
                </a:solidFill>
              </a:rPr>
              <a:t>繪製線性迴歸圖形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plt.figure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plt.title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u'Pizza</a:t>
            </a:r>
            <a:r>
              <a:rPr lang="en-US" altLang="zh-TW" dirty="0">
                <a:solidFill>
                  <a:srgbClr val="0000FF"/>
                </a:solidFill>
              </a:rPr>
              <a:t> Price with diameter.')   #</a:t>
            </a:r>
            <a:r>
              <a:rPr lang="zh-TW" altLang="en-US" dirty="0">
                <a:solidFill>
                  <a:srgbClr val="0000FF"/>
                </a:solidFill>
              </a:rPr>
              <a:t>標題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plt.xlabel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u'diameter</a:t>
            </a:r>
            <a:r>
              <a:rPr lang="en-US" altLang="zh-TW" dirty="0">
                <a:solidFill>
                  <a:srgbClr val="0000FF"/>
                </a:solidFill>
              </a:rPr>
              <a:t>')              #x</a:t>
            </a:r>
            <a:r>
              <a:rPr lang="zh-TW" altLang="en-US" dirty="0">
                <a:solidFill>
                  <a:srgbClr val="0000FF"/>
                </a:solidFill>
              </a:rPr>
              <a:t>軸座標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plt.ylabel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u'price</a:t>
            </a:r>
            <a:r>
              <a:rPr lang="en-US" altLang="zh-TW" dirty="0">
                <a:solidFill>
                  <a:srgbClr val="0000FF"/>
                </a:solidFill>
              </a:rPr>
              <a:t>')                      #y</a:t>
            </a:r>
            <a:r>
              <a:rPr lang="zh-TW" altLang="en-US" dirty="0">
                <a:solidFill>
                  <a:srgbClr val="0000FF"/>
                </a:solidFill>
              </a:rPr>
              <a:t>軸座標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plt.axis</a:t>
            </a:r>
            <a:r>
              <a:rPr lang="en-US" altLang="zh-TW" dirty="0">
                <a:solidFill>
                  <a:srgbClr val="0000FF"/>
                </a:solidFill>
              </a:rPr>
              <a:t>([0, 25, 0, 25])                 #</a:t>
            </a:r>
            <a:r>
              <a:rPr lang="zh-TW" altLang="en-US" dirty="0">
                <a:solidFill>
                  <a:srgbClr val="0000FF"/>
                </a:solidFill>
              </a:rPr>
              <a:t>區間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plt.grid</a:t>
            </a:r>
            <a:r>
              <a:rPr lang="en-US" altLang="zh-TW" dirty="0">
                <a:solidFill>
                  <a:srgbClr val="0000FF"/>
                </a:solidFill>
              </a:rPr>
              <a:t>(True)                               #</a:t>
            </a:r>
            <a:r>
              <a:rPr lang="zh-TW" altLang="en-US" dirty="0">
                <a:solidFill>
                  <a:srgbClr val="0000FF"/>
                </a:solidFill>
              </a:rPr>
              <a:t>顯示網格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plt.plot</a:t>
            </a:r>
            <a:r>
              <a:rPr lang="en-US" altLang="zh-TW" dirty="0">
                <a:solidFill>
                  <a:srgbClr val="0000FF"/>
                </a:solidFill>
              </a:rPr>
              <a:t>(X, y, '</a:t>
            </a:r>
            <a:r>
              <a:rPr lang="en-US" altLang="zh-TW" dirty="0" err="1">
                <a:solidFill>
                  <a:srgbClr val="0000FF"/>
                </a:solidFill>
              </a:rPr>
              <a:t>bo</a:t>
            </a:r>
            <a:r>
              <a:rPr lang="en-US" altLang="zh-TW" dirty="0">
                <a:solidFill>
                  <a:srgbClr val="0000FF"/>
                </a:solidFill>
              </a:rPr>
              <a:t>')                        #</a:t>
            </a:r>
            <a:r>
              <a:rPr lang="zh-TW" altLang="en-US" dirty="0">
                <a:solidFill>
                  <a:srgbClr val="0000FF"/>
                </a:solidFill>
              </a:rPr>
              <a:t>藍色點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plt.plot</a:t>
            </a:r>
            <a:r>
              <a:rPr lang="en-US" altLang="zh-TW" dirty="0">
                <a:solidFill>
                  <a:srgbClr val="0000FF"/>
                </a:solidFill>
              </a:rPr>
              <a:t>(X2, y2, color = 'r')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1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408FE-0912-48EE-ABE7-C5CDC61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sklearn.linear_model.LinearRegression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7248E-3F0E-4DE9-A274-ADA7728D66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https://scikit-learn.org/stable/modules/generated/sklearn.linear_model.LinearRegression.html</a:t>
            </a:r>
            <a:endParaRPr lang="en-US" altLang="zh-TW" sz="1800" dirty="0"/>
          </a:p>
          <a:p>
            <a:r>
              <a:rPr lang="en-US" altLang="zh-TW" dirty="0"/>
              <a:t>Class </a:t>
            </a:r>
            <a:r>
              <a:rPr lang="en-US" altLang="zh-TW" dirty="0" err="1"/>
              <a:t>sklearn.linear_model.LinearRegression</a:t>
            </a:r>
            <a:r>
              <a:rPr lang="en-US" altLang="zh-TW" dirty="0"/>
              <a:t>(*, </a:t>
            </a:r>
            <a:r>
              <a:rPr lang="en-US" altLang="zh-TW" dirty="0" err="1"/>
              <a:t>fit_intercept</a:t>
            </a:r>
            <a:r>
              <a:rPr lang="en-US" altLang="zh-TW" dirty="0"/>
              <a:t>=True, normalize=False, </a:t>
            </a:r>
            <a:r>
              <a:rPr lang="en-US" altLang="zh-TW" dirty="0" err="1"/>
              <a:t>copy_X</a:t>
            </a:r>
            <a:r>
              <a:rPr lang="en-US" altLang="zh-TW" dirty="0"/>
              <a:t>=True, </a:t>
            </a:r>
            <a:r>
              <a:rPr lang="en-US" altLang="zh-TW" dirty="0" err="1"/>
              <a:t>n_jobs</a:t>
            </a:r>
            <a:r>
              <a:rPr lang="en-US" altLang="zh-TW" dirty="0"/>
              <a:t>=None, positive=False)</a:t>
            </a:r>
          </a:p>
          <a:p>
            <a:endParaRPr lang="en-US" altLang="zh-TW" dirty="0"/>
          </a:p>
          <a:p>
            <a:r>
              <a:rPr lang="en-US" altLang="zh-TW" dirty="0" err="1"/>
              <a:t>copy_X</a:t>
            </a:r>
            <a:r>
              <a:rPr lang="en-US" altLang="zh-TW" dirty="0"/>
              <a:t>: </a:t>
            </a:r>
            <a:r>
              <a:rPr lang="zh-TW" altLang="en-US" dirty="0"/>
              <a:t>輸入</a:t>
            </a:r>
            <a:r>
              <a:rPr lang="en-US" altLang="zh-TW" dirty="0"/>
              <a:t>X</a:t>
            </a:r>
            <a:r>
              <a:rPr lang="zh-TW" altLang="en-US" dirty="0"/>
              <a:t>在執行中可能會被改變，</a:t>
            </a:r>
            <a:r>
              <a:rPr lang="en-US" altLang="zh-TW" dirty="0"/>
              <a:t>True</a:t>
            </a:r>
            <a:r>
              <a:rPr lang="zh-TW" altLang="en-US" dirty="0"/>
              <a:t>代表</a:t>
            </a:r>
            <a:r>
              <a:rPr lang="en-US" altLang="zh-TW" dirty="0"/>
              <a:t>copy X</a:t>
            </a:r>
            <a:r>
              <a:rPr lang="zh-TW" altLang="en-US" dirty="0"/>
              <a:t>來執行，</a:t>
            </a:r>
            <a:r>
              <a:rPr lang="en-US" altLang="zh-TW" dirty="0"/>
              <a:t>X</a:t>
            </a:r>
            <a:r>
              <a:rPr lang="zh-TW" altLang="en-US" dirty="0"/>
              <a:t>就不會改變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75061F-4381-4A12-8521-689C525C37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10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多元迴歸</a:t>
            </a:r>
            <a:endParaRPr lang="en-US" altLang="zh-TW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499700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multiple regression</a:t>
            </a:r>
            <a:r>
              <a:rPr lang="zh-TW" altLang="en-US" sz="2800" dirty="0"/>
              <a:t>，複迴歸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利用多個預測變數（自變數）去預測另一依變數</a:t>
            </a:r>
          </a:p>
          <a:p>
            <a:pPr lvl="1">
              <a:lnSpc>
                <a:spcPct val="80000"/>
              </a:lnSpc>
            </a:pPr>
            <a:r>
              <a:rPr lang="zh-TW" altLang="en-US" sz="2400" dirty="0"/>
              <a:t>例：以智商、閱讀時間和與他人討論頻率，三個變項來預測學業表現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Y(</a:t>
            </a:r>
            <a:r>
              <a:rPr lang="zh-TW" altLang="en-US" sz="2400" dirty="0"/>
              <a:t>學業表現)=</a:t>
            </a:r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(</a:t>
            </a:r>
            <a:r>
              <a:rPr lang="zh-TW" altLang="en-US" sz="2400" dirty="0"/>
              <a:t>智商)+</a:t>
            </a:r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zh-TW" altLang="en-US" sz="2400" dirty="0"/>
              <a:t> (閱讀時間)+</a:t>
            </a:r>
            <a:r>
              <a:rPr lang="en-US" altLang="zh-TW" sz="2400" dirty="0"/>
              <a:t>b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(</a:t>
            </a:r>
            <a:r>
              <a:rPr lang="zh-TW" altLang="en-US" sz="2400" dirty="0"/>
              <a:t>討論頻率)+</a:t>
            </a:r>
            <a:r>
              <a:rPr lang="zh-TW" altLang="en-US" sz="2400" dirty="0">
                <a:sym typeface="Symbol" pitchFamily="18" charset="2"/>
              </a:rPr>
              <a:t>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、b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、b</a:t>
            </a:r>
            <a:r>
              <a:rPr lang="en-US" altLang="zh-TW" sz="2400" baseline="-25000" dirty="0"/>
              <a:t>3</a:t>
            </a:r>
            <a:r>
              <a:rPr lang="zh-TW" altLang="en-US" sz="2400" dirty="0"/>
              <a:t>三個迴歸係數代表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(</a:t>
            </a:r>
            <a:r>
              <a:rPr lang="zh-TW" altLang="en-US" sz="2400" dirty="0"/>
              <a:t>智商)、 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zh-TW" altLang="en-US" sz="2400" dirty="0"/>
              <a:t> (閱讀時間)、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(</a:t>
            </a:r>
            <a:r>
              <a:rPr lang="zh-TW" altLang="en-US" sz="2400" dirty="0"/>
              <a:t>討論頻率)三個變項對</a:t>
            </a:r>
            <a:r>
              <a:rPr lang="en-US" altLang="zh-TW" sz="2400" dirty="0"/>
              <a:t>Y</a:t>
            </a:r>
            <a:r>
              <a:rPr lang="zh-TW" altLang="en-US" sz="2400" dirty="0"/>
              <a:t>的預測能力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多元迴歸同時處理多個迴歸係數，必須考慮預測變項之間是否有共變關係存在，因為預測變項間之共變關係將影響迴歸係數之計算，必須加以控制</a:t>
            </a:r>
          </a:p>
        </p:txBody>
      </p:sp>
    </p:spTree>
    <p:extLst>
      <p:ext uri="{BB962C8B-B14F-4D97-AF65-F5344CB8AC3E}">
        <p14:creationId xmlns:p14="http://schemas.microsoft.com/office/powerpoint/2010/main" val="179239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2</a:t>
            </a:r>
            <a:r>
              <a:rPr lang="zh-TW" altLang="en-US" dirty="0"/>
              <a:t>：蛋糕價格預測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使用連鎖蛋糕店的 店面面積（坪）與車站距離（公里）來預測分店單月銷售量（萬日圓）。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No.    </a:t>
            </a:r>
            <a:r>
              <a:rPr lang="zh-TW" altLang="en-US" sz="1800" dirty="0"/>
              <a:t>面積</a:t>
            </a:r>
            <a:r>
              <a:rPr lang="en-US" altLang="zh-TW" sz="1800" dirty="0"/>
              <a:t>   </a:t>
            </a:r>
            <a:r>
              <a:rPr lang="zh-TW" altLang="en-US" sz="1800" dirty="0"/>
              <a:t>    車站距離     價格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1	10	80	469</a:t>
            </a:r>
          </a:p>
          <a:p>
            <a:pPr marL="0" indent="0">
              <a:buNone/>
            </a:pPr>
            <a:r>
              <a:rPr lang="en-US" altLang="zh-TW" sz="1800" dirty="0"/>
              <a:t>2	 </a:t>
            </a:r>
            <a:r>
              <a:rPr lang="zh-TW" altLang="en-US" sz="1800" dirty="0"/>
              <a:t> </a:t>
            </a:r>
            <a:r>
              <a:rPr lang="en-US" altLang="zh-TW" sz="1800" dirty="0"/>
              <a:t>8	</a:t>
            </a:r>
            <a:r>
              <a:rPr lang="zh-TW" altLang="en-US" sz="1800" dirty="0"/>
              <a:t>  </a:t>
            </a:r>
            <a:r>
              <a:rPr lang="en-US" altLang="zh-TW" sz="1800" dirty="0"/>
              <a:t>0	366</a:t>
            </a:r>
          </a:p>
          <a:p>
            <a:pPr marL="0" indent="0">
              <a:buNone/>
            </a:pPr>
            <a:r>
              <a:rPr lang="en-US" altLang="zh-TW" sz="1800" dirty="0"/>
              <a:t>3	 </a:t>
            </a:r>
            <a:r>
              <a:rPr lang="zh-TW" altLang="en-US" sz="1800" dirty="0"/>
              <a:t> </a:t>
            </a:r>
            <a:r>
              <a:rPr lang="en-US" altLang="zh-TW" sz="1800" dirty="0"/>
              <a:t>8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200	371</a:t>
            </a:r>
          </a:p>
          <a:p>
            <a:pPr marL="0" indent="0">
              <a:buNone/>
            </a:pPr>
            <a:r>
              <a:rPr lang="en-US" altLang="zh-TW" sz="1800" dirty="0"/>
              <a:t>4	 </a:t>
            </a:r>
            <a:r>
              <a:rPr lang="zh-TW" altLang="en-US" sz="1800" dirty="0"/>
              <a:t> </a:t>
            </a:r>
            <a:r>
              <a:rPr lang="en-US" altLang="zh-TW" sz="1800" dirty="0"/>
              <a:t>5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200	208</a:t>
            </a:r>
          </a:p>
          <a:p>
            <a:pPr marL="0" indent="0">
              <a:buNone/>
            </a:pPr>
            <a:r>
              <a:rPr lang="en-US" altLang="zh-TW" sz="1800" dirty="0"/>
              <a:t>5	  7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300	246</a:t>
            </a:r>
          </a:p>
          <a:p>
            <a:pPr marL="0" indent="0">
              <a:buNone/>
            </a:pPr>
            <a:r>
              <a:rPr lang="en-US" altLang="zh-TW" sz="1800" dirty="0"/>
              <a:t>6</a:t>
            </a:r>
            <a:r>
              <a:rPr lang="zh-TW" altLang="en-US" sz="1800" dirty="0"/>
              <a:t>                </a:t>
            </a:r>
            <a:r>
              <a:rPr lang="en-US" altLang="zh-TW" sz="1800" dirty="0"/>
              <a:t>8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230</a:t>
            </a:r>
            <a:r>
              <a:rPr lang="zh-TW" altLang="en-US" sz="1800" dirty="0"/>
              <a:t>           </a:t>
            </a:r>
            <a:r>
              <a:rPr lang="en-US" altLang="zh-TW" sz="1800" dirty="0"/>
              <a:t>297</a:t>
            </a:r>
          </a:p>
          <a:p>
            <a:pPr marL="0" indent="0">
              <a:buNone/>
            </a:pPr>
            <a:r>
              <a:rPr lang="en-US" altLang="zh-TW" sz="1800" dirty="0"/>
              <a:t>7</a:t>
            </a:r>
            <a:r>
              <a:rPr lang="zh-TW" altLang="en-US" sz="1800" dirty="0"/>
              <a:t>                </a:t>
            </a:r>
            <a:r>
              <a:rPr lang="en-US" altLang="zh-TW" sz="1800" dirty="0"/>
              <a:t>7</a:t>
            </a:r>
            <a:r>
              <a:rPr lang="zh-TW" altLang="en-US" sz="1800" dirty="0"/>
              <a:t>            </a:t>
            </a:r>
            <a:r>
              <a:rPr lang="en-US" altLang="zh-TW" sz="1800" dirty="0"/>
              <a:t>40</a:t>
            </a:r>
            <a:r>
              <a:rPr lang="zh-TW" altLang="en-US" sz="1800" dirty="0"/>
              <a:t>           </a:t>
            </a:r>
            <a:r>
              <a:rPr lang="en-US" altLang="zh-TW" sz="1800" dirty="0"/>
              <a:t>363</a:t>
            </a:r>
          </a:p>
          <a:p>
            <a:pPr marL="0" indent="0">
              <a:buNone/>
            </a:pPr>
            <a:r>
              <a:rPr lang="en-US" altLang="zh-TW" sz="1800" dirty="0"/>
              <a:t>8</a:t>
            </a:r>
            <a:r>
              <a:rPr lang="zh-TW" altLang="en-US" sz="1800" dirty="0"/>
              <a:t>                </a:t>
            </a:r>
            <a:r>
              <a:rPr lang="en-US" altLang="zh-TW" sz="1800" dirty="0"/>
              <a:t>9</a:t>
            </a:r>
            <a:r>
              <a:rPr lang="zh-TW" altLang="en-US" sz="1800" dirty="0"/>
              <a:t>              </a:t>
            </a:r>
            <a:r>
              <a:rPr lang="en-US" altLang="zh-TW" sz="1800" dirty="0"/>
              <a:t>0</a:t>
            </a:r>
            <a:r>
              <a:rPr lang="zh-TW" altLang="en-US" sz="1800" dirty="0"/>
              <a:t>            </a:t>
            </a:r>
            <a:r>
              <a:rPr lang="en-US" altLang="zh-TW" sz="1800" dirty="0"/>
              <a:t>436</a:t>
            </a:r>
          </a:p>
          <a:p>
            <a:pPr marL="0" indent="0">
              <a:buNone/>
            </a:pPr>
            <a:r>
              <a:rPr lang="en-US" altLang="zh-TW" sz="1800" dirty="0"/>
              <a:t>9</a:t>
            </a:r>
            <a:r>
              <a:rPr lang="zh-TW" altLang="en-US" sz="1800" dirty="0"/>
              <a:t>                </a:t>
            </a:r>
            <a:r>
              <a:rPr lang="en-US" altLang="zh-TW" sz="1800" dirty="0"/>
              <a:t>6</a:t>
            </a:r>
            <a:r>
              <a:rPr lang="zh-TW" altLang="en-US" sz="1800" dirty="0"/>
              <a:t>           </a:t>
            </a:r>
            <a:r>
              <a:rPr lang="en-US" altLang="zh-TW" sz="1800" dirty="0"/>
              <a:t>330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198</a:t>
            </a:r>
          </a:p>
          <a:p>
            <a:pPr marL="0" indent="0">
              <a:buNone/>
            </a:pPr>
            <a:r>
              <a:rPr lang="en-US" altLang="zh-TW" sz="1800" dirty="0"/>
              <a:t>10</a:t>
            </a:r>
            <a:r>
              <a:rPr lang="zh-TW" altLang="en-US" sz="1800" dirty="0"/>
              <a:t>              </a:t>
            </a:r>
            <a:r>
              <a:rPr lang="en-US" altLang="zh-TW" sz="1800" dirty="0"/>
              <a:t>9</a:t>
            </a:r>
            <a:r>
              <a:rPr lang="zh-TW" altLang="en-US" sz="1800" dirty="0"/>
              <a:t>           </a:t>
            </a:r>
            <a:r>
              <a:rPr lang="en-US" altLang="zh-TW" sz="1800" dirty="0"/>
              <a:t>180</a:t>
            </a:r>
            <a:r>
              <a:rPr lang="zh-TW" altLang="en-US" sz="1800" dirty="0"/>
              <a:t>          </a:t>
            </a:r>
            <a:r>
              <a:rPr lang="en-US" altLang="zh-TW" sz="1800" dirty="0"/>
              <a:t>364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5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複迴歸分析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34008" y="1268760"/>
            <a:ext cx="8098432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>
                <a:solidFill>
                  <a:srgbClr val="0000FF"/>
                </a:solidFill>
              </a:rPr>
              <a:t>numpy</a:t>
            </a:r>
            <a:r>
              <a:rPr lang="en-US" altLang="zh-TW" sz="2000" dirty="0">
                <a:solidFill>
                  <a:srgbClr val="0000FF"/>
                </a:solidFill>
              </a:rPr>
              <a:t> as </a:t>
            </a:r>
            <a:r>
              <a:rPr lang="en-US" altLang="zh-TW" sz="2000" dirty="0" err="1">
                <a:solidFill>
                  <a:srgbClr val="0000FF"/>
                </a:solidFill>
              </a:rPr>
              <a:t>np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sklearn.linear_model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LinearRegression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 = </a:t>
            </a:r>
            <a:r>
              <a:rPr lang="en-US" altLang="zh-TW" sz="2000" dirty="0" err="1">
                <a:solidFill>
                  <a:srgbClr val="0000FF"/>
                </a:solidFill>
              </a:rPr>
              <a:t>np.array</a:t>
            </a:r>
            <a:r>
              <a:rPr lang="en-US" altLang="zh-TW" sz="2000" dirty="0">
                <a:solidFill>
                  <a:srgbClr val="0000FF"/>
                </a:solidFill>
              </a:rPr>
              <a:t>([ [10, 80], [8, 0], [8, 200], [5, 200], [7, 300], [8, 230], [7, 40], [9, 0], [6, 330], [9, 180] ])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y = </a:t>
            </a:r>
            <a:r>
              <a:rPr lang="en-US" altLang="zh-TW" sz="2000" dirty="0" err="1">
                <a:solidFill>
                  <a:srgbClr val="0000FF"/>
                </a:solidFill>
              </a:rPr>
              <a:t>np.array</a:t>
            </a:r>
            <a:r>
              <a:rPr lang="en-US" altLang="zh-TW" sz="2000" dirty="0">
                <a:solidFill>
                  <a:srgbClr val="0000FF"/>
                </a:solidFill>
              </a:rPr>
              <a:t>([469, 366, 371, 208, 246, 297, 363, 436, 198, 364])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reg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>
                <a:solidFill>
                  <a:srgbClr val="0000FF"/>
                </a:solidFill>
              </a:rPr>
              <a:t>LinearRegression</a:t>
            </a:r>
            <a:r>
              <a:rPr lang="en-US" altLang="zh-TW" sz="2000" dirty="0">
                <a:solidFill>
                  <a:srgbClr val="0000FF"/>
                </a:solidFill>
              </a:rPr>
              <a:t>()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reg.fit</a:t>
            </a:r>
            <a:r>
              <a:rPr lang="en-US" altLang="zh-TW" sz="2000" dirty="0">
                <a:solidFill>
                  <a:srgbClr val="0000FF"/>
                </a:solidFill>
              </a:rPr>
              <a:t>(X, y) 		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print(u'</a:t>
            </a:r>
            <a:r>
              <a:rPr lang="zh-TW" altLang="en-US" sz="2000" dirty="0">
                <a:solidFill>
                  <a:srgbClr val="0000FF"/>
                </a:solidFill>
              </a:rPr>
              <a:t>係數</a:t>
            </a:r>
            <a:r>
              <a:rPr lang="en-US" altLang="zh-TW" sz="2000" dirty="0">
                <a:solidFill>
                  <a:srgbClr val="0000FF"/>
                </a:solidFill>
              </a:rPr>
              <a:t>', </a:t>
            </a:r>
            <a:r>
              <a:rPr lang="en-US" altLang="zh-TW" sz="2000" dirty="0" err="1">
                <a:solidFill>
                  <a:srgbClr val="0000FF"/>
                </a:solidFill>
              </a:rPr>
              <a:t>reg.coef</a:t>
            </a:r>
            <a:r>
              <a:rPr lang="en-US" altLang="zh-TW" sz="2000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 (u'</a:t>
            </a:r>
            <a:r>
              <a:rPr lang="zh-TW" altLang="en-US" sz="2000" dirty="0">
                <a:solidFill>
                  <a:srgbClr val="0000FF"/>
                </a:solidFill>
              </a:rPr>
              <a:t>截距</a:t>
            </a:r>
            <a:r>
              <a:rPr lang="en-US" altLang="zh-TW" sz="2000" dirty="0">
                <a:solidFill>
                  <a:srgbClr val="0000FF"/>
                </a:solidFill>
              </a:rPr>
              <a:t>', </a:t>
            </a:r>
            <a:r>
              <a:rPr lang="en-US" altLang="zh-TW" sz="2000" dirty="0" err="1">
                <a:solidFill>
                  <a:srgbClr val="0000FF"/>
                </a:solidFill>
              </a:rPr>
              <a:t>reg.intercept</a:t>
            </a:r>
            <a:r>
              <a:rPr lang="en-US" altLang="zh-TW" sz="2000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 (u'</a:t>
            </a:r>
            <a:r>
              <a:rPr lang="zh-TW" altLang="en-US" sz="2000" dirty="0">
                <a:solidFill>
                  <a:srgbClr val="0000FF"/>
                </a:solidFill>
              </a:rPr>
              <a:t>評分函式</a:t>
            </a:r>
            <a:r>
              <a:rPr lang="en-US" altLang="zh-TW" sz="2000" dirty="0">
                <a:solidFill>
                  <a:srgbClr val="0000FF"/>
                </a:solidFill>
              </a:rPr>
              <a:t>', </a:t>
            </a:r>
            <a:r>
              <a:rPr lang="en-US" altLang="zh-TW" sz="2000" dirty="0" err="1">
                <a:solidFill>
                  <a:srgbClr val="0000FF"/>
                </a:solidFill>
              </a:rPr>
              <a:t>reg.score</a:t>
            </a:r>
            <a:r>
              <a:rPr lang="en-US" altLang="zh-TW" sz="2000" dirty="0">
                <a:solidFill>
                  <a:srgbClr val="0000FF"/>
                </a:solidFill>
              </a:rPr>
              <a:t>(X, y))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print('The residual sum of squares: {:.2f}'.format(</a:t>
            </a:r>
            <a:r>
              <a:rPr lang="en-US" altLang="zh-TW" sz="2000" dirty="0" err="1">
                <a:solidFill>
                  <a:srgbClr val="0000FF"/>
                </a:solidFill>
              </a:rPr>
              <a:t>np.mean</a:t>
            </a:r>
            <a:r>
              <a:rPr lang="en-US" altLang="zh-TW" sz="2000" dirty="0">
                <a:solidFill>
                  <a:srgbClr val="0000FF"/>
                </a:solidFill>
              </a:rPr>
              <a:t>((</a:t>
            </a:r>
            <a:r>
              <a:rPr lang="en-US" altLang="zh-TW" sz="2000" dirty="0" err="1">
                <a:solidFill>
                  <a:srgbClr val="0000FF"/>
                </a:solidFill>
              </a:rPr>
              <a:t>reg.predict</a:t>
            </a:r>
            <a:r>
              <a:rPr lang="en-US" altLang="zh-TW" sz="2000" dirty="0">
                <a:solidFill>
                  <a:srgbClr val="0000FF"/>
                </a:solidFill>
              </a:rPr>
              <a:t>(X)-y)** 2)))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predicted = </a:t>
            </a:r>
            <a:r>
              <a:rPr lang="en-US" altLang="zh-TW" sz="2000" dirty="0" err="1">
                <a:solidFill>
                  <a:srgbClr val="0000FF"/>
                </a:solidFill>
              </a:rPr>
              <a:t>np.array</a:t>
            </a:r>
            <a:r>
              <a:rPr lang="en-US" altLang="zh-TW" sz="2000" dirty="0">
                <a:solidFill>
                  <a:srgbClr val="0000FF"/>
                </a:solidFill>
              </a:rPr>
              <a:t>([ [10, 110] ]) 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predicted_sales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reg.predict</a:t>
            </a:r>
            <a:r>
              <a:rPr lang="en-US" altLang="zh-TW" sz="2000" dirty="0">
                <a:solidFill>
                  <a:srgbClr val="0000FF"/>
                </a:solidFill>
              </a:rPr>
              <a:t>(predicted)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print("%d" % </a:t>
            </a:r>
            <a:r>
              <a:rPr lang="en-US" altLang="zh-TW" sz="2000" dirty="0" err="1">
                <a:solidFill>
                  <a:srgbClr val="0000FF"/>
                </a:solidFill>
              </a:rPr>
              <a:t>predicted_sales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Diabetes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https://www4.stat.ncsu.edu/~boos/var.select/diabetes.html</a:t>
            </a:r>
            <a:endParaRPr lang="en-US" altLang="zh-TW" dirty="0"/>
          </a:p>
          <a:p>
            <a:r>
              <a:rPr lang="en-US" altLang="zh-TW" dirty="0"/>
              <a:t> </a:t>
            </a:r>
            <a:r>
              <a:rPr lang="zh-TW" altLang="en-US" dirty="0"/>
              <a:t>這是一個糖尿病的資料集，主要包括</a:t>
            </a:r>
            <a:r>
              <a:rPr lang="en-US" altLang="zh-TW" dirty="0"/>
              <a:t>442</a:t>
            </a:r>
            <a:r>
              <a:rPr lang="zh-TW" altLang="en-US" dirty="0"/>
              <a:t>行資料，</a:t>
            </a:r>
            <a:r>
              <a:rPr lang="en-US" altLang="zh-TW" dirty="0"/>
              <a:t>10</a:t>
            </a:r>
            <a:r>
              <a:rPr lang="zh-TW" altLang="en-US" dirty="0"/>
              <a:t>個屬性值，分別是：</a:t>
            </a:r>
            <a:r>
              <a:rPr lang="en-US" altLang="zh-TW" dirty="0"/>
              <a:t>Age(</a:t>
            </a:r>
            <a:r>
              <a:rPr lang="zh-TW" altLang="en-US" dirty="0"/>
              <a:t>年齡</a:t>
            </a:r>
            <a:r>
              <a:rPr lang="en-US" altLang="zh-TW" dirty="0"/>
              <a:t>)</a:t>
            </a:r>
            <a:r>
              <a:rPr lang="zh-TW" altLang="en-US" dirty="0"/>
              <a:t>、性別</a:t>
            </a:r>
            <a:r>
              <a:rPr lang="en-US" altLang="zh-TW" dirty="0"/>
              <a:t>(Sex)</a:t>
            </a:r>
            <a:r>
              <a:rPr lang="zh-TW" altLang="en-US" dirty="0"/>
              <a:t>、</a:t>
            </a:r>
            <a:r>
              <a:rPr lang="en-US" altLang="zh-TW" dirty="0"/>
              <a:t>BMI (</a:t>
            </a:r>
            <a:r>
              <a:rPr lang="zh-TW" altLang="en-US" dirty="0"/>
              <a:t>體質指數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Average Blood Pressure(</a:t>
            </a:r>
            <a:r>
              <a:rPr lang="zh-TW" altLang="en-US" dirty="0"/>
              <a:t>平均血壓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S1~S6</a:t>
            </a:r>
            <a:r>
              <a:rPr lang="zh-TW" altLang="en-US" dirty="0"/>
              <a:t>一年後疾病級數指標。</a:t>
            </a:r>
            <a:r>
              <a:rPr lang="en-US" altLang="zh-TW" dirty="0"/>
              <a:t>Target</a:t>
            </a:r>
            <a:r>
              <a:rPr lang="zh-TW" altLang="en-US" dirty="0"/>
              <a:t>為一年後患疾病的定量指標。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" y="3971323"/>
            <a:ext cx="8483827" cy="193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4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Diabetes 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diabetes = </a:t>
            </a:r>
            <a:r>
              <a:rPr lang="en-US" altLang="zh-TW" sz="2000" dirty="0" err="1">
                <a:solidFill>
                  <a:srgbClr val="0000FF"/>
                </a:solidFill>
              </a:rPr>
              <a:t>datasets.load_diabetes</a:t>
            </a:r>
            <a:r>
              <a:rPr lang="en-US" altLang="zh-TW" sz="2000" dirty="0">
                <a:solidFill>
                  <a:srgbClr val="0000FF"/>
                </a:solidFill>
              </a:rPr>
              <a:t>() #</a:t>
            </a:r>
            <a:r>
              <a:rPr lang="zh-TW" altLang="en-US" sz="2000" dirty="0">
                <a:solidFill>
                  <a:srgbClr val="0000FF"/>
                </a:solidFill>
              </a:rPr>
              <a:t>載入資料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diabetes.DESCR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 = </a:t>
            </a:r>
            <a:r>
              <a:rPr lang="en-US" altLang="zh-TW" sz="2000" dirty="0" err="1">
                <a:solidFill>
                  <a:srgbClr val="0000FF"/>
                </a:solidFill>
              </a:rPr>
              <a:t>diabetes.data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Y = </a:t>
            </a:r>
            <a:r>
              <a:rPr lang="en-US" altLang="zh-TW" sz="2000" dirty="0" err="1">
                <a:solidFill>
                  <a:srgbClr val="0000FF"/>
                </a:solidFill>
              </a:rPr>
              <a:t>diabetes.target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………………………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#</a:t>
            </a:r>
            <a:r>
              <a:rPr lang="zh-TW" altLang="en-US" dirty="0"/>
              <a:t> 不用</a:t>
            </a:r>
            <a:r>
              <a:rPr lang="en-US" altLang="zh-TW" dirty="0" err="1"/>
              <a:t>predit</a:t>
            </a:r>
            <a:r>
              <a:rPr lang="en-US" altLang="zh-TW" dirty="0"/>
              <a:t> </a:t>
            </a:r>
            <a:r>
              <a:rPr lang="zh-TW" altLang="en-US" dirty="0"/>
              <a:t>新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1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請參考：</a:t>
            </a:r>
            <a:r>
              <a:rPr lang="en-US" altLang="zh-TW" sz="2000" dirty="0"/>
              <a:t>diabetes2_regress_plot.py (</a:t>
            </a:r>
            <a:r>
              <a:rPr lang="zh-TW" altLang="en-US" sz="2000" dirty="0"/>
              <a:t>只取</a:t>
            </a:r>
            <a:r>
              <a:rPr lang="en-US" altLang="zh-TW" sz="2000" dirty="0"/>
              <a:t>X</a:t>
            </a:r>
            <a:r>
              <a:rPr lang="zh-TW" altLang="en-US" sz="2000" dirty="0"/>
              <a:t>的第二個屬性</a:t>
            </a:r>
            <a:r>
              <a:rPr lang="en-US" altLang="zh-TW" sz="2000" dirty="0"/>
              <a:t>, BMI)</a:t>
            </a:r>
            <a:endParaRPr lang="zh-TW" altLang="en-US" sz="2000" dirty="0"/>
          </a:p>
          <a:p>
            <a:r>
              <a:rPr lang="en-US" altLang="zh-TW" sz="2000" dirty="0"/>
              <a:t>Coefficients: </a:t>
            </a:r>
            <a:r>
              <a:rPr lang="zh-TW" altLang="en-US" sz="2000" dirty="0"/>
              <a:t> </a:t>
            </a:r>
            <a:r>
              <a:rPr lang="en-US" altLang="zh-TW" sz="2000" dirty="0"/>
              <a:t> [938.23786125]</a:t>
            </a:r>
          </a:p>
          <a:p>
            <a:r>
              <a:rPr lang="en-US" altLang="zh-TW" sz="2000" dirty="0"/>
              <a:t>Mean squared error: 2548.07</a:t>
            </a:r>
          </a:p>
          <a:p>
            <a:r>
              <a:rPr lang="en-US" altLang="zh-TW" sz="2000" dirty="0"/>
              <a:t>Coefficient of determination: 0.47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EE1187-7D21-4909-8AAF-743B5D87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26" y="3098138"/>
            <a:ext cx="4847264" cy="34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40563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0" y="2636912"/>
            <a:ext cx="4171936" cy="1090618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0033CC"/>
                </a:solidFill>
              </a:rPr>
              <a:t>迴歸分析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31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迴歸分析是什麼？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920880" cy="5112568"/>
          </a:xfrm>
        </p:spPr>
        <p:txBody>
          <a:bodyPr/>
          <a:lstStyle/>
          <a:p>
            <a:r>
              <a:rPr lang="zh-TW" altLang="en-US" dirty="0"/>
              <a:t>迴歸分析是最常見的統計方法之一</a:t>
            </a:r>
          </a:p>
          <a:p>
            <a:r>
              <a:rPr lang="zh-TW" altLang="en-US" dirty="0"/>
              <a:t>迴歸分析係用以由自變項預測依變項，或是實驗控制</a:t>
            </a:r>
            <a:r>
              <a:rPr lang="en-US" altLang="zh-TW" dirty="0"/>
              <a:t>(</a:t>
            </a:r>
            <a:r>
              <a:rPr lang="zh-TW" altLang="en-US" dirty="0"/>
              <a:t>因</a:t>
            </a:r>
            <a:r>
              <a:rPr lang="en-US" altLang="zh-TW" dirty="0"/>
              <a:t>)</a:t>
            </a:r>
            <a:r>
              <a:rPr lang="zh-TW" altLang="en-US" dirty="0"/>
              <a:t>對被觀察的變項</a:t>
            </a:r>
            <a:r>
              <a:rPr lang="en-US" altLang="zh-TW" dirty="0"/>
              <a:t>(</a:t>
            </a:r>
            <a:r>
              <a:rPr lang="zh-TW" altLang="en-US" dirty="0"/>
              <a:t>果</a:t>
            </a:r>
            <a:r>
              <a:rPr lang="en-US" altLang="zh-TW" dirty="0"/>
              <a:t>)</a:t>
            </a:r>
            <a:r>
              <a:rPr lang="zh-TW" altLang="en-US" dirty="0"/>
              <a:t>的影響</a:t>
            </a:r>
          </a:p>
          <a:p>
            <a:pPr lvl="1"/>
            <a:r>
              <a:rPr lang="zh-TW" altLang="en-US" dirty="0"/>
              <a:t>例：由父母身高預測子女身高；用人口成長（自變項）預測（解釋）電話用戶數的成長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Y(</a:t>
            </a:r>
            <a:r>
              <a:rPr lang="zh-TW" altLang="en-US" dirty="0"/>
              <a:t>依變項</a:t>
            </a:r>
            <a:r>
              <a:rPr lang="en-US" altLang="zh-TW" dirty="0"/>
              <a:t>)= βX(</a:t>
            </a:r>
            <a:r>
              <a:rPr lang="zh-TW" altLang="en-US" dirty="0"/>
              <a:t>自變項</a:t>
            </a:r>
            <a:r>
              <a:rPr lang="en-US" altLang="zh-TW" dirty="0"/>
              <a:t>)+b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8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簡單迴歸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8376" y="908720"/>
            <a:ext cx="7992888" cy="5040560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y = β</a:t>
            </a:r>
            <a:r>
              <a:rPr lang="en-US" altLang="zh-TW" sz="2200" dirty="0" err="1"/>
              <a:t>X+b</a:t>
            </a:r>
            <a:endParaRPr lang="en-US" altLang="zh-TW" sz="2200" dirty="0"/>
          </a:p>
          <a:p>
            <a:pPr>
              <a:lnSpc>
                <a:spcPct val="80000"/>
              </a:lnSpc>
            </a:pPr>
            <a:r>
              <a:rPr lang="zh-TW" altLang="en-US" sz="2200" dirty="0"/>
              <a:t>在線性關係中，若兩變項之關係是完全相關時（</a:t>
            </a:r>
            <a:r>
              <a:rPr lang="en-US" altLang="zh-TW" sz="2200" dirty="0"/>
              <a:t>r=1</a:t>
            </a:r>
            <a:r>
              <a:rPr lang="zh-TW" altLang="en-US" sz="2200" dirty="0"/>
              <a:t>正相關或</a:t>
            </a:r>
            <a:r>
              <a:rPr lang="en-US" altLang="zh-TW" sz="2200" dirty="0"/>
              <a:t>r=-1</a:t>
            </a:r>
            <a:r>
              <a:rPr lang="zh-TW" altLang="en-US" sz="2200" dirty="0"/>
              <a:t>負相關），</a:t>
            </a:r>
            <a:r>
              <a:rPr lang="en-US" altLang="zh-TW" sz="2200" dirty="0"/>
              <a:t>X</a:t>
            </a:r>
            <a:r>
              <a:rPr lang="zh-TW" altLang="en-US" sz="2200" dirty="0"/>
              <a:t>與</a:t>
            </a:r>
            <a:r>
              <a:rPr lang="en-US" altLang="zh-TW" sz="2200" dirty="0"/>
              <a:t>Y</a:t>
            </a:r>
            <a:r>
              <a:rPr lang="zh-TW" altLang="en-US" sz="2200" dirty="0"/>
              <a:t>的關係呈一直線，兩變項之觀察值可以完全被方程式所涵蓋，其中</a:t>
            </a:r>
            <a:r>
              <a:rPr lang="en-US" altLang="zh-TW" sz="2200" dirty="0"/>
              <a:t>β</a:t>
            </a:r>
            <a:r>
              <a:rPr lang="zh-TW" altLang="en-US" sz="2200" dirty="0"/>
              <a:t>為斜率， </a:t>
            </a:r>
            <a:r>
              <a:rPr lang="en-US" altLang="zh-TW" sz="2200" dirty="0"/>
              <a:t>b</a:t>
            </a:r>
            <a:r>
              <a:rPr lang="zh-TW" altLang="en-US" sz="2200" dirty="0"/>
              <a:t>為截距，代入</a:t>
            </a:r>
            <a:r>
              <a:rPr lang="en-US" altLang="zh-TW" sz="2200" dirty="0"/>
              <a:t>X</a:t>
            </a:r>
            <a:r>
              <a:rPr lang="zh-TW" altLang="en-US" sz="2200" dirty="0"/>
              <a:t>可求得</a:t>
            </a:r>
            <a:r>
              <a:rPr lang="en-US" altLang="zh-TW" sz="2200" dirty="0"/>
              <a:t>Y，</a:t>
            </a:r>
            <a:r>
              <a:rPr lang="zh-TW" altLang="en-US" sz="2200" dirty="0"/>
              <a:t>代入</a:t>
            </a:r>
            <a:r>
              <a:rPr lang="en-US" altLang="zh-TW" sz="2200" dirty="0"/>
              <a:t>Y</a:t>
            </a:r>
            <a:r>
              <a:rPr lang="zh-TW" altLang="en-US" sz="2200" dirty="0"/>
              <a:t>可求得</a:t>
            </a:r>
            <a:r>
              <a:rPr lang="en-US" altLang="zh-TW" sz="2200" dirty="0"/>
              <a:t>X，</a:t>
            </a:r>
            <a:r>
              <a:rPr lang="zh-TW" altLang="en-US" sz="2200" dirty="0"/>
              <a:t>無須預測。</a:t>
            </a:r>
          </a:p>
          <a:p>
            <a:pPr>
              <a:lnSpc>
                <a:spcPct val="80000"/>
              </a:lnSpc>
            </a:pPr>
            <a:r>
              <a:rPr lang="zh-TW" altLang="en-US" sz="2200" dirty="0"/>
              <a:t>但是當兩變項間的關係未達到完全相關時（</a:t>
            </a:r>
            <a:r>
              <a:rPr lang="en-US" altLang="zh-TW" sz="2200" dirty="0"/>
              <a:t>r</a:t>
            </a:r>
            <a:r>
              <a:rPr lang="en-US" altLang="zh-TW" sz="2200" dirty="0">
                <a:sym typeface="Symbol" pitchFamily="18" charset="2"/>
              </a:rPr>
              <a:t>±</a:t>
            </a:r>
            <a:r>
              <a:rPr lang="en-US" altLang="zh-TW" sz="2200" dirty="0"/>
              <a:t>1）</a:t>
            </a:r>
            <a:r>
              <a:rPr lang="zh-TW" altLang="en-US" sz="2200" dirty="0"/>
              <a:t>，</a:t>
            </a:r>
            <a:r>
              <a:rPr lang="en-US" altLang="zh-TW" sz="2200" dirty="0"/>
              <a:t>X</a:t>
            </a:r>
            <a:r>
              <a:rPr lang="zh-TW" altLang="en-US" sz="2200" dirty="0"/>
              <a:t>與</a:t>
            </a:r>
            <a:r>
              <a:rPr lang="en-US" altLang="zh-TW" sz="2200" dirty="0"/>
              <a:t>Y</a:t>
            </a:r>
            <a:r>
              <a:rPr lang="zh-TW" altLang="en-US" sz="2200" dirty="0"/>
              <a:t>的關係是分佈在一個區域內，無法以一條直線來表示，而必須以最小平方法來求取一條最具代表性的直線，此線稱為最適線（</a:t>
            </a:r>
            <a:r>
              <a:rPr lang="en-US" altLang="zh-TW" sz="2200" dirty="0"/>
              <a:t>best-fit line）</a:t>
            </a:r>
            <a:r>
              <a:rPr lang="zh-TW" altLang="en-US" sz="2200" dirty="0"/>
              <a:t>或迴歸線（</a:t>
            </a:r>
            <a:r>
              <a:rPr lang="en-US" altLang="zh-TW" sz="2200" dirty="0"/>
              <a:t>regression line），</a:t>
            </a:r>
            <a:r>
              <a:rPr lang="zh-TW" altLang="en-US" sz="2200" dirty="0"/>
              <a:t>再利用此迴歸線來預測因果關係。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00CB80-06C3-4545-8061-B69E7531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16" y="3962897"/>
            <a:ext cx="3785592" cy="27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5773D-58E8-4AC3-AAEF-A4B91EF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8B6F3-75BC-43CB-92C9-C8A33A1B1E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400" dirty="0"/>
              <a:t>代表性的迴歸線</a:t>
            </a:r>
            <a:r>
              <a:rPr lang="zh-TW" altLang="en-US" dirty="0"/>
              <a:t>與實際的觀察值之間有誤差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2A3109-94A7-4426-96B5-5412CE9706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2AB0D8-F2CC-498D-B92E-8C1D2518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25" y="2190874"/>
            <a:ext cx="640871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6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pizza</a:t>
            </a:r>
            <a:r>
              <a:rPr lang="zh-TW" altLang="en-US" dirty="0"/>
              <a:t>價格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No.    Diameter     Price($)</a:t>
            </a:r>
          </a:p>
          <a:p>
            <a:pPr marL="0" indent="0">
              <a:buNone/>
            </a:pPr>
            <a:r>
              <a:rPr lang="en-US" altLang="zh-TW" dirty="0"/>
              <a:t>              (inch)	</a:t>
            </a:r>
          </a:p>
          <a:p>
            <a:pPr marL="0" indent="0">
              <a:buNone/>
            </a:pPr>
            <a:r>
              <a:rPr lang="en-US" altLang="zh-TW" dirty="0"/>
              <a:t>1	    6		7</a:t>
            </a:r>
          </a:p>
          <a:p>
            <a:pPr marL="0" indent="0">
              <a:buNone/>
            </a:pPr>
            <a:r>
              <a:rPr lang="en-US" altLang="zh-TW" dirty="0"/>
              <a:t>2	    8		9</a:t>
            </a:r>
          </a:p>
          <a:p>
            <a:pPr marL="0" indent="0">
              <a:buNone/>
            </a:pPr>
            <a:r>
              <a:rPr lang="en-US" altLang="zh-TW" dirty="0"/>
              <a:t>3	    10		13</a:t>
            </a:r>
          </a:p>
          <a:p>
            <a:pPr marL="0" indent="0">
              <a:buNone/>
            </a:pPr>
            <a:r>
              <a:rPr lang="en-US" altLang="zh-TW" dirty="0"/>
              <a:t>4	    14		17.5</a:t>
            </a:r>
          </a:p>
          <a:p>
            <a:pPr marL="0" indent="0">
              <a:buNone/>
            </a:pPr>
            <a:r>
              <a:rPr lang="en-US" altLang="zh-TW" dirty="0"/>
              <a:t>5	    18		18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1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LinearRegression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線性模型：</a:t>
            </a:r>
            <a:r>
              <a:rPr lang="en-US" altLang="zh-TW" dirty="0"/>
              <a:t>y = β</a:t>
            </a:r>
            <a:r>
              <a:rPr lang="en-US" altLang="zh-TW" dirty="0" err="1"/>
              <a:t>X+b</a:t>
            </a:r>
            <a:endParaRPr lang="en-US" altLang="zh-TW" dirty="0"/>
          </a:p>
          <a:p>
            <a:r>
              <a:rPr lang="en-US" altLang="zh-TW" dirty="0"/>
              <a:t>X</a:t>
            </a:r>
            <a:r>
              <a:rPr lang="zh-TW" altLang="en-US" dirty="0"/>
              <a:t>：自變數  </a:t>
            </a:r>
            <a:r>
              <a:rPr lang="en-US" altLang="zh-TW" dirty="0"/>
              <a:t>y</a:t>
            </a:r>
            <a:r>
              <a:rPr lang="zh-TW" altLang="en-US" dirty="0"/>
              <a:t>：依變數  </a:t>
            </a:r>
            <a:r>
              <a:rPr lang="en-US" altLang="zh-TW" dirty="0"/>
              <a:t>β</a:t>
            </a:r>
            <a:r>
              <a:rPr lang="zh-TW" altLang="en-US" dirty="0"/>
              <a:t>：迴歸係數  </a:t>
            </a:r>
            <a:r>
              <a:rPr lang="en-US" altLang="zh-TW" dirty="0"/>
              <a:t>b</a:t>
            </a:r>
            <a:r>
              <a:rPr lang="zh-TW" altLang="en-US" dirty="0"/>
              <a:t>：偏差</a:t>
            </a:r>
            <a:r>
              <a:rPr lang="en-US" altLang="zh-TW" dirty="0"/>
              <a:t>(bias)</a:t>
            </a:r>
          </a:p>
          <a:p>
            <a:r>
              <a:rPr lang="en-US" altLang="zh-TW" dirty="0" err="1"/>
              <a:t>LinearRegression</a:t>
            </a:r>
            <a:r>
              <a:rPr lang="zh-TW" altLang="en-US" dirty="0"/>
              <a:t>模型在</a:t>
            </a:r>
            <a:r>
              <a:rPr lang="en-US" altLang="zh-TW" dirty="0" err="1"/>
              <a:t>Sklearn.linear_model</a:t>
            </a:r>
            <a:r>
              <a:rPr lang="zh-TW" altLang="en-US" dirty="0"/>
              <a:t>下，它主要是通過</a:t>
            </a:r>
            <a:r>
              <a:rPr lang="en-US" altLang="zh-TW" dirty="0"/>
              <a:t>fit(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的方法來訓練模型，其中</a:t>
            </a:r>
            <a:r>
              <a:rPr lang="en-US" altLang="zh-TW" dirty="0"/>
              <a:t>x</a:t>
            </a:r>
            <a:r>
              <a:rPr lang="zh-TW" altLang="en-US" dirty="0"/>
              <a:t>為資料的屬性，</a:t>
            </a:r>
            <a:r>
              <a:rPr lang="en-US" altLang="zh-TW" dirty="0"/>
              <a:t>y</a:t>
            </a:r>
            <a:r>
              <a:rPr lang="zh-TW" altLang="en-US" dirty="0"/>
              <a:t>為對應標記。</a:t>
            </a:r>
            <a:endParaRPr lang="en-US" altLang="zh-TW" dirty="0"/>
          </a:p>
          <a:p>
            <a:r>
              <a:rPr lang="en-US" altLang="zh-TW" dirty="0"/>
              <a:t>predict(): </a:t>
            </a:r>
            <a:r>
              <a:rPr lang="zh-TW" altLang="en-US" dirty="0"/>
              <a:t>預測。它通過</a:t>
            </a:r>
            <a:r>
              <a:rPr lang="en-US" altLang="zh-TW" dirty="0"/>
              <a:t>fit()</a:t>
            </a:r>
            <a:r>
              <a:rPr lang="zh-TW" altLang="en-US" dirty="0"/>
              <a:t>算出的模型引數構成的模型，對解釋變數進行預測其類屬性。預測方法將返回預測值</a:t>
            </a:r>
            <a:r>
              <a:rPr lang="en-US" altLang="zh-TW" dirty="0" err="1"/>
              <a:t>y_pred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D287BA-DA8B-4721-A280-7D184DE1402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68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72304" y="1196752"/>
            <a:ext cx="792088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>
                <a:solidFill>
                  <a:srgbClr val="0000FF"/>
                </a:solidFill>
              </a:rPr>
              <a:t>numpy</a:t>
            </a:r>
            <a:r>
              <a:rPr lang="en-US" altLang="zh-TW" sz="2000" dirty="0">
                <a:solidFill>
                  <a:srgbClr val="0000FF"/>
                </a:solidFill>
              </a:rPr>
              <a:t> as </a:t>
            </a:r>
            <a:r>
              <a:rPr lang="en-US" altLang="zh-TW" sz="2000" dirty="0" err="1">
                <a:solidFill>
                  <a:srgbClr val="0000FF"/>
                </a:solidFill>
              </a:rPr>
              <a:t>np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>
                <a:solidFill>
                  <a:srgbClr val="0000FF"/>
                </a:solidFill>
              </a:rPr>
              <a:t>matplotlib.pyplot</a:t>
            </a:r>
            <a:r>
              <a:rPr lang="en-US" altLang="zh-TW" sz="2000" dirty="0">
                <a:solidFill>
                  <a:srgbClr val="0000FF"/>
                </a:solidFill>
              </a:rPr>
              <a:t> as </a:t>
            </a:r>
            <a:r>
              <a:rPr lang="en-US" altLang="zh-TW" sz="2000" dirty="0" err="1">
                <a:solidFill>
                  <a:srgbClr val="0000FF"/>
                </a:solidFill>
              </a:rPr>
              <a:t>plt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X = [[6], [8], [10], [14], [18]]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y = [[7], [9], [13], [17.5], [18]]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plt.figure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plt.title</a:t>
            </a:r>
            <a:r>
              <a:rPr lang="en-US" altLang="zh-TW" sz="2000" dirty="0">
                <a:solidFill>
                  <a:srgbClr val="0000FF"/>
                </a:solidFill>
              </a:rPr>
              <a:t>('Pizza Price with diameter.')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plt.xlabel</a:t>
            </a:r>
            <a:r>
              <a:rPr lang="en-US" altLang="zh-TW" sz="2000" dirty="0">
                <a:solidFill>
                  <a:srgbClr val="0000FF"/>
                </a:solidFill>
              </a:rPr>
              <a:t>('diameter(inch)')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plt.ylabel</a:t>
            </a:r>
            <a:r>
              <a:rPr lang="en-US" altLang="zh-TW" sz="2000" dirty="0">
                <a:solidFill>
                  <a:srgbClr val="0000FF"/>
                </a:solidFill>
              </a:rPr>
              <a:t>('price($)')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plt.axis</a:t>
            </a:r>
            <a:r>
              <a:rPr lang="en-US" altLang="zh-TW" sz="2000" dirty="0">
                <a:solidFill>
                  <a:srgbClr val="0000FF"/>
                </a:solidFill>
              </a:rPr>
              <a:t>([0, 25, 0, 25])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plt.grid</a:t>
            </a:r>
            <a:r>
              <a:rPr lang="en-US" altLang="zh-TW" sz="2000" dirty="0">
                <a:solidFill>
                  <a:srgbClr val="0000FF"/>
                </a:solidFill>
              </a:rPr>
              <a:t>(True)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plt.plot</a:t>
            </a:r>
            <a:r>
              <a:rPr lang="en-US" altLang="zh-TW" sz="2000" dirty="0">
                <a:solidFill>
                  <a:srgbClr val="0000FF"/>
                </a:solidFill>
              </a:rPr>
              <a:t>(X, y, 'k.')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plt.show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24362"/>
            <a:ext cx="4104456" cy="29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063A4FA-E36A-4EB4-8DF2-52A1D8236FAB}"/>
              </a:ext>
            </a:extLst>
          </p:cNvPr>
          <p:cNvSpPr txBox="1"/>
          <p:nvPr/>
        </p:nvSpPr>
        <p:spPr>
          <a:xfrm>
            <a:off x="6444208" y="617538"/>
            <a:ext cx="2592387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貼碼時注意：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左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、右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“</a:t>
            </a: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 符號</a:t>
            </a:r>
            <a:endParaRPr lang="en-US" altLang="zh-TW" sz="2000" b="1" dirty="0">
              <a:solidFill>
                <a:srgbClr val="C00000"/>
              </a:solidFill>
              <a:latin typeface="Arial" charset="0"/>
              <a:ea typeface="新細明體" charset="-12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TW" altLang="en-US" sz="2000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指令縮排位置</a:t>
            </a:r>
          </a:p>
        </p:txBody>
      </p:sp>
    </p:spTree>
    <p:extLst>
      <p:ext uri="{BB962C8B-B14F-4D97-AF65-F5344CB8AC3E}">
        <p14:creationId xmlns:p14="http://schemas.microsoft.com/office/powerpoint/2010/main" val="89766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建立模型與評估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1385348"/>
            <a:ext cx="7992888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zh-TW" altLang="en-US" dirty="0">
                <a:solidFill>
                  <a:srgbClr val="0000FF"/>
                </a:solidFill>
              </a:rPr>
              <a:t>接上例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sklearn.linear_model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LinearRegression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…………….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reg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LinearRegression</a:t>
            </a:r>
            <a:r>
              <a:rPr lang="en-US" altLang="zh-TW" dirty="0">
                <a:solidFill>
                  <a:srgbClr val="0000FF"/>
                </a:solidFill>
              </a:rPr>
              <a:t>() 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 X and y is the data in previous code.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reg.fit</a:t>
            </a:r>
            <a:r>
              <a:rPr lang="en-US" altLang="zh-TW" dirty="0">
                <a:solidFill>
                  <a:srgbClr val="0000FF"/>
                </a:solidFill>
              </a:rPr>
              <a:t>(X, y)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print(u'</a:t>
            </a:r>
            <a:r>
              <a:rPr lang="zh-TW" altLang="en-US" dirty="0">
                <a:solidFill>
                  <a:srgbClr val="0000FF"/>
                </a:solidFill>
              </a:rPr>
              <a:t>係數</a:t>
            </a:r>
            <a:r>
              <a:rPr lang="en-US" altLang="zh-TW" dirty="0">
                <a:solidFill>
                  <a:srgbClr val="0000FF"/>
                </a:solidFill>
              </a:rPr>
              <a:t>', </a:t>
            </a:r>
            <a:r>
              <a:rPr lang="en-US" altLang="zh-TW" dirty="0" err="1">
                <a:solidFill>
                  <a:srgbClr val="0000FF"/>
                </a:solidFill>
              </a:rPr>
              <a:t>reg.coef</a:t>
            </a:r>
            <a:r>
              <a:rPr lang="en-US" altLang="zh-TW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 (u'</a:t>
            </a:r>
            <a:r>
              <a:rPr lang="zh-TW" altLang="en-US" dirty="0">
                <a:solidFill>
                  <a:srgbClr val="0000FF"/>
                </a:solidFill>
              </a:rPr>
              <a:t>截距</a:t>
            </a:r>
            <a:r>
              <a:rPr lang="en-US" altLang="zh-TW" dirty="0">
                <a:solidFill>
                  <a:srgbClr val="0000FF"/>
                </a:solidFill>
              </a:rPr>
              <a:t>', </a:t>
            </a:r>
            <a:r>
              <a:rPr lang="en-US" altLang="zh-TW" dirty="0" err="1">
                <a:solidFill>
                  <a:srgbClr val="0000FF"/>
                </a:solidFill>
              </a:rPr>
              <a:t>reg.intercept</a:t>
            </a:r>
            <a:r>
              <a:rPr lang="en-US" altLang="zh-TW" dirty="0">
                <a:solidFill>
                  <a:srgbClr val="0000FF"/>
                </a:solidFill>
              </a:rPr>
              <a:t>_)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 (u'</a:t>
            </a:r>
            <a:r>
              <a:rPr lang="zh-TW" altLang="en-US" dirty="0">
                <a:solidFill>
                  <a:srgbClr val="0000FF"/>
                </a:solidFill>
              </a:rPr>
              <a:t>評分函式</a:t>
            </a:r>
            <a:r>
              <a:rPr lang="en-US" altLang="zh-TW" dirty="0">
                <a:solidFill>
                  <a:srgbClr val="0000FF"/>
                </a:solidFill>
              </a:rPr>
              <a:t>', </a:t>
            </a:r>
            <a:r>
              <a:rPr lang="en-US" altLang="zh-TW" dirty="0" err="1">
                <a:solidFill>
                  <a:srgbClr val="0000FF"/>
                </a:solidFill>
              </a:rPr>
              <a:t>reg.score</a:t>
            </a:r>
            <a:r>
              <a:rPr lang="en-US" altLang="zh-TW" dirty="0">
                <a:solidFill>
                  <a:srgbClr val="0000FF"/>
                </a:solidFill>
              </a:rPr>
              <a:t>(X, y))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X2 = [[1], [10], [14], [25]]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y2 = </a:t>
            </a:r>
            <a:r>
              <a:rPr lang="en-US" altLang="zh-TW" dirty="0" err="1">
                <a:solidFill>
                  <a:srgbClr val="0000FF"/>
                </a:solidFill>
              </a:rPr>
              <a:t>reg.predict</a:t>
            </a:r>
            <a:r>
              <a:rPr lang="en-US" altLang="zh-TW" dirty="0">
                <a:solidFill>
                  <a:srgbClr val="0000FF"/>
                </a:solidFill>
              </a:rPr>
              <a:t>(X2)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print(y2)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4B6CD2-6B11-4530-A9B6-435EDD9A232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3114</TotalTime>
  <Words>1497</Words>
  <Application>Microsoft Office PowerPoint</Application>
  <PresentationFormat>如螢幕大小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Arial</vt:lpstr>
      <vt:lpstr>Calibri</vt:lpstr>
      <vt:lpstr>Wingdings</vt:lpstr>
      <vt:lpstr>Wingdings 2</vt:lpstr>
      <vt:lpstr>壁窗</vt:lpstr>
      <vt:lpstr>機器學習的方法</vt:lpstr>
      <vt:lpstr>迴歸分析</vt:lpstr>
      <vt:lpstr>迴歸分析是什麼？</vt:lpstr>
      <vt:lpstr>簡單迴歸</vt:lpstr>
      <vt:lpstr>模型評估</vt:lpstr>
      <vt:lpstr>實作1：pizza價格</vt:lpstr>
      <vt:lpstr>LinearRegression</vt:lpstr>
      <vt:lpstr>觀察資料</vt:lpstr>
      <vt:lpstr>建立模型與評估</vt:lpstr>
      <vt:lpstr>新資料預測</vt:lpstr>
      <vt:lpstr>sklearn.linear_model.LinearRegression</vt:lpstr>
      <vt:lpstr>多元迴歸</vt:lpstr>
      <vt:lpstr>實作2：蛋糕價格預測</vt:lpstr>
      <vt:lpstr>複迴歸分析</vt:lpstr>
      <vt:lpstr>實作3：Diabetes Data</vt:lpstr>
      <vt:lpstr>實作3：Diabetes 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大數據資料採礦</dc:title>
  <dc:creator>lemel</dc:creator>
  <cp:lastModifiedBy>jian-xun chen</cp:lastModifiedBy>
  <cp:revision>165</cp:revision>
  <dcterms:created xsi:type="dcterms:W3CDTF">2019-07-20T09:20:51Z</dcterms:created>
  <dcterms:modified xsi:type="dcterms:W3CDTF">2021-07-18T05:23:40Z</dcterms:modified>
</cp:coreProperties>
</file>