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7"/>
  </p:notesMasterIdLst>
  <p:sldIdLst>
    <p:sldId id="563" r:id="rId2"/>
    <p:sldId id="576" r:id="rId3"/>
    <p:sldId id="502" r:id="rId4"/>
    <p:sldId id="508" r:id="rId5"/>
    <p:sldId id="509" r:id="rId6"/>
    <p:sldId id="547" r:id="rId7"/>
    <p:sldId id="511" r:id="rId8"/>
    <p:sldId id="512" r:id="rId9"/>
    <p:sldId id="513" r:id="rId10"/>
    <p:sldId id="514" r:id="rId11"/>
    <p:sldId id="515" r:id="rId12"/>
    <p:sldId id="516" r:id="rId13"/>
    <p:sldId id="517" r:id="rId14"/>
    <p:sldId id="537" r:id="rId15"/>
    <p:sldId id="518"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6633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403"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11A98-2E92-4C83-AAB0-6775E0F74B15}" type="datetimeFigureOut">
              <a:rPr lang="zh-TW" altLang="en-US" smtClean="0"/>
              <a:pPr/>
              <a:t>2021/7/18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C2F5E-36AD-4446-B736-4606FBEFB8BE}" type="slidenum">
              <a:rPr lang="zh-TW" altLang="en-US" smtClean="0"/>
              <a:pPr/>
              <a:t>‹#›</a:t>
            </a:fld>
            <a:endParaRPr lang="zh-TW" altLang="en-US"/>
          </a:p>
        </p:txBody>
      </p:sp>
    </p:spTree>
    <p:extLst>
      <p:ext uri="{BB962C8B-B14F-4D97-AF65-F5344CB8AC3E}">
        <p14:creationId xmlns:p14="http://schemas.microsoft.com/office/powerpoint/2010/main" val="107282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5" name="頁尾版面配置區 4"/>
          <p:cNvSpPr>
            <a:spLocks noGrp="1"/>
          </p:cNvSpPr>
          <p:nvPr>
            <p:ph type="ftr" sz="quarter" idx="11"/>
          </p:nvPr>
        </p:nvSpPr>
        <p:spPr>
          <a:xfrm rot="5400000">
            <a:off x="6978957" y="3766200"/>
            <a:ext cx="3200400" cy="365760"/>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5" name="頁尾版面配置區 4"/>
          <p:cNvSpPr>
            <a:spLocks noGrp="1"/>
          </p:cNvSpPr>
          <p:nvPr>
            <p:ph type="ftr" sz="quarter" idx="11"/>
          </p:nvPr>
        </p:nvSpPr>
        <p:spPr>
          <a:xfrm rot="5400000">
            <a:off x="6978957" y="3766200"/>
            <a:ext cx="3200400" cy="365760"/>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075240" cy="850106"/>
          </a:xfrm>
        </p:spPr>
        <p:txBody>
          <a:bodyPr>
            <a:normAutofit/>
          </a:bodyPr>
          <a:lstStyle>
            <a:lvl1pPr algn="ctr">
              <a:defRPr sz="3600">
                <a:solidFill>
                  <a:srgbClr val="000099"/>
                </a:solidFill>
                <a:latin typeface="微軟正黑體" pitchFamily="34" charset="-120"/>
                <a:ea typeface="微軟正黑體" pitchFamily="34" charset="-120"/>
              </a:defRPr>
            </a:lvl1pPr>
          </a:lstStyle>
          <a:p>
            <a:r>
              <a:rPr kumimoji="0" lang="zh-TW" altLang="en-US" dirty="0"/>
              <a:t>按一下以編輯母片標題樣式</a:t>
            </a:r>
            <a:endParaRPr kumimoji="0" lang="en-US" dirty="0"/>
          </a:p>
        </p:txBody>
      </p:sp>
      <p:sp>
        <p:nvSpPr>
          <p:cNvPr id="8" name="內容版面配置區 7"/>
          <p:cNvSpPr>
            <a:spLocks noGrp="1"/>
          </p:cNvSpPr>
          <p:nvPr>
            <p:ph sz="quarter" idx="1"/>
          </p:nvPr>
        </p:nvSpPr>
        <p:spPr>
          <a:xfrm>
            <a:off x="467544" y="1268760"/>
            <a:ext cx="7992888" cy="5040560"/>
          </a:xfrm>
        </p:spPr>
        <p:txBody>
          <a:bodyPr/>
          <a:lstStyle>
            <a:lvl1pPr>
              <a:defRPr>
                <a:latin typeface="微軟正黑體" pitchFamily="34" charset="-120"/>
                <a:ea typeface="微軟正黑體" pitchFamily="34" charset="-120"/>
              </a:defRPr>
            </a:lvl1pPr>
            <a:lvl2pPr>
              <a:defRPr>
                <a:latin typeface="微軟正黑體" pitchFamily="34" charset="-120"/>
                <a:ea typeface="微軟正黑體" pitchFamily="34" charset="-120"/>
              </a:defRPr>
            </a:lvl2pPr>
            <a:lvl3pPr>
              <a:defRPr>
                <a:latin typeface="微軟正黑體" pitchFamily="34" charset="-120"/>
                <a:ea typeface="微軟正黑體" pitchFamily="34" charset="-120"/>
              </a:defRPr>
            </a:lvl3pPr>
            <a:lvl4pPr>
              <a:defRPr>
                <a:latin typeface="微軟正黑體" pitchFamily="34" charset="-120"/>
                <a:ea typeface="微軟正黑體" pitchFamily="34" charset="-120"/>
              </a:defRPr>
            </a:lvl4pPr>
            <a:lvl5pPr>
              <a:defRPr>
                <a:latin typeface="微軟正黑體" pitchFamily="34" charset="-120"/>
                <a:ea typeface="微軟正黑體" pitchFamily="34" charset="-120"/>
              </a:defRPr>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9" name="投影片編號版面配置區 8"/>
          <p:cNvSpPr>
            <a:spLocks noGrp="1"/>
          </p:cNvSpPr>
          <p:nvPr>
            <p:ph type="sldNum" sz="quarter" idx="15"/>
          </p:nvPr>
        </p:nvSpPr>
        <p:spPr>
          <a:xfrm>
            <a:off x="8100392" y="6165304"/>
            <a:ext cx="609600" cy="521208"/>
          </a:xfrm>
        </p:spPr>
        <p:txBody>
          <a:bodyPr rtlCol="0"/>
          <a:lstStyle>
            <a:lvl1pPr>
              <a:defRPr sz="1600"/>
            </a:lvl1pPr>
          </a:lstStyle>
          <a:p>
            <a:fld id="{00D287BA-DA8B-4721-A280-7D184DE14026}" type="slidenum">
              <a:rPr lang="zh-TW" altLang="en-US" smtClean="0"/>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bwMode="auto">
          <a:xfrm rot="5400000">
            <a:off x="7763256" y="1170432"/>
            <a:ext cx="2286000" cy="381000"/>
          </a:xfrm>
          <a:prstGeom prst="rect">
            <a:avLst/>
          </a:prstGeom>
        </p:spPr>
        <p:txBody>
          <a:bodyPr/>
          <a:lstStyle/>
          <a:p>
            <a:endParaRPr lang="zh-TW" altLang="en-US"/>
          </a:p>
        </p:txBody>
      </p:sp>
      <p:sp>
        <p:nvSpPr>
          <p:cNvPr id="5" name="頁尾版面配置區 4"/>
          <p:cNvSpPr>
            <a:spLocks noGrp="1"/>
          </p:cNvSpPr>
          <p:nvPr>
            <p:ph type="ftr" sz="quarter" idx="11"/>
          </p:nvPr>
        </p:nvSpPr>
        <p:spPr bwMode="auto">
          <a:xfrm rot="5400000">
            <a:off x="7077456" y="4178808"/>
            <a:ext cx="3657600" cy="384048"/>
          </a:xfrm>
          <a:prstGeom prst="rect">
            <a:avLst/>
          </a:prstGeom>
        </p:spPr>
        <p:txBody>
          <a:bodyPr/>
          <a:lstStyle/>
          <a:p>
            <a:endParaRPr lang="zh-TW"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00D287BA-DA8B-4721-A280-7D184DE14026}"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6" name="頁尾版面配置區 5"/>
          <p:cNvSpPr>
            <a:spLocks noGrp="1"/>
          </p:cNvSpPr>
          <p:nvPr>
            <p:ph type="ftr" sz="quarter" idx="11"/>
          </p:nvPr>
        </p:nvSpPr>
        <p:spPr>
          <a:xfrm rot="5400000">
            <a:off x="6978957" y="3766200"/>
            <a:ext cx="3200400" cy="365760"/>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00D287BA-DA8B-4721-A280-7D184DE14026}" type="slidenum">
              <a:rPr lang="zh-TW" altLang="en-US" smtClean="0"/>
              <a:pPr/>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a:t>按一下以編輯母片標題樣式</a:t>
            </a:r>
            <a:endParaRPr kumimoji="0" lang="en-US"/>
          </a:p>
        </p:txBody>
      </p:sp>
      <p:sp>
        <p:nvSpPr>
          <p:cNvPr id="7" name="日期版面配置區 6"/>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8" name="頁尾版面配置區 7"/>
          <p:cNvSpPr>
            <a:spLocks noGrp="1"/>
          </p:cNvSpPr>
          <p:nvPr>
            <p:ph type="ftr" sz="quarter" idx="11"/>
          </p:nvPr>
        </p:nvSpPr>
        <p:spPr>
          <a:xfrm rot="5400000">
            <a:off x="6978957" y="3766200"/>
            <a:ext cx="3200400" cy="365760"/>
          </a:xfrm>
          <a:prstGeom prst="rect">
            <a:avLst/>
          </a:prstGeom>
        </p:spPr>
        <p:txBody>
          <a:bodyPr/>
          <a:lstStyle/>
          <a:p>
            <a:endParaRPr lang="zh-TW" altLang="en-US"/>
          </a:p>
        </p:txBody>
      </p:sp>
      <p:sp>
        <p:nvSpPr>
          <p:cNvPr id="9" name="投影片編號版面配置區 8"/>
          <p:cNvSpPr>
            <a:spLocks noGrp="1"/>
          </p:cNvSpPr>
          <p:nvPr>
            <p:ph type="sldNum" sz="quarter" idx="12"/>
          </p:nvPr>
        </p:nvSpPr>
        <p:spPr/>
        <p:txBody>
          <a:bodyPr/>
          <a:lstStyle/>
          <a:p>
            <a:fld id="{00D287BA-DA8B-4721-A280-7D184DE14026}" type="slidenum">
              <a:rPr lang="zh-TW" altLang="en-US" smtClean="0"/>
              <a:pPr/>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6" name="日期版面配置區 5"/>
          <p:cNvSpPr>
            <a:spLocks noGrp="1"/>
          </p:cNvSpPr>
          <p:nvPr>
            <p:ph type="dt" sz="half" idx="10"/>
          </p:nvPr>
        </p:nvSpPr>
        <p:spPr>
          <a:xfrm rot="5400000">
            <a:off x="7589520" y="1081851"/>
            <a:ext cx="2011680" cy="384048"/>
          </a:xfrm>
          <a:prstGeom prst="rect">
            <a:avLst/>
          </a:prstGeom>
        </p:spPr>
        <p:txBody>
          <a:bodyPr rtlCol="0"/>
          <a:lstStyle/>
          <a:p>
            <a:endParaRPr lang="zh-TW" altLang="en-US"/>
          </a:p>
        </p:txBody>
      </p:sp>
      <p:sp>
        <p:nvSpPr>
          <p:cNvPr id="7" name="投影片編號版面配置區 6"/>
          <p:cNvSpPr>
            <a:spLocks noGrp="1"/>
          </p:cNvSpPr>
          <p:nvPr>
            <p:ph type="sldNum" sz="quarter" idx="11"/>
          </p:nvPr>
        </p:nvSpPr>
        <p:spPr/>
        <p:txBody>
          <a:bodyPr rtlCol="0"/>
          <a:lstStyle/>
          <a:p>
            <a:fld id="{00D287BA-DA8B-4721-A280-7D184DE14026}" type="slidenum">
              <a:rPr lang="zh-TW" altLang="en-US" smtClean="0"/>
              <a:pPr/>
              <a:t>‹#›</a:t>
            </a:fld>
            <a:endParaRPr lang="zh-TW" altLang="en-US"/>
          </a:p>
        </p:txBody>
      </p:sp>
      <p:sp>
        <p:nvSpPr>
          <p:cNvPr id="8" name="頁尾版面配置區 7"/>
          <p:cNvSpPr>
            <a:spLocks noGrp="1"/>
          </p:cNvSpPr>
          <p:nvPr>
            <p:ph type="ftr" sz="quarter" idx="12"/>
          </p:nvPr>
        </p:nvSpPr>
        <p:spPr>
          <a:xfrm rot="5400000">
            <a:off x="6978957" y="3766200"/>
            <a:ext cx="3200400" cy="365760"/>
          </a:xfrm>
          <a:prstGeom prst="rect">
            <a:avLst/>
          </a:prstGeom>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3" name="頁尾版面配置區 2"/>
          <p:cNvSpPr>
            <a:spLocks noGrp="1"/>
          </p:cNvSpPr>
          <p:nvPr>
            <p:ph type="ftr" sz="quarter" idx="11"/>
          </p:nvPr>
        </p:nvSpPr>
        <p:spPr>
          <a:xfrm rot="5400000">
            <a:off x="6978957" y="3766200"/>
            <a:ext cx="3200400" cy="365760"/>
          </a:xfrm>
          <a:prstGeom prst="rect">
            <a:avLst/>
          </a:prstGeom>
        </p:spPr>
        <p:txBody>
          <a:bodyPr/>
          <a:lstStyle/>
          <a:p>
            <a:endParaRPr lang="zh-TW" altLang="en-US"/>
          </a:p>
        </p:txBody>
      </p:sp>
      <p:sp>
        <p:nvSpPr>
          <p:cNvPr id="4" name="投影片編號版面配置區 3"/>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1" name="日期版面配置區 20"/>
          <p:cNvSpPr>
            <a:spLocks noGrp="1"/>
          </p:cNvSpPr>
          <p:nvPr>
            <p:ph type="dt" sz="half" idx="14"/>
          </p:nvPr>
        </p:nvSpPr>
        <p:spPr>
          <a:xfrm rot="5400000">
            <a:off x="7589520" y="1081851"/>
            <a:ext cx="2011680" cy="384048"/>
          </a:xfrm>
          <a:prstGeom prst="rect">
            <a:avLst/>
          </a:prstGeom>
        </p:spPr>
        <p:txBody>
          <a:bodyPr rtlCol="0"/>
          <a:lstStyle/>
          <a:p>
            <a:endParaRPr lang="zh-TW" altLang="en-US"/>
          </a:p>
        </p:txBody>
      </p:sp>
      <p:sp>
        <p:nvSpPr>
          <p:cNvPr id="22" name="投影片編號版面配置區 21"/>
          <p:cNvSpPr>
            <a:spLocks noGrp="1"/>
          </p:cNvSpPr>
          <p:nvPr>
            <p:ph type="sldNum" sz="quarter" idx="15"/>
          </p:nvPr>
        </p:nvSpPr>
        <p:spPr/>
        <p:txBody>
          <a:bodyPr rtlCol="0"/>
          <a:lstStyle/>
          <a:p>
            <a:fld id="{00D287BA-DA8B-4721-A280-7D184DE14026}" type="slidenum">
              <a:rPr lang="zh-TW" altLang="en-US" smtClean="0"/>
              <a:pPr/>
              <a:t>‹#›</a:t>
            </a:fld>
            <a:endParaRPr lang="zh-TW" altLang="en-US"/>
          </a:p>
        </p:txBody>
      </p:sp>
      <p:sp>
        <p:nvSpPr>
          <p:cNvPr id="23" name="頁尾版面配置區 22"/>
          <p:cNvSpPr>
            <a:spLocks noGrp="1"/>
          </p:cNvSpPr>
          <p:nvPr>
            <p:ph type="ftr" sz="quarter" idx="16"/>
          </p:nvPr>
        </p:nvSpPr>
        <p:spPr>
          <a:xfrm rot="5400000">
            <a:off x="6978957" y="3766200"/>
            <a:ext cx="3200400" cy="365760"/>
          </a:xfrm>
          <a:prstGeom prst="rect">
            <a:avLst/>
          </a:prstGeom>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a:xfrm rot="5400000">
            <a:off x="7589520" y="1081851"/>
            <a:ext cx="2011680" cy="384048"/>
          </a:xfrm>
          <a:prstGeom prst="rect">
            <a:avLst/>
          </a:prstGeom>
        </p:spPr>
        <p:txBody>
          <a:bodyPr rtlCol="0"/>
          <a:lstStyle/>
          <a:p>
            <a:endParaRPr lang="zh-TW" altLang="en-US"/>
          </a:p>
        </p:txBody>
      </p:sp>
      <p:sp>
        <p:nvSpPr>
          <p:cNvPr id="18" name="投影片編號版面配置區 17"/>
          <p:cNvSpPr>
            <a:spLocks noGrp="1"/>
          </p:cNvSpPr>
          <p:nvPr>
            <p:ph type="sldNum" sz="quarter" idx="11"/>
          </p:nvPr>
        </p:nvSpPr>
        <p:spPr/>
        <p:txBody>
          <a:bodyPr rtlCol="0"/>
          <a:lstStyle/>
          <a:p>
            <a:fld id="{00D287BA-DA8B-4721-A280-7D184DE14026}" type="slidenum">
              <a:rPr lang="zh-TW" altLang="en-US" smtClean="0"/>
              <a:pPr/>
              <a:t>‹#›</a:t>
            </a:fld>
            <a:endParaRPr lang="zh-TW" altLang="en-US"/>
          </a:p>
        </p:txBody>
      </p:sp>
      <p:sp>
        <p:nvSpPr>
          <p:cNvPr id="21" name="頁尾版面配置區 20"/>
          <p:cNvSpPr>
            <a:spLocks noGrp="1"/>
          </p:cNvSpPr>
          <p:nvPr>
            <p:ph type="ftr" sz="quarter" idx="12"/>
          </p:nvPr>
        </p:nvSpPr>
        <p:spPr>
          <a:xfrm rot="5400000">
            <a:off x="6978957" y="3766200"/>
            <a:ext cx="3200400" cy="365760"/>
          </a:xfrm>
          <a:prstGeom prst="rect">
            <a:avLst/>
          </a:prstGeom>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63" name="Picture 15"/>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r="71025" b="73901"/>
          <a:stretch/>
        </p:blipFill>
        <p:spPr bwMode="auto">
          <a:xfrm>
            <a:off x="323528" y="82931"/>
            <a:ext cx="2012972" cy="139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67544" y="317872"/>
            <a:ext cx="7848872" cy="922114"/>
          </a:xfrm>
          <a:prstGeom prst="rect">
            <a:avLst/>
          </a:prstGeom>
        </p:spPr>
        <p:txBody>
          <a:bodyPr vert="horz" anchor="ctr" anchorCtr="0">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457200" y="1340768"/>
            <a:ext cx="7931224" cy="5133184"/>
          </a:xfrm>
          <a:prstGeom prst="rect">
            <a:avLst/>
          </a:prstGeom>
        </p:spPr>
        <p:txBody>
          <a:bodyPr vert="horz">
            <a:norm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p>
          <a:p>
            <a:pPr lvl="4" eaLnBrk="1" latinLnBrk="0" hangingPunct="1"/>
            <a:r>
              <a:rPr kumimoji="0" lang="zh-TW" altLang="en-US" dirty="0"/>
              <a:t>第五層</a:t>
            </a:r>
            <a:endParaRPr kumimoji="0" lang="en-US" dirty="0"/>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6165304"/>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46832" y="6165304"/>
            <a:ext cx="609600" cy="521208"/>
          </a:xfrm>
          <a:prstGeom prst="rect">
            <a:avLst/>
          </a:prstGeom>
        </p:spPr>
        <p:txBody>
          <a:bodyPr vert="horz" anchor="ctr"/>
          <a:lstStyle>
            <a:lvl1pPr algn="ctr" eaLnBrk="1" latinLnBrk="0" hangingPunct="1">
              <a:defRPr kumimoji="0" sz="1400" b="1">
                <a:solidFill>
                  <a:srgbClr val="FFFFFF"/>
                </a:solidFill>
              </a:defRPr>
            </a:lvl1pPr>
          </a:lstStyle>
          <a:p>
            <a:fld id="{00D287BA-DA8B-4721-A280-7D184DE14026}" type="slidenum">
              <a:rPr lang="zh-TW" altLang="en-US" smtClean="0"/>
              <a:pPr/>
              <a:t>‹#›</a:t>
            </a:fld>
            <a:endParaRPr lang="zh-TW" altLang="en-U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ctr" rtl="0" eaLnBrk="1" latinLnBrk="0" hangingPunct="1">
        <a:spcBef>
          <a:spcPct val="0"/>
        </a:spcBef>
        <a:buNone/>
        <a:defRPr kumimoji="0" sz="3000" b="1" kern="1200" cap="small" baseline="0">
          <a:solidFill>
            <a:srgbClr val="663300"/>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0190341-CDCA-4B77-9284-7CB13DEF72CF}"/>
              </a:ext>
            </a:extLst>
          </p:cNvPr>
          <p:cNvSpPr>
            <a:spLocks noGrp="1"/>
          </p:cNvSpPr>
          <p:nvPr>
            <p:ph type="title"/>
          </p:nvPr>
        </p:nvSpPr>
        <p:spPr/>
        <p:txBody>
          <a:bodyPr/>
          <a:lstStyle/>
          <a:p>
            <a:r>
              <a:rPr lang="zh-TW" altLang="zh-TW" dirty="0"/>
              <a:t>機器學習的</a:t>
            </a:r>
            <a:r>
              <a:rPr lang="zh-TW" altLang="en-US" dirty="0"/>
              <a:t>方法</a:t>
            </a:r>
          </a:p>
        </p:txBody>
      </p:sp>
      <p:pic>
        <p:nvPicPr>
          <p:cNvPr id="60418" name="Picture 2" descr="C:\Users\chwa\Desktop\06417-付印\06417-投影片\3\06417-03_頁面_01.jpg"/>
          <p:cNvPicPr>
            <a:picLocks noChangeAspect="1" noChangeArrowheads="1"/>
          </p:cNvPicPr>
          <p:nvPr/>
        </p:nvPicPr>
        <p:blipFill rotWithShape="1">
          <a:blip r:embed="rId2" cstate="print"/>
          <a:srcRect b="12087"/>
          <a:stretch/>
        </p:blipFill>
        <p:spPr bwMode="auto">
          <a:xfrm>
            <a:off x="179512" y="1427446"/>
            <a:ext cx="8559073" cy="3498024"/>
          </a:xfrm>
          <a:prstGeom prst="rect">
            <a:avLst/>
          </a:prstGeom>
          <a:noFill/>
        </p:spPr>
      </p:pic>
      <p:sp>
        <p:nvSpPr>
          <p:cNvPr id="2" name="投影片編號版面配置區 1"/>
          <p:cNvSpPr>
            <a:spLocks noGrp="1"/>
          </p:cNvSpPr>
          <p:nvPr>
            <p:ph type="sldNum" sz="quarter" idx="4294967295"/>
          </p:nvPr>
        </p:nvSpPr>
        <p:spPr>
          <a:xfrm>
            <a:off x="8502976" y="6355080"/>
            <a:ext cx="484351" cy="274320"/>
          </a:xfrm>
          <a:prstGeom prst="rect">
            <a:avLst/>
          </a:prstGeom>
        </p:spPr>
        <p:txBody>
          <a:bodyPr/>
          <a:lstStyle/>
          <a:p>
            <a:pPr algn="ctr" eaLnBrk="1" latinLnBrk="0" hangingPunct="1"/>
            <a:fld id="{2BBB5E19-F10A-4C2F-BF6F-11C513378A2E}" type="slidenum">
              <a:rPr kumimoji="0" lang="en-US" smtClean="0"/>
              <a:pPr algn="ctr" eaLnBrk="1" latinLnBrk="0" hangingPunct="1"/>
              <a:t>1</a:t>
            </a:fld>
            <a:endParaRPr kumimoji="0" lang="en-US"/>
          </a:p>
        </p:txBody>
      </p:sp>
      <p:sp>
        <p:nvSpPr>
          <p:cNvPr id="4" name="矩形 3">
            <a:extLst>
              <a:ext uri="{FF2B5EF4-FFF2-40B4-BE49-F238E27FC236}">
                <a16:creationId xmlns:a16="http://schemas.microsoft.com/office/drawing/2014/main" id="{F3384346-9873-4CF9-B420-A156F79FC97E}"/>
              </a:ext>
            </a:extLst>
          </p:cNvPr>
          <p:cNvSpPr/>
          <p:nvPr/>
        </p:nvSpPr>
        <p:spPr>
          <a:xfrm>
            <a:off x="2051720" y="3284984"/>
            <a:ext cx="1008112" cy="85010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94924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5"/>
          <p:cNvSpPr>
            <a:spLocks noGrp="1"/>
          </p:cNvSpPr>
          <p:nvPr>
            <p:ph type="sldNum" sz="quarter" idx="4294967295"/>
          </p:nvPr>
        </p:nvSpPr>
        <p:spPr>
          <a:xfrm>
            <a:off x="6843713" y="6437313"/>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8406EC1-BE78-47A6-B933-028AE99EE664}" type="slidenum">
              <a:rPr lang="en-US" altLang="zh-TW" sz="1400" smtClean="0"/>
              <a:pPr eaLnBrk="1" hangingPunct="1"/>
              <a:t>10</a:t>
            </a:fld>
            <a:endParaRPr lang="en-US" altLang="zh-TW" sz="1400"/>
          </a:p>
        </p:txBody>
      </p:sp>
      <p:sp>
        <p:nvSpPr>
          <p:cNvPr id="23555" name="Rectangle 2"/>
          <p:cNvSpPr>
            <a:spLocks noGrp="1" noChangeArrowheads="1"/>
          </p:cNvSpPr>
          <p:nvPr>
            <p:ph type="title"/>
          </p:nvPr>
        </p:nvSpPr>
        <p:spPr/>
        <p:txBody>
          <a:bodyPr/>
          <a:lstStyle/>
          <a:p>
            <a:pPr algn="ctr" eaLnBrk="1" hangingPunct="1"/>
            <a:r>
              <a:rPr lang="zh-TW" altLang="en-US" dirty="0"/>
              <a:t>分類程序</a:t>
            </a:r>
            <a:endParaRPr lang="en-US" altLang="zh-TW" dirty="0"/>
          </a:p>
        </p:txBody>
      </p:sp>
      <p:sp>
        <p:nvSpPr>
          <p:cNvPr id="23556" name="Rectangle 3"/>
          <p:cNvSpPr>
            <a:spLocks noGrp="1" noChangeArrowheads="1"/>
          </p:cNvSpPr>
          <p:nvPr>
            <p:ph type="body" idx="1"/>
          </p:nvPr>
        </p:nvSpPr>
        <p:spPr/>
        <p:txBody>
          <a:bodyPr/>
          <a:lstStyle/>
          <a:p>
            <a:pPr eaLnBrk="1" hangingPunct="1"/>
            <a:r>
              <a:rPr lang="zh-TW" altLang="en-US"/>
              <a:t>步驟</a:t>
            </a:r>
            <a:r>
              <a:rPr lang="en-US" altLang="zh-TW"/>
              <a:t>1</a:t>
            </a:r>
            <a:r>
              <a:rPr lang="zh-TW" altLang="en-US"/>
              <a:t>：建立模型</a:t>
            </a:r>
          </a:p>
          <a:p>
            <a:pPr eaLnBrk="1" hangingPunct="1"/>
            <a:endParaRPr lang="zh-TW" altLang="en-US"/>
          </a:p>
          <a:p>
            <a:pPr eaLnBrk="1" hangingPunct="1"/>
            <a:endParaRPr lang="en-US" altLang="zh-TW"/>
          </a:p>
        </p:txBody>
      </p:sp>
      <p:pic>
        <p:nvPicPr>
          <p:cNvPr id="2355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276475"/>
            <a:ext cx="8351838"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10</a:t>
            </a:fld>
            <a:endParaRPr lang="zh-TW" altLang="en-US" dirty="0"/>
          </a:p>
        </p:txBody>
      </p:sp>
    </p:spTree>
    <p:extLst>
      <p:ext uri="{BB962C8B-B14F-4D97-AF65-F5344CB8AC3E}">
        <p14:creationId xmlns:p14="http://schemas.microsoft.com/office/powerpoint/2010/main" val="111805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11560" y="188913"/>
            <a:ext cx="8097465" cy="1066800"/>
          </a:xfrm>
        </p:spPr>
        <p:txBody>
          <a:bodyPr/>
          <a:lstStyle/>
          <a:p>
            <a:pPr algn="ctr" eaLnBrk="1" hangingPunct="1"/>
            <a:r>
              <a:rPr lang="zh-TW" altLang="en-US" dirty="0"/>
              <a:t>分類程序</a:t>
            </a:r>
            <a:endParaRPr lang="en-US" altLang="zh-TW" dirty="0">
              <a:cs typeface="Times New Roman" pitchFamily="18" charset="0"/>
            </a:endParaRPr>
          </a:p>
        </p:txBody>
      </p:sp>
      <p:sp>
        <p:nvSpPr>
          <p:cNvPr id="1029" name="Rectangle 3"/>
          <p:cNvSpPr>
            <a:spLocks noGrp="1" noChangeArrowheads="1"/>
          </p:cNvSpPr>
          <p:nvPr>
            <p:ph type="body" idx="1"/>
          </p:nvPr>
        </p:nvSpPr>
        <p:spPr>
          <a:xfrm>
            <a:off x="250825" y="1268413"/>
            <a:ext cx="8893175" cy="5056187"/>
          </a:xfrm>
        </p:spPr>
        <p:txBody>
          <a:bodyPr/>
          <a:lstStyle/>
          <a:p>
            <a:pPr eaLnBrk="1" hangingPunct="1"/>
            <a:r>
              <a:rPr lang="zh-TW" altLang="en-US"/>
              <a:t>步驟</a:t>
            </a:r>
            <a:r>
              <a:rPr lang="en-US" altLang="zh-TW"/>
              <a:t>2</a:t>
            </a:r>
            <a:r>
              <a:rPr lang="zh-TW" altLang="en-US"/>
              <a:t>：評估模型</a:t>
            </a:r>
          </a:p>
          <a:p>
            <a:pPr eaLnBrk="1" hangingPunct="1"/>
            <a:endParaRPr lang="en-US" altLang="zh-TW"/>
          </a:p>
        </p:txBody>
      </p:sp>
      <p:pic>
        <p:nvPicPr>
          <p:cNvPr id="103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3" y="1928813"/>
            <a:ext cx="820896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AutoShape 7"/>
          <p:cNvSpPr>
            <a:spLocks noChangeAspect="1" noChangeArrowheads="1"/>
          </p:cNvSpPr>
          <p:nvPr/>
        </p:nvSpPr>
        <p:spPr bwMode="auto">
          <a:xfrm>
            <a:off x="500063" y="1928813"/>
            <a:ext cx="8208962" cy="439261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11</a:t>
            </a:fld>
            <a:endParaRPr lang="zh-TW" altLang="en-US" dirty="0"/>
          </a:p>
        </p:txBody>
      </p:sp>
    </p:spTree>
    <p:extLst>
      <p:ext uri="{BB962C8B-B14F-4D97-AF65-F5344CB8AC3E}">
        <p14:creationId xmlns:p14="http://schemas.microsoft.com/office/powerpoint/2010/main" val="349818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ctr" eaLnBrk="1" hangingPunct="1"/>
            <a:r>
              <a:rPr lang="zh-TW" altLang="en-US" dirty="0"/>
              <a:t>分類程序</a:t>
            </a:r>
            <a:endParaRPr lang="en-US" altLang="zh-TW" dirty="0">
              <a:cs typeface="Times New Roman" pitchFamily="18" charset="0"/>
            </a:endParaRPr>
          </a:p>
        </p:txBody>
      </p:sp>
      <p:sp>
        <p:nvSpPr>
          <p:cNvPr id="24580" name="Rectangle 3"/>
          <p:cNvSpPr>
            <a:spLocks noGrp="1" noChangeArrowheads="1"/>
          </p:cNvSpPr>
          <p:nvPr>
            <p:ph type="body" idx="1"/>
          </p:nvPr>
        </p:nvSpPr>
        <p:spPr>
          <a:xfrm>
            <a:off x="250825" y="1524000"/>
            <a:ext cx="8497888" cy="4800600"/>
          </a:xfrm>
        </p:spPr>
        <p:txBody>
          <a:bodyPr/>
          <a:lstStyle/>
          <a:p>
            <a:pPr eaLnBrk="1" hangingPunct="1"/>
            <a:r>
              <a:rPr lang="zh-TW" altLang="en-US" dirty="0"/>
              <a:t>步驟</a:t>
            </a:r>
            <a:r>
              <a:rPr lang="en-US" altLang="zh-TW" dirty="0"/>
              <a:t>3</a:t>
            </a:r>
            <a:r>
              <a:rPr lang="zh-TW" altLang="en-US" dirty="0"/>
              <a:t>：使用模型</a:t>
            </a:r>
          </a:p>
          <a:p>
            <a:pPr lvl="1" eaLnBrk="1" hangingPunct="1"/>
            <a:r>
              <a:rPr lang="zh-TW" altLang="en-US" dirty="0"/>
              <a:t>假設有一位新會員陳一前來註冊，其基本資料為</a:t>
            </a:r>
            <a:r>
              <a:rPr lang="en-US" altLang="zh-TW" dirty="0"/>
              <a:t>35</a:t>
            </a:r>
            <a:r>
              <a:rPr lang="zh-TW" altLang="en-US" dirty="0"/>
              <a:t>歲，單身，低收入</a:t>
            </a:r>
          </a:p>
          <a:p>
            <a:pPr lvl="1" eaLnBrk="1" hangingPunct="1"/>
            <a:r>
              <a:rPr lang="zh-TW" altLang="en-US" dirty="0"/>
              <a:t>依分類模型所預測的結果為 “是”，也就是此會員有可能會購買筆記型電腦</a:t>
            </a:r>
          </a:p>
          <a:p>
            <a:pPr lvl="1" eaLnBrk="1" hangingPunct="1"/>
            <a:r>
              <a:rPr lang="zh-TW" altLang="en-US" dirty="0"/>
              <a:t>該線上購物商店可對此類會員進行一連串筆記型電腦的廣告行銷活動，例如寄送電子報，以促使顧客下單購買筆記型電腦 </a:t>
            </a:r>
          </a:p>
        </p:txBody>
      </p:sp>
      <p:sp>
        <p:nvSpPr>
          <p:cNvPr id="5"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12</a:t>
            </a:fld>
            <a:endParaRPr lang="zh-TW" altLang="en-US" dirty="0"/>
          </a:p>
        </p:txBody>
      </p:sp>
    </p:spTree>
    <p:extLst>
      <p:ext uri="{BB962C8B-B14F-4D97-AF65-F5344CB8AC3E}">
        <p14:creationId xmlns:p14="http://schemas.microsoft.com/office/powerpoint/2010/main" val="352200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algn="ctr" eaLnBrk="1" hangingPunct="1"/>
            <a:r>
              <a:rPr lang="zh-TW" altLang="en-US" dirty="0"/>
              <a:t>分類法的評估 </a:t>
            </a:r>
            <a:r>
              <a:rPr lang="en-US" altLang="zh-TW" dirty="0"/>
              <a:t>- </a:t>
            </a:r>
            <a:r>
              <a:rPr lang="zh-TW" altLang="en-US" dirty="0"/>
              <a:t>準確性 </a:t>
            </a:r>
          </a:p>
        </p:txBody>
      </p:sp>
      <p:sp>
        <p:nvSpPr>
          <p:cNvPr id="25604" name="Rectangle 3"/>
          <p:cNvSpPr>
            <a:spLocks noGrp="1" noChangeArrowheads="1"/>
          </p:cNvSpPr>
          <p:nvPr>
            <p:ph type="body" idx="1"/>
          </p:nvPr>
        </p:nvSpPr>
        <p:spPr>
          <a:xfrm>
            <a:off x="467544" y="1524000"/>
            <a:ext cx="8281864" cy="5334000"/>
          </a:xfrm>
        </p:spPr>
        <p:txBody>
          <a:bodyPr/>
          <a:lstStyle/>
          <a:p>
            <a:pPr eaLnBrk="1" hangingPunct="1">
              <a:lnSpc>
                <a:spcPct val="80000"/>
              </a:lnSpc>
            </a:pPr>
            <a:r>
              <a:rPr lang="zh-TW" altLang="en-US" dirty="0"/>
              <a:t>訓練測試法</a:t>
            </a:r>
            <a:r>
              <a:rPr lang="en-US" altLang="zh-TW" dirty="0"/>
              <a:t>(training-and-testing) </a:t>
            </a:r>
          </a:p>
          <a:p>
            <a:pPr lvl="1" eaLnBrk="1" hangingPunct="1">
              <a:lnSpc>
                <a:spcPct val="80000"/>
              </a:lnSpc>
            </a:pPr>
            <a:r>
              <a:rPr lang="zh-TW" altLang="en-US" sz="2400" dirty="0"/>
              <a:t>資料樣本分為訓練和測試資料集，訓練資料集建立分類模型，利用測試資料集測試準確性 </a:t>
            </a:r>
          </a:p>
          <a:p>
            <a:pPr lvl="1" eaLnBrk="1" hangingPunct="1">
              <a:lnSpc>
                <a:spcPct val="80000"/>
              </a:lnSpc>
            </a:pPr>
            <a:r>
              <a:rPr lang="zh-TW" altLang="en-US" sz="2400" dirty="0"/>
              <a:t>適合用在樣本空間非常大的情況</a:t>
            </a:r>
            <a:endParaRPr lang="en-US" altLang="zh-TW" sz="2400" dirty="0"/>
          </a:p>
          <a:p>
            <a:pPr lvl="1" eaLnBrk="1" hangingPunct="1">
              <a:lnSpc>
                <a:spcPct val="80000"/>
              </a:lnSpc>
            </a:pPr>
            <a:endParaRPr lang="en-US" altLang="zh-TW" sz="2400" dirty="0"/>
          </a:p>
          <a:p>
            <a:pPr lvl="1" eaLnBrk="1" hangingPunct="1">
              <a:lnSpc>
                <a:spcPct val="80000"/>
              </a:lnSpc>
            </a:pPr>
            <a:endParaRPr lang="en-US" altLang="zh-TW" sz="2400" dirty="0"/>
          </a:p>
          <a:p>
            <a:pPr lvl="1" eaLnBrk="1" hangingPunct="1">
              <a:lnSpc>
                <a:spcPct val="80000"/>
              </a:lnSpc>
            </a:pPr>
            <a:endParaRPr lang="en-US" altLang="zh-TW" sz="2400" dirty="0"/>
          </a:p>
          <a:p>
            <a:pPr marL="365760" lvl="1" indent="0" eaLnBrk="1" hangingPunct="1">
              <a:lnSpc>
                <a:spcPct val="80000"/>
              </a:lnSpc>
              <a:buNone/>
            </a:pPr>
            <a:r>
              <a:rPr lang="zh-TW" altLang="en-US" sz="2400" dirty="0"/>
              <a:t> </a:t>
            </a:r>
          </a:p>
          <a:p>
            <a:pPr eaLnBrk="1" hangingPunct="1">
              <a:lnSpc>
                <a:spcPct val="80000"/>
              </a:lnSpc>
            </a:pPr>
            <a:r>
              <a:rPr lang="zh-TW" altLang="en-US" dirty="0"/>
              <a:t>交互驗證法 </a:t>
            </a:r>
            <a:r>
              <a:rPr lang="en-US" altLang="zh-TW" dirty="0"/>
              <a:t>(cross-validation)</a:t>
            </a:r>
          </a:p>
          <a:p>
            <a:pPr lvl="1" eaLnBrk="1" hangingPunct="1">
              <a:lnSpc>
                <a:spcPct val="80000"/>
              </a:lnSpc>
            </a:pPr>
            <a:r>
              <a:rPr lang="zh-TW" altLang="en-US" sz="2400" dirty="0"/>
              <a:t>資料樣本分成</a:t>
            </a:r>
            <a:r>
              <a:rPr lang="en-US" altLang="zh-TW" sz="2400" i="1" dirty="0">
                <a:solidFill>
                  <a:schemeClr val="accent2"/>
                </a:solidFill>
              </a:rPr>
              <a:t>k</a:t>
            </a:r>
            <a:r>
              <a:rPr lang="zh-TW" altLang="en-US" sz="2400" i="1" dirty="0">
                <a:solidFill>
                  <a:schemeClr val="accent2"/>
                </a:solidFill>
              </a:rPr>
              <a:t>個</a:t>
            </a:r>
            <a:r>
              <a:rPr lang="zh-TW" altLang="en-US" sz="2400" dirty="0"/>
              <a:t>子樣本，輪流將</a:t>
            </a:r>
            <a:r>
              <a:rPr lang="en-US" altLang="zh-TW" sz="2400" i="1" dirty="0">
                <a:solidFill>
                  <a:schemeClr val="accent2"/>
                </a:solidFill>
              </a:rPr>
              <a:t>k</a:t>
            </a:r>
            <a:r>
              <a:rPr lang="en-US" altLang="zh-TW" sz="2400" dirty="0">
                <a:solidFill>
                  <a:schemeClr val="accent2"/>
                </a:solidFill>
              </a:rPr>
              <a:t>-1</a:t>
            </a:r>
            <a:r>
              <a:rPr lang="zh-TW" altLang="en-US" sz="2400" dirty="0">
                <a:solidFill>
                  <a:schemeClr val="accent2"/>
                </a:solidFill>
              </a:rPr>
              <a:t>個</a:t>
            </a:r>
            <a:r>
              <a:rPr lang="zh-TW" altLang="en-US" sz="2400" dirty="0"/>
              <a:t>子樣本當作訓練樣本，剩下一個子樣本當作測試樣本，重複做</a:t>
            </a:r>
            <a:r>
              <a:rPr lang="en-US" altLang="zh-TW" sz="2400" i="1" dirty="0"/>
              <a:t>k</a:t>
            </a:r>
            <a:r>
              <a:rPr lang="zh-TW" altLang="en-US" sz="2400" dirty="0"/>
              <a:t>次建立模型的工作之後，找出準確度最高的分類模型，也稱作</a:t>
            </a:r>
            <a:r>
              <a:rPr lang="en-US" altLang="zh-TW" sz="2400" i="1" dirty="0">
                <a:solidFill>
                  <a:schemeClr val="accent2"/>
                </a:solidFill>
              </a:rPr>
              <a:t>k</a:t>
            </a:r>
            <a:r>
              <a:rPr lang="zh-TW" altLang="en-US" sz="2400" dirty="0">
                <a:solidFill>
                  <a:schemeClr val="accent2"/>
                </a:solidFill>
              </a:rPr>
              <a:t>疊交互驗證法 </a:t>
            </a:r>
            <a:r>
              <a:rPr lang="en-US" altLang="zh-TW" sz="2400" dirty="0">
                <a:solidFill>
                  <a:schemeClr val="accent2"/>
                </a:solidFill>
              </a:rPr>
              <a:t>(</a:t>
            </a:r>
            <a:r>
              <a:rPr lang="en-US" altLang="zh-TW" sz="2400" i="1" dirty="0">
                <a:solidFill>
                  <a:schemeClr val="accent2"/>
                </a:solidFill>
              </a:rPr>
              <a:t>k</a:t>
            </a:r>
            <a:r>
              <a:rPr lang="en-US" altLang="zh-TW" sz="2400" dirty="0">
                <a:solidFill>
                  <a:schemeClr val="accent2"/>
                </a:solidFill>
              </a:rPr>
              <a:t>-fold cross validation)</a:t>
            </a:r>
          </a:p>
          <a:p>
            <a:pPr lvl="1" eaLnBrk="1" hangingPunct="1">
              <a:lnSpc>
                <a:spcPct val="80000"/>
              </a:lnSpc>
            </a:pPr>
            <a:r>
              <a:rPr lang="zh-TW" altLang="en-US" sz="2400" dirty="0"/>
              <a:t>適合用在樣本空間不多的情況 </a:t>
            </a:r>
          </a:p>
        </p:txBody>
      </p:sp>
      <p:sp>
        <p:nvSpPr>
          <p:cNvPr id="5"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13</a:t>
            </a:fld>
            <a:endParaRPr lang="zh-TW" altLang="en-US" dirty="0"/>
          </a:p>
        </p:txBody>
      </p:sp>
      <p:grpSp>
        <p:nvGrpSpPr>
          <p:cNvPr id="6" name="群組 5">
            <a:extLst>
              <a:ext uri="{FF2B5EF4-FFF2-40B4-BE49-F238E27FC236}">
                <a16:creationId xmlns:a16="http://schemas.microsoft.com/office/drawing/2014/main" id="{17D412DC-7588-4E50-A2D9-E691043DAA0C}"/>
              </a:ext>
            </a:extLst>
          </p:cNvPr>
          <p:cNvGrpSpPr/>
          <p:nvPr/>
        </p:nvGrpSpPr>
        <p:grpSpPr>
          <a:xfrm>
            <a:off x="6156176" y="2708920"/>
            <a:ext cx="1708014" cy="1266056"/>
            <a:chOff x="6191296" y="1453187"/>
            <a:chExt cx="2212070" cy="1981200"/>
          </a:xfrm>
        </p:grpSpPr>
        <p:sp>
          <p:nvSpPr>
            <p:cNvPr id="7" name="Rectangle 5">
              <a:extLst>
                <a:ext uri="{FF2B5EF4-FFF2-40B4-BE49-F238E27FC236}">
                  <a16:creationId xmlns:a16="http://schemas.microsoft.com/office/drawing/2014/main" id="{8923965D-254D-4305-8099-AE7EE67E80B9}"/>
                </a:ext>
              </a:extLst>
            </p:cNvPr>
            <p:cNvSpPr>
              <a:spLocks noChangeArrowheads="1"/>
            </p:cNvSpPr>
            <p:nvPr/>
          </p:nvSpPr>
          <p:spPr bwMode="auto">
            <a:xfrm>
              <a:off x="6191296" y="1453187"/>
              <a:ext cx="2209800" cy="990600"/>
            </a:xfrm>
            <a:prstGeom prst="rect">
              <a:avLst/>
            </a:prstGeom>
            <a:solidFill>
              <a:srgbClr val="00CCFF"/>
            </a:solidFill>
            <a:ln w="12700">
              <a:solidFill>
                <a:schemeClr val="tx1"/>
              </a:solidFill>
              <a:miter lim="800000"/>
              <a:headEnd type="none" w="sm" len="sm"/>
              <a:tailEnd type="none" w="sm" len="sm"/>
            </a:ln>
          </p:spPr>
          <p:txBody>
            <a:bodyPr wrap="none" anchor="ctr"/>
            <a:lstStyle/>
            <a:p>
              <a:pPr algn="ctr" eaLnBrk="0" hangingPunct="0"/>
              <a:r>
                <a:rPr kumimoji="0" lang="en-US" altLang="zh-TW" sz="2400" dirty="0">
                  <a:ea typeface="標楷體" pitchFamily="65" charset="-120"/>
                </a:rPr>
                <a:t>Training</a:t>
              </a:r>
            </a:p>
          </p:txBody>
        </p:sp>
        <p:sp>
          <p:nvSpPr>
            <p:cNvPr id="8" name="Rectangle 7">
              <a:extLst>
                <a:ext uri="{FF2B5EF4-FFF2-40B4-BE49-F238E27FC236}">
                  <a16:creationId xmlns:a16="http://schemas.microsoft.com/office/drawing/2014/main" id="{D432CB22-7A37-4DD5-A4D8-1BE9E9780325}"/>
                </a:ext>
              </a:extLst>
            </p:cNvPr>
            <p:cNvSpPr>
              <a:spLocks noChangeArrowheads="1"/>
            </p:cNvSpPr>
            <p:nvPr/>
          </p:nvSpPr>
          <p:spPr bwMode="auto">
            <a:xfrm>
              <a:off x="6193566" y="2443787"/>
              <a:ext cx="2209800" cy="990600"/>
            </a:xfrm>
            <a:prstGeom prst="rect">
              <a:avLst/>
            </a:prstGeom>
            <a:solidFill>
              <a:srgbClr val="C0C0C0"/>
            </a:solidFill>
            <a:ln w="12700">
              <a:solidFill>
                <a:schemeClr val="tx1"/>
              </a:solidFill>
              <a:miter lim="800000"/>
              <a:headEnd type="none" w="sm" len="sm"/>
              <a:tailEnd type="none" w="sm" len="sm"/>
            </a:ln>
          </p:spPr>
          <p:txBody>
            <a:bodyPr wrap="none" anchor="ctr"/>
            <a:lstStyle/>
            <a:p>
              <a:pPr algn="ctr" eaLnBrk="0" hangingPunct="0"/>
              <a:r>
                <a:rPr kumimoji="0" lang="en-US" altLang="zh-TW" sz="2400" dirty="0">
                  <a:ea typeface="標楷體" pitchFamily="65" charset="-120"/>
                </a:rPr>
                <a:t>Test</a:t>
              </a:r>
            </a:p>
          </p:txBody>
        </p:sp>
      </p:grpSp>
    </p:spTree>
    <p:extLst>
      <p:ext uri="{BB962C8B-B14F-4D97-AF65-F5344CB8AC3E}">
        <p14:creationId xmlns:p14="http://schemas.microsoft.com/office/powerpoint/2010/main" val="11054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 </a:t>
            </a:r>
            <a:r>
              <a:rPr lang="zh-TW" altLang="en-US" dirty="0"/>
              <a:t>疊交互驗證</a:t>
            </a:r>
          </a:p>
        </p:txBody>
      </p:sp>
      <p:sp>
        <p:nvSpPr>
          <p:cNvPr id="3" name="內容版面配置區 2"/>
          <p:cNvSpPr>
            <a:spLocks noGrp="1"/>
          </p:cNvSpPr>
          <p:nvPr>
            <p:ph sz="quarter" idx="1"/>
          </p:nvPr>
        </p:nvSpPr>
        <p:spPr/>
        <p:txBody>
          <a:bodyPr/>
          <a:lstStyle/>
          <a:p>
            <a:r>
              <a:rPr lang="zh-TW" altLang="en-US" dirty="0"/>
              <a:t>樣本隨機被分成</a:t>
            </a:r>
            <a:r>
              <a:rPr lang="en-US" altLang="zh-TW" dirty="0"/>
              <a:t>K </a:t>
            </a:r>
            <a:r>
              <a:rPr lang="zh-TW" altLang="en-US" dirty="0"/>
              <a:t>等分樣本群，每組樣本群的的樣本數相同，</a:t>
            </a:r>
            <a:r>
              <a:rPr lang="en-US" altLang="zh-TW" dirty="0"/>
              <a:t>K</a:t>
            </a:r>
            <a:r>
              <a:rPr lang="zh-TW" altLang="en-US" dirty="0"/>
              <a:t>－</a:t>
            </a:r>
            <a:r>
              <a:rPr lang="en-US" altLang="zh-TW" dirty="0"/>
              <a:t>1 </a:t>
            </a:r>
            <a:r>
              <a:rPr lang="zh-TW" altLang="en-US" dirty="0"/>
              <a:t>組樣本群作為訓練樣本，剩餘的一組樣本群為測試樣本</a:t>
            </a:r>
            <a:endParaRPr lang="en-US" altLang="zh-TW" dirty="0"/>
          </a:p>
          <a:p>
            <a:r>
              <a:rPr lang="zh-TW" altLang="en-US" dirty="0"/>
              <a:t>依序疊替訓練樣本群和測試樣本群，直到</a:t>
            </a:r>
            <a:r>
              <a:rPr lang="en-US" altLang="zh-TW" dirty="0"/>
              <a:t>K </a:t>
            </a:r>
            <a:r>
              <a:rPr lang="zh-TW" altLang="en-US" dirty="0"/>
              <a:t>組樣本群都被當作測試樣本並測試過</a:t>
            </a:r>
            <a:endParaRPr lang="en-US" altLang="zh-TW" dirty="0"/>
          </a:p>
          <a:p>
            <a:r>
              <a:rPr lang="zh-TW" altLang="en-US" dirty="0"/>
              <a:t>最後計算</a:t>
            </a:r>
            <a:r>
              <a:rPr lang="en-US" altLang="zh-TW" dirty="0"/>
              <a:t>K</a:t>
            </a:r>
            <a:r>
              <a:rPr lang="zh-TW" altLang="en-US" dirty="0"/>
              <a:t>次績效的平均績效</a:t>
            </a:r>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14</a:t>
            </a:fld>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27" y="3933056"/>
            <a:ext cx="74771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35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algn="ctr" eaLnBrk="1" hangingPunct="1"/>
            <a:r>
              <a:rPr lang="zh-TW" altLang="en-US" dirty="0"/>
              <a:t>分類演算法的整體評估</a:t>
            </a:r>
            <a:endParaRPr lang="en-US" altLang="zh-TW" dirty="0"/>
          </a:p>
        </p:txBody>
      </p:sp>
      <p:sp>
        <p:nvSpPr>
          <p:cNvPr id="26628" name="Rectangle 3"/>
          <p:cNvSpPr>
            <a:spLocks noGrp="1" noChangeArrowheads="1"/>
          </p:cNvSpPr>
          <p:nvPr>
            <p:ph type="body" idx="1"/>
          </p:nvPr>
        </p:nvSpPr>
        <p:spPr/>
        <p:txBody>
          <a:bodyPr>
            <a:normAutofit/>
          </a:bodyPr>
          <a:lstStyle/>
          <a:p>
            <a:pPr>
              <a:lnSpc>
                <a:spcPct val="90000"/>
              </a:lnSpc>
            </a:pPr>
            <a:r>
              <a:rPr lang="zh-TW" altLang="en-US" dirty="0"/>
              <a:t>準確性</a:t>
            </a:r>
            <a:endParaRPr lang="en-US" altLang="zh-TW" dirty="0"/>
          </a:p>
          <a:p>
            <a:pPr>
              <a:lnSpc>
                <a:spcPct val="90000"/>
              </a:lnSpc>
            </a:pPr>
            <a:r>
              <a:rPr lang="zh-TW" altLang="en-US" dirty="0"/>
              <a:t>速度</a:t>
            </a:r>
          </a:p>
          <a:p>
            <a:pPr lvl="1" eaLnBrk="1" hangingPunct="1">
              <a:lnSpc>
                <a:spcPct val="90000"/>
              </a:lnSpc>
            </a:pPr>
            <a:r>
              <a:rPr kumimoji="0" lang="zh-TW" altLang="en-US" sz="2400" dirty="0">
                <a:cs typeface="Times New Roman" pitchFamily="18" charset="0"/>
              </a:rPr>
              <a:t>建立分類模型的速度</a:t>
            </a:r>
            <a:endParaRPr lang="zh-TW" altLang="en-US" sz="2400" dirty="0">
              <a:cs typeface="Times New Roman" pitchFamily="18" charset="0"/>
            </a:endParaRPr>
          </a:p>
          <a:p>
            <a:pPr lvl="1" eaLnBrk="1" hangingPunct="1">
              <a:lnSpc>
                <a:spcPct val="90000"/>
              </a:lnSpc>
            </a:pPr>
            <a:r>
              <a:rPr lang="zh-TW" altLang="en-US" sz="2400" dirty="0">
                <a:cs typeface="Times New Roman" pitchFamily="18" charset="0"/>
              </a:rPr>
              <a:t>使用</a:t>
            </a:r>
            <a:r>
              <a:rPr kumimoji="0" lang="zh-TW" altLang="en-US" sz="2400" dirty="0">
                <a:cs typeface="Times New Roman" pitchFamily="18" charset="0"/>
              </a:rPr>
              <a:t>分類</a:t>
            </a:r>
            <a:r>
              <a:rPr lang="zh-TW" altLang="en-US" sz="2400" dirty="0">
                <a:cs typeface="Times New Roman" pitchFamily="18" charset="0"/>
              </a:rPr>
              <a:t>模型預測的</a:t>
            </a:r>
            <a:r>
              <a:rPr kumimoji="0" lang="zh-TW" altLang="en-US" sz="2400" dirty="0">
                <a:cs typeface="Times New Roman" pitchFamily="18" charset="0"/>
              </a:rPr>
              <a:t>速度</a:t>
            </a:r>
            <a:endParaRPr lang="zh-TW" altLang="en-US" sz="2400" dirty="0"/>
          </a:p>
          <a:p>
            <a:pPr eaLnBrk="1" hangingPunct="1">
              <a:lnSpc>
                <a:spcPct val="90000"/>
              </a:lnSpc>
            </a:pPr>
            <a:r>
              <a:rPr lang="zh-TW" altLang="en-US" dirty="0"/>
              <a:t>品質</a:t>
            </a:r>
          </a:p>
          <a:p>
            <a:pPr lvl="1">
              <a:lnSpc>
                <a:spcPct val="90000"/>
              </a:lnSpc>
            </a:pPr>
            <a:r>
              <a:rPr lang="zh-TW" altLang="en-US" sz="2400" dirty="0"/>
              <a:t>分類模型複雜度，可以藉由事後修剪 </a:t>
            </a:r>
            <a:r>
              <a:rPr lang="en-US" altLang="zh-TW" sz="2400" dirty="0"/>
              <a:t>(</a:t>
            </a:r>
            <a:r>
              <a:rPr lang="en-US" altLang="zh-TW" sz="2400" dirty="0" err="1"/>
              <a:t>postpruning</a:t>
            </a:r>
            <a:r>
              <a:rPr lang="en-US" altLang="zh-TW" sz="2400" dirty="0"/>
              <a:t>) </a:t>
            </a:r>
            <a:r>
              <a:rPr lang="zh-TW" altLang="en-US" sz="2400" dirty="0"/>
              <a:t>降低</a:t>
            </a:r>
          </a:p>
          <a:p>
            <a:pPr eaLnBrk="1" hangingPunct="1">
              <a:lnSpc>
                <a:spcPct val="90000"/>
              </a:lnSpc>
            </a:pPr>
            <a:r>
              <a:rPr lang="zh-TW" altLang="en-US" dirty="0"/>
              <a:t>可詮釋性 </a:t>
            </a:r>
            <a:r>
              <a:rPr lang="en-US" altLang="zh-TW" b="0" dirty="0"/>
              <a:t>(interpretability)</a:t>
            </a:r>
          </a:p>
          <a:p>
            <a:pPr lvl="1" eaLnBrk="1" hangingPunct="1">
              <a:lnSpc>
                <a:spcPct val="90000"/>
              </a:lnSpc>
            </a:pPr>
            <a:r>
              <a:rPr lang="zh-TW" altLang="en-US" sz="2400" dirty="0"/>
              <a:t>能不能從建立出來的分類模型去歸納、解釋分類的原因  </a:t>
            </a:r>
          </a:p>
        </p:txBody>
      </p:sp>
      <p:sp>
        <p:nvSpPr>
          <p:cNvPr id="5"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15</a:t>
            </a:fld>
            <a:endParaRPr lang="zh-TW" altLang="en-US" dirty="0"/>
          </a:p>
        </p:txBody>
      </p:sp>
    </p:spTree>
    <p:extLst>
      <p:ext uri="{BB962C8B-B14F-4D97-AF65-F5344CB8AC3E}">
        <p14:creationId xmlns:p14="http://schemas.microsoft.com/office/powerpoint/2010/main" val="88724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40563" cy="6873876"/>
          </a:xfrm>
          <a:prstGeom prst="rect">
            <a:avLst/>
          </a:prstGeom>
          <a:noFill/>
          <a:ln w="9525">
            <a:noFill/>
            <a:miter lim="800000"/>
            <a:headEnd/>
            <a:tailEnd/>
          </a:ln>
          <a:effectLst/>
        </p:spPr>
      </p:pic>
      <p:sp>
        <p:nvSpPr>
          <p:cNvPr id="2" name="標題 1"/>
          <p:cNvSpPr>
            <a:spLocks noGrp="1"/>
          </p:cNvSpPr>
          <p:nvPr>
            <p:ph type="ctrTitle"/>
          </p:nvPr>
        </p:nvSpPr>
        <p:spPr>
          <a:xfrm>
            <a:off x="4572000" y="2636912"/>
            <a:ext cx="4171936" cy="1090618"/>
          </a:xfrm>
        </p:spPr>
        <p:txBody>
          <a:bodyPr>
            <a:noAutofit/>
          </a:bodyPr>
          <a:lstStyle/>
          <a:p>
            <a:r>
              <a:rPr lang="zh-TW" altLang="en-US" sz="4000" dirty="0">
                <a:solidFill>
                  <a:srgbClr val="0033CC"/>
                </a:solidFill>
              </a:rPr>
              <a:t>分類分析</a:t>
            </a:r>
            <a:br>
              <a:rPr lang="en-US" altLang="zh-TW" sz="4000" dirty="0">
                <a:solidFill>
                  <a:srgbClr val="0033CC"/>
                </a:solidFill>
              </a:rPr>
            </a:br>
            <a:r>
              <a:rPr lang="en-US" altLang="zh-TW" sz="4000" dirty="0">
                <a:solidFill>
                  <a:srgbClr val="0033CC"/>
                </a:solidFill>
              </a:rPr>
              <a:t>(Classification)</a:t>
            </a:r>
            <a:endParaRPr lang="zh-TW" altLang="en-US" sz="4000" dirty="0">
              <a:solidFill>
                <a:srgbClr val="0033CC"/>
              </a:solidFill>
            </a:endParaRPr>
          </a:p>
        </p:txBody>
      </p:sp>
      <p:sp>
        <p:nvSpPr>
          <p:cNvPr id="3" name="投影片編號版面配置區 2"/>
          <p:cNvSpPr>
            <a:spLocks noGrp="1"/>
          </p:cNvSpPr>
          <p:nvPr>
            <p:ph type="sldNum" sz="quarter" idx="12"/>
          </p:nvPr>
        </p:nvSpPr>
        <p:spPr/>
        <p:txBody>
          <a:bodyPr/>
          <a:lstStyle/>
          <a:p>
            <a:fld id="{00D287BA-DA8B-4721-A280-7D184DE14026}" type="slidenum">
              <a:rPr lang="zh-TW" altLang="en-US" smtClean="0"/>
              <a:pPr/>
              <a:t>2</a:t>
            </a:fld>
            <a:endParaRPr lang="zh-TW" altLang="en-US"/>
          </a:p>
        </p:txBody>
      </p:sp>
    </p:spTree>
    <p:extLst>
      <p:ext uri="{BB962C8B-B14F-4D97-AF65-F5344CB8AC3E}">
        <p14:creationId xmlns:p14="http://schemas.microsoft.com/office/powerpoint/2010/main" val="83487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分類分析是什麼？</a:t>
            </a:r>
          </a:p>
        </p:txBody>
      </p:sp>
      <p:sp>
        <p:nvSpPr>
          <p:cNvPr id="3" name="內容版面配置區 2"/>
          <p:cNvSpPr>
            <a:spLocks noGrp="1"/>
          </p:cNvSpPr>
          <p:nvPr>
            <p:ph sz="quarter" idx="1"/>
          </p:nvPr>
        </p:nvSpPr>
        <p:spPr>
          <a:xfrm>
            <a:off x="467544" y="1268760"/>
            <a:ext cx="7920880" cy="5112568"/>
          </a:xfrm>
        </p:spPr>
        <p:txBody>
          <a:bodyPr/>
          <a:lstStyle/>
          <a:p>
            <a:r>
              <a:rPr lang="zh-TW" altLang="en-US" dirty="0"/>
              <a:t>分類</a:t>
            </a:r>
            <a:r>
              <a:rPr lang="en-US" altLang="zh-TW" dirty="0"/>
              <a:t>(Classification)</a:t>
            </a:r>
            <a:r>
              <a:rPr lang="zh-TW" altLang="en-US" dirty="0"/>
              <a:t>：</a:t>
            </a:r>
            <a:endParaRPr lang="en-US" altLang="zh-TW" dirty="0"/>
          </a:p>
          <a:p>
            <a:pPr lvl="1"/>
            <a:r>
              <a:rPr lang="zh-TW" altLang="en-US" dirty="0"/>
              <a:t>根據訓練資料集與類別欄位標記，建構出一個模型或一組規則，以描述現有資料的類別，並用來</a:t>
            </a:r>
            <a:r>
              <a:rPr lang="zh-TW" altLang="en-US" b="1" dirty="0">
                <a:solidFill>
                  <a:srgbClr val="0000FF"/>
                </a:solidFill>
              </a:rPr>
              <a:t>分類</a:t>
            </a:r>
            <a:r>
              <a:rPr lang="zh-TW" altLang="en-US" dirty="0"/>
              <a:t>新資料。</a:t>
            </a:r>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3</a:t>
            </a:fld>
            <a:endParaRPr lang="zh-TW" altLang="en-US" dirty="0"/>
          </a:p>
        </p:txBody>
      </p:sp>
    </p:spTree>
    <p:extLst>
      <p:ext uri="{BB962C8B-B14F-4D97-AF65-F5344CB8AC3E}">
        <p14:creationId xmlns:p14="http://schemas.microsoft.com/office/powerpoint/2010/main" val="149876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pPr eaLnBrk="1" hangingPunct="1"/>
            <a:r>
              <a:rPr lang="zh-TW" altLang="en-US" dirty="0"/>
              <a:t>分類的概念</a:t>
            </a:r>
          </a:p>
        </p:txBody>
      </p:sp>
      <p:sp>
        <p:nvSpPr>
          <p:cNvPr id="4099" name="內容版面配置區 2"/>
          <p:cNvSpPr>
            <a:spLocks noGrp="1"/>
          </p:cNvSpPr>
          <p:nvPr>
            <p:ph idx="1"/>
          </p:nvPr>
        </p:nvSpPr>
        <p:spPr/>
        <p:txBody>
          <a:bodyPr/>
          <a:lstStyle/>
          <a:p>
            <a:r>
              <a:rPr lang="zh-TW" altLang="en-US" dirty="0"/>
              <a:t>戀愛的季節到了</a:t>
            </a:r>
          </a:p>
          <a:p>
            <a:r>
              <a:rPr lang="zh-TW" altLang="en-US" dirty="0"/>
              <a:t>找對象，但有條件</a:t>
            </a:r>
            <a:endParaRPr lang="en-US" altLang="zh-TW" dirty="0"/>
          </a:p>
          <a:p>
            <a:pPr marL="0" indent="0">
              <a:buNone/>
            </a:pPr>
            <a:r>
              <a:rPr lang="zh-TW" altLang="en-US" b="1" dirty="0">
                <a:solidFill>
                  <a:schemeClr val="accent2"/>
                </a:solidFill>
                <a:latin typeface="+mj-ea"/>
              </a:rPr>
              <a:t>       </a:t>
            </a:r>
            <a:r>
              <a:rPr lang="en-US" altLang="zh-TW" b="1" dirty="0">
                <a:solidFill>
                  <a:schemeClr val="accent2"/>
                </a:solidFill>
                <a:latin typeface="+mj-ea"/>
              </a:rPr>
              <a:t>=&gt;</a:t>
            </a:r>
            <a:r>
              <a:rPr lang="zh-TW" altLang="en-US" b="1" dirty="0">
                <a:solidFill>
                  <a:schemeClr val="accent2"/>
                </a:solidFill>
                <a:latin typeface="+mj-ea"/>
              </a:rPr>
              <a:t>學歷、工作、浪漫</a:t>
            </a:r>
            <a:r>
              <a:rPr lang="en-US" altLang="zh-TW" b="1" dirty="0">
                <a:solidFill>
                  <a:schemeClr val="accent2"/>
                </a:solidFill>
                <a:latin typeface="+mj-ea"/>
              </a:rPr>
              <a:t>….</a:t>
            </a:r>
            <a:endParaRPr lang="en-US" altLang="zh-TW" dirty="0"/>
          </a:p>
          <a:p>
            <a:r>
              <a:rPr lang="zh-TW" altLang="en-US" dirty="0"/>
              <a:t>生活中很多分類的概念，分類很重要</a:t>
            </a:r>
            <a:endParaRPr lang="en-US" altLang="zh-TW" dirty="0"/>
          </a:p>
          <a:p>
            <a:r>
              <a:rPr lang="zh-TW" altLang="en-US" dirty="0"/>
              <a:t>問題：哪一個條件優先</a:t>
            </a:r>
            <a:r>
              <a:rPr lang="en-US" altLang="zh-TW" dirty="0"/>
              <a:t>?</a:t>
            </a:r>
          </a:p>
        </p:txBody>
      </p:sp>
      <p:sp>
        <p:nvSpPr>
          <p:cNvPr id="17413" name="Oval 4"/>
          <p:cNvSpPr>
            <a:spLocks noChangeArrowheads="1"/>
          </p:cNvSpPr>
          <p:nvPr/>
        </p:nvSpPr>
        <p:spPr bwMode="auto">
          <a:xfrm>
            <a:off x="3924300" y="3860800"/>
            <a:ext cx="3887788" cy="2305050"/>
          </a:xfrm>
          <a:prstGeom prst="ellipse">
            <a:avLst/>
          </a:prstGeom>
          <a:solidFill>
            <a:schemeClr val="accent4">
              <a:lumMod val="20000"/>
              <a:lumOff val="80000"/>
            </a:schemeClr>
          </a:solidFill>
          <a:ln w="9525">
            <a:solidFill>
              <a:schemeClr val="tx1"/>
            </a:solidFill>
            <a:round/>
            <a:headEnd/>
            <a:tailEnd/>
          </a:ln>
        </p:spPr>
        <p:txBody>
          <a:bodyPr wrap="none" anchor="ctr"/>
          <a:lstStyle/>
          <a:p>
            <a:endParaRPr lang="zh-TW" altLang="en-US"/>
          </a:p>
        </p:txBody>
      </p:sp>
      <p:grpSp>
        <p:nvGrpSpPr>
          <p:cNvPr id="2" name="Group 18"/>
          <p:cNvGrpSpPr>
            <a:grpSpLocks/>
          </p:cNvGrpSpPr>
          <p:nvPr/>
        </p:nvGrpSpPr>
        <p:grpSpPr bwMode="auto">
          <a:xfrm>
            <a:off x="4643438" y="3284538"/>
            <a:ext cx="3602037" cy="3097212"/>
            <a:chOff x="2789" y="2115"/>
            <a:chExt cx="2269" cy="1951"/>
          </a:xfrm>
          <a:noFill/>
        </p:grpSpPr>
        <p:sp>
          <p:nvSpPr>
            <p:cNvPr id="7" name="Text Box 15"/>
            <p:cNvSpPr txBox="1">
              <a:spLocks noChangeArrowheads="1"/>
            </p:cNvSpPr>
            <p:nvPr/>
          </p:nvSpPr>
          <p:spPr bwMode="auto">
            <a:xfrm>
              <a:off x="4377" y="2432"/>
              <a:ext cx="681" cy="231"/>
            </a:xfrm>
            <a:prstGeom prst="rect">
              <a:avLst/>
            </a:prstGeom>
            <a:grpFill/>
            <a:ln w="9525">
              <a:noFill/>
              <a:miter lim="800000"/>
              <a:headEnd/>
              <a:tailEnd/>
            </a:ln>
          </p:spPr>
          <p:txBody>
            <a:bodyPr>
              <a:spAutoFit/>
            </a:bodyPr>
            <a:lstStyle/>
            <a:p>
              <a:pPr>
                <a:spcBef>
                  <a:spcPct val="50000"/>
                </a:spcBef>
                <a:defRPr/>
              </a:pPr>
              <a:r>
                <a:rPr lang="zh-TW" altLang="en-US"/>
                <a:t>不合適</a:t>
              </a:r>
            </a:p>
          </p:txBody>
        </p:sp>
        <p:sp>
          <p:nvSpPr>
            <p:cNvPr id="8" name="Line 16"/>
            <p:cNvSpPr>
              <a:spLocks noChangeShapeType="1"/>
            </p:cNvSpPr>
            <p:nvPr/>
          </p:nvSpPr>
          <p:spPr bwMode="auto">
            <a:xfrm flipH="1">
              <a:off x="2789" y="2115"/>
              <a:ext cx="1724" cy="1951"/>
            </a:xfrm>
            <a:prstGeom prst="line">
              <a:avLst/>
            </a:prstGeom>
            <a:grpFill/>
            <a:ln w="9525">
              <a:solidFill>
                <a:schemeClr val="tx1"/>
              </a:solidFill>
              <a:round/>
              <a:headEnd/>
              <a:tailEnd/>
            </a:ln>
          </p:spPr>
          <p:txBody>
            <a:bodyPr/>
            <a:lstStyle/>
            <a:p>
              <a:pPr>
                <a:defRPr/>
              </a:pPr>
              <a:endParaRPr lang="zh-TW" altLang="en-US"/>
            </a:p>
          </p:txBody>
        </p:sp>
        <p:sp>
          <p:nvSpPr>
            <p:cNvPr id="9" name="Text Box 17"/>
            <p:cNvSpPr txBox="1">
              <a:spLocks noChangeArrowheads="1"/>
            </p:cNvSpPr>
            <p:nvPr/>
          </p:nvSpPr>
          <p:spPr bwMode="auto">
            <a:xfrm>
              <a:off x="3288" y="2205"/>
              <a:ext cx="681" cy="231"/>
            </a:xfrm>
            <a:prstGeom prst="rect">
              <a:avLst/>
            </a:prstGeom>
            <a:grpFill/>
            <a:ln w="9525">
              <a:noFill/>
              <a:miter lim="800000"/>
              <a:headEnd/>
              <a:tailEnd/>
            </a:ln>
          </p:spPr>
          <p:txBody>
            <a:bodyPr>
              <a:spAutoFit/>
            </a:bodyPr>
            <a:lstStyle/>
            <a:p>
              <a:pPr algn="r">
                <a:spcBef>
                  <a:spcPct val="50000"/>
                </a:spcBef>
                <a:defRPr/>
              </a:pPr>
              <a:r>
                <a:rPr lang="zh-TW" altLang="en-US" dirty="0"/>
                <a:t>合適</a:t>
              </a:r>
            </a:p>
          </p:txBody>
        </p:sp>
      </p:grpSp>
      <p:grpSp>
        <p:nvGrpSpPr>
          <p:cNvPr id="3" name="Group 28"/>
          <p:cNvGrpSpPr>
            <a:grpSpLocks/>
          </p:cNvGrpSpPr>
          <p:nvPr/>
        </p:nvGrpSpPr>
        <p:grpSpPr bwMode="auto">
          <a:xfrm>
            <a:off x="2916238" y="3789363"/>
            <a:ext cx="5257800" cy="2017712"/>
            <a:chOff x="1927" y="2341"/>
            <a:chExt cx="3312" cy="1271"/>
          </a:xfrm>
          <a:noFill/>
        </p:grpSpPr>
        <p:sp>
          <p:nvSpPr>
            <p:cNvPr id="11" name="Text Box 25"/>
            <p:cNvSpPr txBox="1">
              <a:spLocks noChangeArrowheads="1"/>
            </p:cNvSpPr>
            <p:nvPr/>
          </p:nvSpPr>
          <p:spPr bwMode="auto">
            <a:xfrm>
              <a:off x="1927" y="2976"/>
              <a:ext cx="681" cy="231"/>
            </a:xfrm>
            <a:prstGeom prst="rect">
              <a:avLst/>
            </a:prstGeom>
            <a:grpFill/>
            <a:ln w="9525">
              <a:noFill/>
              <a:miter lim="800000"/>
              <a:headEnd/>
              <a:tailEnd/>
            </a:ln>
          </p:spPr>
          <p:txBody>
            <a:bodyPr>
              <a:spAutoFit/>
            </a:bodyPr>
            <a:lstStyle/>
            <a:p>
              <a:pPr>
                <a:spcBef>
                  <a:spcPct val="50000"/>
                </a:spcBef>
                <a:defRPr/>
              </a:pPr>
              <a:r>
                <a:rPr lang="zh-TW" altLang="en-US"/>
                <a:t>不合適</a:t>
              </a:r>
            </a:p>
          </p:txBody>
        </p:sp>
        <p:sp>
          <p:nvSpPr>
            <p:cNvPr id="12" name="Line 26"/>
            <p:cNvSpPr>
              <a:spLocks noChangeShapeType="1"/>
            </p:cNvSpPr>
            <p:nvPr/>
          </p:nvSpPr>
          <p:spPr bwMode="auto">
            <a:xfrm>
              <a:off x="2154" y="2478"/>
              <a:ext cx="3085" cy="1134"/>
            </a:xfrm>
            <a:prstGeom prst="line">
              <a:avLst/>
            </a:prstGeom>
            <a:grpFill/>
            <a:ln w="9525">
              <a:solidFill>
                <a:schemeClr val="tx1"/>
              </a:solidFill>
              <a:round/>
              <a:headEnd/>
              <a:tailEnd/>
            </a:ln>
          </p:spPr>
          <p:txBody>
            <a:bodyPr/>
            <a:lstStyle/>
            <a:p>
              <a:pPr>
                <a:defRPr/>
              </a:pPr>
              <a:endParaRPr lang="zh-TW" altLang="en-US"/>
            </a:p>
          </p:txBody>
        </p:sp>
        <p:sp>
          <p:nvSpPr>
            <p:cNvPr id="13" name="Text Box 27"/>
            <p:cNvSpPr txBox="1">
              <a:spLocks noChangeArrowheads="1"/>
            </p:cNvSpPr>
            <p:nvPr/>
          </p:nvSpPr>
          <p:spPr bwMode="auto">
            <a:xfrm>
              <a:off x="2653" y="2341"/>
              <a:ext cx="681" cy="231"/>
            </a:xfrm>
            <a:prstGeom prst="rect">
              <a:avLst/>
            </a:prstGeom>
            <a:grpFill/>
            <a:ln w="9525">
              <a:noFill/>
              <a:miter lim="800000"/>
              <a:headEnd/>
              <a:tailEnd/>
            </a:ln>
          </p:spPr>
          <p:txBody>
            <a:bodyPr>
              <a:spAutoFit/>
            </a:bodyPr>
            <a:lstStyle/>
            <a:p>
              <a:pPr>
                <a:spcBef>
                  <a:spcPct val="50000"/>
                </a:spcBef>
                <a:defRPr/>
              </a:pPr>
              <a:r>
                <a:rPr lang="zh-TW" altLang="en-US"/>
                <a:t>合適</a:t>
              </a:r>
            </a:p>
          </p:txBody>
        </p:sp>
      </p:grpSp>
      <p:sp>
        <p:nvSpPr>
          <p:cNvPr id="15"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4</a:t>
            </a:fld>
            <a:endParaRPr lang="zh-TW" altLang="en-US" dirty="0"/>
          </a:p>
        </p:txBody>
      </p:sp>
    </p:spTree>
    <p:extLst>
      <p:ext uri="{BB962C8B-B14F-4D97-AF65-F5344CB8AC3E}">
        <p14:creationId xmlns:p14="http://schemas.microsoft.com/office/powerpoint/2010/main" val="2734801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20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3" end="3"/>
                                            </p:txEl>
                                          </p:spTgt>
                                        </p:tgtEl>
                                        <p:attrNameLst>
                                          <p:attrName>style.visibility</p:attrName>
                                        </p:attrNameLst>
                                      </p:cBhvr>
                                      <p:to>
                                        <p:strVal val="visible"/>
                                      </p:to>
                                    </p:set>
                                    <p:animEffect transition="in" filter="fade">
                                      <p:cBhvr>
                                        <p:cTn id="32" dur="2000"/>
                                        <p:tgtEl>
                                          <p:spTgt spid="409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4" end="4"/>
                                            </p:txEl>
                                          </p:spTgt>
                                        </p:tgtEl>
                                        <p:attrNameLst>
                                          <p:attrName>style.visibility</p:attrName>
                                        </p:attrNameLst>
                                      </p:cBhvr>
                                      <p:to>
                                        <p:strVal val="visible"/>
                                      </p:to>
                                    </p:set>
                                    <p:animEffect transition="in" filter="fade">
                                      <p:cBhvr>
                                        <p:cTn id="37"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algn="ctr" eaLnBrk="1" hangingPunct="1"/>
            <a:r>
              <a:rPr lang="zh-TW" altLang="en-US" dirty="0"/>
              <a:t>分類分析</a:t>
            </a:r>
          </a:p>
        </p:txBody>
      </p:sp>
      <p:sp>
        <p:nvSpPr>
          <p:cNvPr id="18436" name="Rectangle 3"/>
          <p:cNvSpPr>
            <a:spLocks noGrp="1" noChangeArrowheads="1"/>
          </p:cNvSpPr>
          <p:nvPr>
            <p:ph type="body" idx="1"/>
          </p:nvPr>
        </p:nvSpPr>
        <p:spPr>
          <a:xfrm>
            <a:off x="250825" y="1524000"/>
            <a:ext cx="8497888" cy="4800600"/>
          </a:xfrm>
        </p:spPr>
        <p:txBody>
          <a:bodyPr/>
          <a:lstStyle/>
          <a:p>
            <a:pPr eaLnBrk="1" hangingPunct="1"/>
            <a:r>
              <a:rPr lang="zh-TW" altLang="en-US" dirty="0">
                <a:cs typeface="Times New Roman" pitchFamily="18" charset="0"/>
              </a:rPr>
              <a:t>根據已知資料及其分類屬性值，建立資料的分類模型，接著利用此分類模型預測新資料的類別</a:t>
            </a:r>
          </a:p>
          <a:p>
            <a:pPr lvl="1" eaLnBrk="1" hangingPunct="1"/>
            <a:r>
              <a:rPr lang="zh-TW" altLang="en-US" dirty="0">
                <a:cs typeface="Times New Roman" pitchFamily="18" charset="0"/>
              </a:rPr>
              <a:t>範例：找到</a:t>
            </a:r>
            <a:r>
              <a:rPr lang="en-US" altLang="zh-TW" dirty="0">
                <a:cs typeface="Times New Roman" pitchFamily="18" charset="0"/>
              </a:rPr>
              <a:t>Mr./Miss Right</a:t>
            </a:r>
            <a:r>
              <a:rPr lang="zh-TW" altLang="en-US" dirty="0">
                <a:cs typeface="Times New Roman" pitchFamily="18" charset="0"/>
              </a:rPr>
              <a:t>的</a:t>
            </a:r>
            <a:r>
              <a:rPr lang="zh-TW" altLang="en-US" dirty="0"/>
              <a:t>分類模型 </a:t>
            </a:r>
            <a:endParaRPr lang="zh-TW" altLang="en-US" dirty="0">
              <a:cs typeface="Times New Roman" pitchFamily="18" charset="0"/>
            </a:endParaRPr>
          </a:p>
          <a:p>
            <a:pPr eaLnBrk="1" hangingPunct="1"/>
            <a:endParaRPr lang="en-US" altLang="zh-TW" dirty="0"/>
          </a:p>
        </p:txBody>
      </p:sp>
      <p:grpSp>
        <p:nvGrpSpPr>
          <p:cNvPr id="2" name="Group 4"/>
          <p:cNvGrpSpPr>
            <a:grpSpLocks/>
          </p:cNvGrpSpPr>
          <p:nvPr/>
        </p:nvGrpSpPr>
        <p:grpSpPr bwMode="auto">
          <a:xfrm>
            <a:off x="1763688" y="3223030"/>
            <a:ext cx="5761037" cy="2809875"/>
            <a:chOff x="1111" y="981"/>
            <a:chExt cx="3992" cy="1815"/>
          </a:xfrm>
        </p:grpSpPr>
        <p:sp>
          <p:nvSpPr>
            <p:cNvPr id="18438" name="Rectangle 5"/>
            <p:cNvSpPr>
              <a:spLocks noChangeArrowheads="1"/>
            </p:cNvSpPr>
            <p:nvPr/>
          </p:nvSpPr>
          <p:spPr bwMode="auto">
            <a:xfrm>
              <a:off x="2426" y="981"/>
              <a:ext cx="771"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TW" altLang="en-US" sz="1800" dirty="0">
                  <a:latin typeface="Arial" pitchFamily="34" charset="0"/>
                </a:rPr>
                <a:t>對象</a:t>
              </a:r>
            </a:p>
          </p:txBody>
        </p:sp>
        <p:sp>
          <p:nvSpPr>
            <p:cNvPr id="18439" name="Rectangle 6"/>
            <p:cNvSpPr>
              <a:spLocks noChangeArrowheads="1"/>
            </p:cNvSpPr>
            <p:nvPr/>
          </p:nvSpPr>
          <p:spPr bwMode="auto">
            <a:xfrm>
              <a:off x="1564" y="1662"/>
              <a:ext cx="771"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TW" altLang="en-US" sz="1800">
                  <a:latin typeface="Arial" pitchFamily="34" charset="0"/>
                </a:rPr>
                <a:t>年齡</a:t>
              </a:r>
            </a:p>
          </p:txBody>
        </p:sp>
        <p:sp>
          <p:nvSpPr>
            <p:cNvPr id="18440" name="Rectangle 7"/>
            <p:cNvSpPr>
              <a:spLocks noChangeArrowheads="1"/>
            </p:cNvSpPr>
            <p:nvPr/>
          </p:nvSpPr>
          <p:spPr bwMode="auto">
            <a:xfrm>
              <a:off x="3379" y="1707"/>
              <a:ext cx="771"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TW" altLang="en-US" sz="1800">
                  <a:latin typeface="Arial" pitchFamily="34" charset="0"/>
                </a:rPr>
                <a:t>收入</a:t>
              </a:r>
            </a:p>
          </p:txBody>
        </p:sp>
        <p:sp>
          <p:nvSpPr>
            <p:cNvPr id="18441" name="Oval 8"/>
            <p:cNvSpPr>
              <a:spLocks noChangeArrowheads="1"/>
            </p:cNvSpPr>
            <p:nvPr/>
          </p:nvSpPr>
          <p:spPr bwMode="auto">
            <a:xfrm>
              <a:off x="1111" y="2388"/>
              <a:ext cx="681" cy="408"/>
            </a:xfrm>
            <a:prstGeom prst="ellipse">
              <a:avLst/>
            </a:prstGeom>
            <a:solidFill>
              <a:srgbClr val="DDDDDD"/>
            </a:solidFill>
            <a:ln w="9525">
              <a:solidFill>
                <a:schemeClr val="tx1"/>
              </a:solidFill>
              <a:round/>
              <a:headEnd/>
              <a:tailEnd/>
            </a:ln>
          </p:spPr>
          <p:txBody>
            <a:bodyPr wrap="none" anchor="ctr"/>
            <a:lstStyle/>
            <a:p>
              <a:r>
                <a:rPr lang="zh-TW" altLang="en-US" sz="1800">
                  <a:latin typeface="Arial" pitchFamily="34" charset="0"/>
                </a:rPr>
                <a:t>否</a:t>
              </a:r>
            </a:p>
          </p:txBody>
        </p:sp>
        <p:sp>
          <p:nvSpPr>
            <p:cNvPr id="18442" name="Oval 9"/>
            <p:cNvSpPr>
              <a:spLocks noChangeArrowheads="1"/>
            </p:cNvSpPr>
            <p:nvPr/>
          </p:nvSpPr>
          <p:spPr bwMode="auto">
            <a:xfrm>
              <a:off x="2063" y="2388"/>
              <a:ext cx="681"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TW" altLang="en-US" sz="1800">
                  <a:latin typeface="Arial" pitchFamily="34" charset="0"/>
                </a:rPr>
                <a:t>是</a:t>
              </a:r>
            </a:p>
          </p:txBody>
        </p:sp>
        <p:sp>
          <p:nvSpPr>
            <p:cNvPr id="18443" name="Oval 10"/>
            <p:cNvSpPr>
              <a:spLocks noChangeArrowheads="1"/>
            </p:cNvSpPr>
            <p:nvPr/>
          </p:nvSpPr>
          <p:spPr bwMode="auto">
            <a:xfrm>
              <a:off x="2880" y="2388"/>
              <a:ext cx="681" cy="408"/>
            </a:xfrm>
            <a:prstGeom prst="ellipse">
              <a:avLst/>
            </a:prstGeom>
            <a:solidFill>
              <a:srgbClr val="DDDDDD"/>
            </a:solidFill>
            <a:ln w="9525">
              <a:solidFill>
                <a:schemeClr val="tx1"/>
              </a:solidFill>
              <a:round/>
              <a:headEnd/>
              <a:tailEnd/>
            </a:ln>
          </p:spPr>
          <p:txBody>
            <a:bodyPr wrap="none" anchor="ctr"/>
            <a:lstStyle/>
            <a:p>
              <a:r>
                <a:rPr lang="zh-TW" altLang="en-US" sz="1800">
                  <a:latin typeface="Arial" pitchFamily="34" charset="0"/>
                </a:rPr>
                <a:t>否</a:t>
              </a:r>
            </a:p>
          </p:txBody>
        </p:sp>
        <p:sp>
          <p:nvSpPr>
            <p:cNvPr id="18444" name="Oval 11"/>
            <p:cNvSpPr>
              <a:spLocks noChangeArrowheads="1"/>
            </p:cNvSpPr>
            <p:nvPr/>
          </p:nvSpPr>
          <p:spPr bwMode="auto">
            <a:xfrm>
              <a:off x="3651" y="2388"/>
              <a:ext cx="681" cy="408"/>
            </a:xfrm>
            <a:prstGeom prst="ellipse">
              <a:avLst/>
            </a:prstGeom>
            <a:solidFill>
              <a:srgbClr val="DDDDDD"/>
            </a:solidFill>
            <a:ln w="9525">
              <a:solidFill>
                <a:schemeClr val="tx1"/>
              </a:solidFill>
              <a:round/>
              <a:headEnd/>
              <a:tailEnd/>
            </a:ln>
          </p:spPr>
          <p:txBody>
            <a:bodyPr wrap="none" anchor="ctr"/>
            <a:lstStyle/>
            <a:p>
              <a:r>
                <a:rPr lang="zh-TW" altLang="en-US" sz="1800">
                  <a:latin typeface="Arial" pitchFamily="34" charset="0"/>
                </a:rPr>
                <a:t>否</a:t>
              </a:r>
            </a:p>
          </p:txBody>
        </p:sp>
        <p:sp>
          <p:nvSpPr>
            <p:cNvPr id="18445" name="Oval 12"/>
            <p:cNvSpPr>
              <a:spLocks noChangeArrowheads="1"/>
            </p:cNvSpPr>
            <p:nvPr/>
          </p:nvSpPr>
          <p:spPr bwMode="auto">
            <a:xfrm>
              <a:off x="4422" y="2388"/>
              <a:ext cx="681"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TW" altLang="en-US" sz="1800">
                  <a:latin typeface="Arial" pitchFamily="34" charset="0"/>
                </a:rPr>
                <a:t>是</a:t>
              </a:r>
            </a:p>
          </p:txBody>
        </p:sp>
        <p:cxnSp>
          <p:nvCxnSpPr>
            <p:cNvPr id="18446" name="AutoShape 13"/>
            <p:cNvCxnSpPr>
              <a:cxnSpLocks noChangeShapeType="1"/>
              <a:stCxn id="18438" idx="2"/>
              <a:endCxn id="18439" idx="0"/>
            </p:cNvCxnSpPr>
            <p:nvPr/>
          </p:nvCxnSpPr>
          <p:spPr bwMode="auto">
            <a:xfrm flipH="1">
              <a:off x="1950" y="1298"/>
              <a:ext cx="862" cy="3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47" name="AutoShape 14"/>
            <p:cNvCxnSpPr>
              <a:cxnSpLocks noChangeShapeType="1"/>
              <a:stCxn id="18438" idx="2"/>
              <a:endCxn id="18440" idx="0"/>
            </p:cNvCxnSpPr>
            <p:nvPr/>
          </p:nvCxnSpPr>
          <p:spPr bwMode="auto">
            <a:xfrm>
              <a:off x="2812" y="1298"/>
              <a:ext cx="953" cy="4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48" name="AutoShape 15"/>
            <p:cNvCxnSpPr>
              <a:cxnSpLocks noChangeShapeType="1"/>
              <a:stCxn id="18439" idx="2"/>
              <a:endCxn id="18441" idx="0"/>
            </p:cNvCxnSpPr>
            <p:nvPr/>
          </p:nvCxnSpPr>
          <p:spPr bwMode="auto">
            <a:xfrm flipH="1">
              <a:off x="1452" y="1979"/>
              <a:ext cx="498" cy="4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49" name="AutoShape 16"/>
            <p:cNvCxnSpPr>
              <a:cxnSpLocks noChangeShapeType="1"/>
              <a:stCxn id="18439" idx="2"/>
              <a:endCxn id="18442" idx="0"/>
            </p:cNvCxnSpPr>
            <p:nvPr/>
          </p:nvCxnSpPr>
          <p:spPr bwMode="auto">
            <a:xfrm>
              <a:off x="1950" y="1979"/>
              <a:ext cx="454" cy="4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50" name="AutoShape 17"/>
            <p:cNvCxnSpPr>
              <a:cxnSpLocks noChangeShapeType="1"/>
              <a:stCxn id="18440" idx="2"/>
              <a:endCxn id="18443" idx="0"/>
            </p:cNvCxnSpPr>
            <p:nvPr/>
          </p:nvCxnSpPr>
          <p:spPr bwMode="auto">
            <a:xfrm flipH="1">
              <a:off x="3221" y="2024"/>
              <a:ext cx="544" cy="3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51" name="AutoShape 18"/>
            <p:cNvCxnSpPr>
              <a:cxnSpLocks noChangeShapeType="1"/>
              <a:stCxn id="18440" idx="2"/>
              <a:endCxn id="18444" idx="0"/>
            </p:cNvCxnSpPr>
            <p:nvPr/>
          </p:nvCxnSpPr>
          <p:spPr bwMode="auto">
            <a:xfrm>
              <a:off x="3765" y="2024"/>
              <a:ext cx="227" cy="3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52" name="AutoShape 19"/>
            <p:cNvCxnSpPr>
              <a:cxnSpLocks noChangeShapeType="1"/>
              <a:stCxn id="18440" idx="2"/>
              <a:endCxn id="18445" idx="0"/>
            </p:cNvCxnSpPr>
            <p:nvPr/>
          </p:nvCxnSpPr>
          <p:spPr bwMode="auto">
            <a:xfrm>
              <a:off x="3765" y="2024"/>
              <a:ext cx="998" cy="3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453" name="Text Box 20"/>
            <p:cNvSpPr txBox="1">
              <a:spLocks noChangeArrowheads="1"/>
            </p:cNvSpPr>
            <p:nvPr/>
          </p:nvSpPr>
          <p:spPr bwMode="auto">
            <a:xfrm>
              <a:off x="1927" y="1299"/>
              <a:ext cx="54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zh-TW" altLang="en-US" sz="1800">
                  <a:latin typeface="Arial" pitchFamily="34" charset="0"/>
                </a:rPr>
                <a:t>公職</a:t>
              </a:r>
            </a:p>
          </p:txBody>
        </p:sp>
        <p:sp>
          <p:nvSpPr>
            <p:cNvPr id="18454" name="Text Box 21"/>
            <p:cNvSpPr txBox="1">
              <a:spLocks noChangeArrowheads="1"/>
            </p:cNvSpPr>
            <p:nvPr/>
          </p:nvSpPr>
          <p:spPr bwMode="auto">
            <a:xfrm>
              <a:off x="3288" y="1299"/>
              <a:ext cx="61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zh-TW" altLang="en-US" sz="1800">
                  <a:latin typeface="Arial" pitchFamily="34" charset="0"/>
                </a:rPr>
                <a:t>上班族</a:t>
              </a:r>
            </a:p>
          </p:txBody>
        </p:sp>
        <p:sp>
          <p:nvSpPr>
            <p:cNvPr id="18455" name="Text Box 22"/>
            <p:cNvSpPr txBox="1">
              <a:spLocks noChangeArrowheads="1"/>
            </p:cNvSpPr>
            <p:nvPr/>
          </p:nvSpPr>
          <p:spPr bwMode="auto">
            <a:xfrm>
              <a:off x="1293" y="2025"/>
              <a:ext cx="63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en-US" altLang="zh-TW" sz="1800">
                  <a:latin typeface="Arial" pitchFamily="34" charset="0"/>
                </a:rPr>
                <a:t>&lt; 30</a:t>
              </a:r>
            </a:p>
          </p:txBody>
        </p:sp>
        <p:sp>
          <p:nvSpPr>
            <p:cNvPr id="18456" name="Text Box 23"/>
            <p:cNvSpPr txBox="1">
              <a:spLocks noChangeArrowheads="1"/>
            </p:cNvSpPr>
            <p:nvPr/>
          </p:nvSpPr>
          <p:spPr bwMode="auto">
            <a:xfrm>
              <a:off x="2154" y="2025"/>
              <a:ext cx="63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en-US" altLang="zh-TW" sz="1800">
                  <a:latin typeface="Arial" pitchFamily="34" charset="0"/>
                </a:rPr>
                <a:t>&gt;= 30</a:t>
              </a:r>
            </a:p>
          </p:txBody>
        </p:sp>
        <p:sp>
          <p:nvSpPr>
            <p:cNvPr id="18457" name="Text Box 24"/>
            <p:cNvSpPr txBox="1">
              <a:spLocks noChangeArrowheads="1"/>
            </p:cNvSpPr>
            <p:nvPr/>
          </p:nvSpPr>
          <p:spPr bwMode="auto">
            <a:xfrm>
              <a:off x="3152" y="2070"/>
              <a:ext cx="54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zh-TW" altLang="en-US" sz="1800">
                  <a:latin typeface="Arial" pitchFamily="34" charset="0"/>
                </a:rPr>
                <a:t>低</a:t>
              </a:r>
            </a:p>
          </p:txBody>
        </p:sp>
        <p:sp>
          <p:nvSpPr>
            <p:cNvPr id="18458" name="Text Box 25"/>
            <p:cNvSpPr txBox="1">
              <a:spLocks noChangeArrowheads="1"/>
            </p:cNvSpPr>
            <p:nvPr/>
          </p:nvSpPr>
          <p:spPr bwMode="auto">
            <a:xfrm>
              <a:off x="3651" y="2115"/>
              <a:ext cx="54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zh-TW" altLang="en-US" sz="1800">
                  <a:latin typeface="Arial" pitchFamily="34" charset="0"/>
                </a:rPr>
                <a:t>中</a:t>
              </a:r>
            </a:p>
          </p:txBody>
        </p:sp>
        <p:sp>
          <p:nvSpPr>
            <p:cNvPr id="18459" name="Text Box 26"/>
            <p:cNvSpPr txBox="1">
              <a:spLocks noChangeArrowheads="1"/>
            </p:cNvSpPr>
            <p:nvPr/>
          </p:nvSpPr>
          <p:spPr bwMode="auto">
            <a:xfrm>
              <a:off x="4331" y="2025"/>
              <a:ext cx="54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l" eaLnBrk="1" hangingPunct="1">
                <a:spcBef>
                  <a:spcPct val="50000"/>
                </a:spcBef>
              </a:pPr>
              <a:r>
                <a:rPr lang="zh-TW" altLang="en-US" sz="1800">
                  <a:latin typeface="Arial" pitchFamily="34" charset="0"/>
                </a:rPr>
                <a:t>高</a:t>
              </a:r>
            </a:p>
          </p:txBody>
        </p:sp>
      </p:grpSp>
      <p:sp>
        <p:nvSpPr>
          <p:cNvPr id="28"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5</a:t>
            </a:fld>
            <a:endParaRPr lang="zh-TW" altLang="en-US" dirty="0"/>
          </a:p>
        </p:txBody>
      </p:sp>
    </p:spTree>
    <p:extLst>
      <p:ext uri="{BB962C8B-B14F-4D97-AF65-F5344CB8AC3E}">
        <p14:creationId xmlns:p14="http://schemas.microsoft.com/office/powerpoint/2010/main" val="3233354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TW" altLang="en-US" dirty="0"/>
              <a:t>分類分析的技術</a:t>
            </a:r>
          </a:p>
        </p:txBody>
      </p:sp>
      <p:sp>
        <p:nvSpPr>
          <p:cNvPr id="230404" name="Text Box 4"/>
          <p:cNvSpPr txBox="1">
            <a:spLocks noChangeArrowheads="1"/>
          </p:cNvSpPr>
          <p:nvPr/>
        </p:nvSpPr>
        <p:spPr bwMode="auto">
          <a:xfrm>
            <a:off x="719931" y="1333217"/>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50000"/>
              </a:spcBef>
              <a:buClrTx/>
              <a:buSzTx/>
              <a:buFont typeface="Arial" panose="020B0604020202020204" pitchFamily="34" charset="0"/>
              <a:buChar char="•"/>
            </a:pPr>
            <a:r>
              <a:rPr kumimoji="1" lang="zh-TW" altLang="en-US" sz="2400" dirty="0">
                <a:latin typeface="標楷體" pitchFamily="65" charset="-120"/>
              </a:rPr>
              <a:t>是一種監督式</a:t>
            </a:r>
            <a:r>
              <a:rPr kumimoji="1" lang="en-US" altLang="zh-TW" sz="2400" dirty="0">
                <a:latin typeface="標楷體" pitchFamily="65" charset="-120"/>
              </a:rPr>
              <a:t>(supervised learning)</a:t>
            </a:r>
            <a:r>
              <a:rPr kumimoji="1" lang="zh-TW" altLang="en-US" sz="2400" dirty="0">
                <a:latin typeface="標楷體" pitchFamily="65" charset="-120"/>
              </a:rPr>
              <a:t>的學習法</a:t>
            </a:r>
            <a:endParaRPr kumimoji="1" lang="en-US" altLang="zh-TW" sz="2400" dirty="0">
              <a:latin typeface="標楷體" pitchFamily="65" charset="-120"/>
            </a:endParaRPr>
          </a:p>
        </p:txBody>
      </p:sp>
      <p:grpSp>
        <p:nvGrpSpPr>
          <p:cNvPr id="230405" name="Group 5"/>
          <p:cNvGrpSpPr>
            <a:grpSpLocks/>
          </p:cNvGrpSpPr>
          <p:nvPr/>
        </p:nvGrpSpPr>
        <p:grpSpPr bwMode="auto">
          <a:xfrm>
            <a:off x="395288" y="2138052"/>
            <a:ext cx="3456632" cy="3812208"/>
            <a:chOff x="431" y="1616"/>
            <a:chExt cx="1502" cy="1856"/>
          </a:xfrm>
        </p:grpSpPr>
        <p:pic>
          <p:nvPicPr>
            <p:cNvPr id="2304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1842"/>
              <a:ext cx="1502" cy="163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407" name="Text Box 7"/>
            <p:cNvSpPr txBox="1">
              <a:spLocks noChangeArrowheads="1"/>
            </p:cNvSpPr>
            <p:nvPr/>
          </p:nvSpPr>
          <p:spPr bwMode="auto">
            <a:xfrm>
              <a:off x="567" y="1616"/>
              <a:ext cx="122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b="1">
                  <a:solidFill>
                    <a:schemeClr val="folHlink"/>
                  </a:solidFill>
                  <a:latin typeface="Tahoma" pitchFamily="34" charset="0"/>
                </a:rPr>
                <a:t>資料庫</a:t>
              </a:r>
            </a:p>
          </p:txBody>
        </p:sp>
      </p:grpSp>
      <p:sp>
        <p:nvSpPr>
          <p:cNvPr id="230408" name="Oval 8"/>
          <p:cNvSpPr>
            <a:spLocks noChangeArrowheads="1"/>
          </p:cNvSpPr>
          <p:nvPr/>
        </p:nvSpPr>
        <p:spPr bwMode="auto">
          <a:xfrm>
            <a:off x="3131840" y="3074195"/>
            <a:ext cx="720080" cy="331311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0409" name="AutoShape 9"/>
          <p:cNvSpPr>
            <a:spLocks/>
          </p:cNvSpPr>
          <p:nvPr/>
        </p:nvSpPr>
        <p:spPr bwMode="auto">
          <a:xfrm>
            <a:off x="4227513" y="3275013"/>
            <a:ext cx="1208087" cy="330200"/>
          </a:xfrm>
          <a:prstGeom prst="borderCallout1">
            <a:avLst>
              <a:gd name="adj1" fmla="val 34616"/>
              <a:gd name="adj2" fmla="val -6306"/>
              <a:gd name="adj3" fmla="val 155769"/>
              <a:gd name="adj4" fmla="val -49014"/>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buSzTx/>
              <a:buFontTx/>
              <a:buNone/>
            </a:pPr>
            <a:r>
              <a:rPr kumimoji="1" lang="zh-TW" altLang="en-US" sz="1800">
                <a:latin typeface="Tahoma" pitchFamily="34" charset="0"/>
              </a:rPr>
              <a:t>分類標記</a:t>
            </a:r>
          </a:p>
        </p:txBody>
      </p:sp>
      <p:grpSp>
        <p:nvGrpSpPr>
          <p:cNvPr id="230412" name="Group 12"/>
          <p:cNvGrpSpPr>
            <a:grpSpLocks/>
          </p:cNvGrpSpPr>
          <p:nvPr/>
        </p:nvGrpSpPr>
        <p:grpSpPr bwMode="auto">
          <a:xfrm>
            <a:off x="6084888" y="3357563"/>
            <a:ext cx="1081087" cy="576262"/>
            <a:chOff x="3833" y="2115"/>
            <a:chExt cx="681" cy="363"/>
          </a:xfrm>
        </p:grpSpPr>
        <p:sp>
          <p:nvSpPr>
            <p:cNvPr id="230410" name="Text Box 10"/>
            <p:cNvSpPr txBox="1">
              <a:spLocks noChangeArrowheads="1"/>
            </p:cNvSpPr>
            <p:nvPr/>
          </p:nvSpPr>
          <p:spPr bwMode="auto">
            <a:xfrm>
              <a:off x="3833" y="216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rPr>
                <a:t>性別</a:t>
              </a:r>
            </a:p>
          </p:txBody>
        </p:sp>
        <p:sp>
          <p:nvSpPr>
            <p:cNvPr id="230411" name="Oval 11"/>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30440" name="Group 40"/>
          <p:cNvGrpSpPr>
            <a:grpSpLocks/>
          </p:cNvGrpSpPr>
          <p:nvPr/>
        </p:nvGrpSpPr>
        <p:grpSpPr bwMode="auto">
          <a:xfrm>
            <a:off x="5219700" y="4292600"/>
            <a:ext cx="2809875" cy="576263"/>
            <a:chOff x="3288" y="2704"/>
            <a:chExt cx="1770" cy="363"/>
          </a:xfrm>
        </p:grpSpPr>
        <p:grpSp>
          <p:nvGrpSpPr>
            <p:cNvPr id="230415" name="Group 15"/>
            <p:cNvGrpSpPr>
              <a:grpSpLocks/>
            </p:cNvGrpSpPr>
            <p:nvPr/>
          </p:nvGrpSpPr>
          <p:grpSpPr bwMode="auto">
            <a:xfrm>
              <a:off x="3288" y="2704"/>
              <a:ext cx="681" cy="363"/>
              <a:chOff x="3833" y="2115"/>
              <a:chExt cx="681" cy="363"/>
            </a:xfrm>
          </p:grpSpPr>
          <p:sp>
            <p:nvSpPr>
              <p:cNvPr id="230416" name="Text Box 16"/>
              <p:cNvSpPr txBox="1">
                <a:spLocks noChangeArrowheads="1"/>
              </p:cNvSpPr>
              <p:nvPr/>
            </p:nvSpPr>
            <p:spPr bwMode="auto">
              <a:xfrm>
                <a:off x="3833" y="216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rPr>
                  <a:t>年齡</a:t>
                </a:r>
              </a:p>
            </p:txBody>
          </p:sp>
          <p:sp>
            <p:nvSpPr>
              <p:cNvPr id="230417" name="Oval 17"/>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30420" name="Group 20"/>
            <p:cNvGrpSpPr>
              <a:grpSpLocks/>
            </p:cNvGrpSpPr>
            <p:nvPr/>
          </p:nvGrpSpPr>
          <p:grpSpPr bwMode="auto">
            <a:xfrm>
              <a:off x="4377" y="2704"/>
              <a:ext cx="681" cy="363"/>
              <a:chOff x="3833" y="2115"/>
              <a:chExt cx="681" cy="363"/>
            </a:xfrm>
          </p:grpSpPr>
          <p:sp>
            <p:nvSpPr>
              <p:cNvPr id="230421" name="Text Box 21"/>
              <p:cNvSpPr txBox="1">
                <a:spLocks noChangeArrowheads="1"/>
              </p:cNvSpPr>
              <p:nvPr/>
            </p:nvSpPr>
            <p:spPr bwMode="auto">
              <a:xfrm>
                <a:off x="3833" y="216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rPr>
                  <a:t>婚姻</a:t>
                </a:r>
              </a:p>
            </p:txBody>
          </p:sp>
          <p:sp>
            <p:nvSpPr>
              <p:cNvPr id="230422" name="Oval 22"/>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grpSp>
        <p:nvGrpSpPr>
          <p:cNvPr id="230439" name="Group 39"/>
          <p:cNvGrpSpPr>
            <a:grpSpLocks/>
          </p:cNvGrpSpPr>
          <p:nvPr/>
        </p:nvGrpSpPr>
        <p:grpSpPr bwMode="auto">
          <a:xfrm>
            <a:off x="4356100" y="5661025"/>
            <a:ext cx="4032250" cy="379413"/>
            <a:chOff x="2744" y="3566"/>
            <a:chExt cx="2540" cy="239"/>
          </a:xfrm>
        </p:grpSpPr>
        <p:sp>
          <p:nvSpPr>
            <p:cNvPr id="230426" name="Text Box 26"/>
            <p:cNvSpPr txBox="1">
              <a:spLocks noChangeArrowheads="1"/>
            </p:cNvSpPr>
            <p:nvPr/>
          </p:nvSpPr>
          <p:spPr bwMode="auto">
            <a:xfrm>
              <a:off x="2744"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ea typeface="新細明體" charset="-120"/>
                </a:rPr>
                <a:t>否</a:t>
              </a:r>
            </a:p>
          </p:txBody>
        </p:sp>
        <p:sp>
          <p:nvSpPr>
            <p:cNvPr id="230427" name="Text Box 27"/>
            <p:cNvSpPr txBox="1">
              <a:spLocks noChangeArrowheads="1"/>
            </p:cNvSpPr>
            <p:nvPr/>
          </p:nvSpPr>
          <p:spPr bwMode="auto">
            <a:xfrm>
              <a:off x="3515"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ea typeface="新細明體" charset="-120"/>
                </a:rPr>
                <a:t>是</a:t>
              </a:r>
            </a:p>
          </p:txBody>
        </p:sp>
        <p:sp>
          <p:nvSpPr>
            <p:cNvPr id="230428" name="Text Box 28"/>
            <p:cNvSpPr txBox="1">
              <a:spLocks noChangeArrowheads="1"/>
            </p:cNvSpPr>
            <p:nvPr/>
          </p:nvSpPr>
          <p:spPr bwMode="auto">
            <a:xfrm>
              <a:off x="4195"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ea typeface="新細明體" charset="-120"/>
                </a:rPr>
                <a:t>否</a:t>
              </a:r>
            </a:p>
          </p:txBody>
        </p:sp>
        <p:sp>
          <p:nvSpPr>
            <p:cNvPr id="230429" name="Text Box 29"/>
            <p:cNvSpPr txBox="1">
              <a:spLocks noChangeArrowheads="1"/>
            </p:cNvSpPr>
            <p:nvPr/>
          </p:nvSpPr>
          <p:spPr bwMode="auto">
            <a:xfrm>
              <a:off x="4921"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latin typeface="Tahoma" pitchFamily="34" charset="0"/>
                  <a:ea typeface="新細明體" charset="-120"/>
                </a:rPr>
                <a:t>是</a:t>
              </a:r>
            </a:p>
          </p:txBody>
        </p:sp>
      </p:grpSp>
      <p:grpSp>
        <p:nvGrpSpPr>
          <p:cNvPr id="230432" name="Group 32"/>
          <p:cNvGrpSpPr>
            <a:grpSpLocks/>
          </p:cNvGrpSpPr>
          <p:nvPr/>
        </p:nvGrpSpPr>
        <p:grpSpPr bwMode="auto">
          <a:xfrm>
            <a:off x="5219700" y="3860800"/>
            <a:ext cx="3025775" cy="431800"/>
            <a:chOff x="3288" y="2432"/>
            <a:chExt cx="1906" cy="272"/>
          </a:xfrm>
        </p:grpSpPr>
        <p:sp>
          <p:nvSpPr>
            <p:cNvPr id="230430" name="Text Box 30"/>
            <p:cNvSpPr txBox="1">
              <a:spLocks noChangeArrowheads="1"/>
            </p:cNvSpPr>
            <p:nvPr/>
          </p:nvSpPr>
          <p:spPr bwMode="auto">
            <a:xfrm>
              <a:off x="3288" y="2432"/>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en-US" altLang="zh-TW" sz="1800">
                  <a:solidFill>
                    <a:schemeClr val="folHlink"/>
                  </a:solidFill>
                  <a:latin typeface="Tahoma" pitchFamily="34" charset="0"/>
                  <a:ea typeface="新細明體" charset="-120"/>
                </a:rPr>
                <a:t>Female</a:t>
              </a:r>
            </a:p>
          </p:txBody>
        </p:sp>
        <p:sp>
          <p:nvSpPr>
            <p:cNvPr id="230413" name="Line 13"/>
            <p:cNvSpPr>
              <a:spLocks noChangeShapeType="1"/>
            </p:cNvSpPr>
            <p:nvPr/>
          </p:nvSpPr>
          <p:spPr bwMode="auto">
            <a:xfrm flipH="1">
              <a:off x="3515" y="2432"/>
              <a:ext cx="363"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14" name="Line 14"/>
            <p:cNvSpPr>
              <a:spLocks noChangeShapeType="1"/>
            </p:cNvSpPr>
            <p:nvPr/>
          </p:nvSpPr>
          <p:spPr bwMode="auto">
            <a:xfrm>
              <a:off x="4195" y="2432"/>
              <a:ext cx="318"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31" name="Text Box 31"/>
            <p:cNvSpPr txBox="1">
              <a:spLocks noChangeArrowheads="1"/>
            </p:cNvSpPr>
            <p:nvPr/>
          </p:nvSpPr>
          <p:spPr bwMode="auto">
            <a:xfrm>
              <a:off x="4422" y="2432"/>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en-US" altLang="zh-TW" sz="1800">
                  <a:solidFill>
                    <a:schemeClr val="folHlink"/>
                  </a:solidFill>
                  <a:latin typeface="Tahoma" pitchFamily="34" charset="0"/>
                  <a:ea typeface="新細明體" charset="-120"/>
                </a:rPr>
                <a:t>Male</a:t>
              </a:r>
            </a:p>
          </p:txBody>
        </p:sp>
      </p:grpSp>
      <p:grpSp>
        <p:nvGrpSpPr>
          <p:cNvPr id="230438" name="Group 38"/>
          <p:cNvGrpSpPr>
            <a:grpSpLocks/>
          </p:cNvGrpSpPr>
          <p:nvPr/>
        </p:nvGrpSpPr>
        <p:grpSpPr bwMode="auto">
          <a:xfrm>
            <a:off x="4500563" y="4797425"/>
            <a:ext cx="4176712" cy="863600"/>
            <a:chOff x="2835" y="3022"/>
            <a:chExt cx="2631" cy="544"/>
          </a:xfrm>
        </p:grpSpPr>
        <p:sp>
          <p:nvSpPr>
            <p:cNvPr id="230418" name="Line 18"/>
            <p:cNvSpPr>
              <a:spLocks noChangeShapeType="1"/>
            </p:cNvSpPr>
            <p:nvPr/>
          </p:nvSpPr>
          <p:spPr bwMode="auto">
            <a:xfrm flipH="1">
              <a:off x="2880" y="3067"/>
              <a:ext cx="499"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19" name="Line 19"/>
            <p:cNvSpPr>
              <a:spLocks noChangeShapeType="1"/>
            </p:cNvSpPr>
            <p:nvPr/>
          </p:nvSpPr>
          <p:spPr bwMode="auto">
            <a:xfrm>
              <a:off x="3560" y="3067"/>
              <a:ext cx="227" cy="454"/>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23" name="Line 23"/>
            <p:cNvSpPr>
              <a:spLocks noChangeShapeType="1"/>
            </p:cNvSpPr>
            <p:nvPr/>
          </p:nvSpPr>
          <p:spPr bwMode="auto">
            <a:xfrm flipH="1">
              <a:off x="4195" y="3022"/>
              <a:ext cx="273"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24" name="Line 24"/>
            <p:cNvSpPr>
              <a:spLocks noChangeShapeType="1"/>
            </p:cNvSpPr>
            <p:nvPr/>
          </p:nvSpPr>
          <p:spPr bwMode="auto">
            <a:xfrm>
              <a:off x="4740" y="3022"/>
              <a:ext cx="227" cy="453"/>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33" name="Text Box 33"/>
            <p:cNvSpPr txBox="1">
              <a:spLocks noChangeArrowheads="1"/>
            </p:cNvSpPr>
            <p:nvPr/>
          </p:nvSpPr>
          <p:spPr bwMode="auto">
            <a:xfrm>
              <a:off x="2835" y="3113"/>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en-US" altLang="zh-TW" sz="1800">
                  <a:solidFill>
                    <a:schemeClr val="folHlink"/>
                  </a:solidFill>
                  <a:latin typeface="Tahoma" pitchFamily="34" charset="0"/>
                  <a:ea typeface="新細明體" charset="-120"/>
                </a:rPr>
                <a:t>&lt;35</a:t>
              </a:r>
            </a:p>
          </p:txBody>
        </p:sp>
        <p:sp>
          <p:nvSpPr>
            <p:cNvPr id="230434" name="Text Box 34"/>
            <p:cNvSpPr txBox="1">
              <a:spLocks noChangeArrowheads="1"/>
            </p:cNvSpPr>
            <p:nvPr/>
          </p:nvSpPr>
          <p:spPr bwMode="auto">
            <a:xfrm>
              <a:off x="3515" y="31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en-US" altLang="en-US" sz="1800">
                  <a:latin typeface="Tahoma" pitchFamily="34" charset="0"/>
                  <a:ea typeface="新細明體" charset="-120"/>
                </a:rPr>
                <a:t>≧</a:t>
              </a:r>
              <a:r>
                <a:rPr kumimoji="1" lang="en-US" altLang="zh-TW" sz="1800">
                  <a:solidFill>
                    <a:schemeClr val="folHlink"/>
                  </a:solidFill>
                  <a:latin typeface="Tahoma" pitchFamily="34" charset="0"/>
                  <a:ea typeface="新細明體" charset="-120"/>
                </a:rPr>
                <a:t>35</a:t>
              </a:r>
            </a:p>
          </p:txBody>
        </p:sp>
        <p:sp>
          <p:nvSpPr>
            <p:cNvPr id="230436" name="Text Box 36"/>
            <p:cNvSpPr txBox="1">
              <a:spLocks noChangeArrowheads="1"/>
            </p:cNvSpPr>
            <p:nvPr/>
          </p:nvSpPr>
          <p:spPr bwMode="auto">
            <a:xfrm>
              <a:off x="4195" y="31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solidFill>
                    <a:schemeClr val="folHlink"/>
                  </a:solidFill>
                  <a:latin typeface="Tahoma" pitchFamily="34" charset="0"/>
                  <a:ea typeface="新細明體" charset="-120"/>
                </a:rPr>
                <a:t>未婚</a:t>
              </a:r>
            </a:p>
          </p:txBody>
        </p:sp>
        <p:sp>
          <p:nvSpPr>
            <p:cNvPr id="230437" name="Text Box 37"/>
            <p:cNvSpPr txBox="1">
              <a:spLocks noChangeArrowheads="1"/>
            </p:cNvSpPr>
            <p:nvPr/>
          </p:nvSpPr>
          <p:spPr bwMode="auto">
            <a:xfrm>
              <a:off x="4694" y="31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zh-TW" altLang="en-US" sz="1800">
                  <a:solidFill>
                    <a:schemeClr val="folHlink"/>
                  </a:solidFill>
                  <a:latin typeface="Tahoma" pitchFamily="34" charset="0"/>
                  <a:ea typeface="新細明體" charset="-120"/>
                </a:rPr>
                <a:t>已婚</a:t>
              </a:r>
            </a:p>
          </p:txBody>
        </p:sp>
      </p:grpSp>
    </p:spTree>
    <p:extLst>
      <p:ext uri="{BB962C8B-B14F-4D97-AF65-F5344CB8AC3E}">
        <p14:creationId xmlns:p14="http://schemas.microsoft.com/office/powerpoint/2010/main" val="4009440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5"/>
                                        </p:tgtEl>
                                        <p:attrNameLst>
                                          <p:attrName>style.visibility</p:attrName>
                                        </p:attrNameLst>
                                      </p:cBhvr>
                                      <p:to>
                                        <p:strVal val="visible"/>
                                      </p:to>
                                    </p:set>
                                    <p:animEffect transition="in" filter="blinds(horizontal)">
                                      <p:cBhvr>
                                        <p:cTn id="7" dur="500"/>
                                        <p:tgtEl>
                                          <p:spTgt spid="230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408"/>
                                        </p:tgtEl>
                                        <p:attrNameLst>
                                          <p:attrName>style.visibility</p:attrName>
                                        </p:attrNameLst>
                                      </p:cBhvr>
                                      <p:to>
                                        <p:strVal val="visible"/>
                                      </p:to>
                                    </p:set>
                                    <p:animEffect transition="in" filter="blinds(horizontal)">
                                      <p:cBhvr>
                                        <p:cTn id="12" dur="500"/>
                                        <p:tgtEl>
                                          <p:spTgt spid="23040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30409"/>
                                        </p:tgtEl>
                                        <p:attrNameLst>
                                          <p:attrName>style.visibility</p:attrName>
                                        </p:attrNameLst>
                                      </p:cBhvr>
                                      <p:to>
                                        <p:strVal val="visible"/>
                                      </p:to>
                                    </p:set>
                                    <p:animEffect transition="in" filter="blinds(horizontal)">
                                      <p:cBhvr>
                                        <p:cTn id="16" dur="500"/>
                                        <p:tgtEl>
                                          <p:spTgt spid="2304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30412"/>
                                        </p:tgtEl>
                                        <p:attrNameLst>
                                          <p:attrName>style.visibility</p:attrName>
                                        </p:attrNameLst>
                                      </p:cBhvr>
                                      <p:to>
                                        <p:strVal val="visible"/>
                                      </p:to>
                                    </p:set>
                                    <p:animEffect transition="in" filter="blinds(horizontal)">
                                      <p:cBhvr>
                                        <p:cTn id="21" dur="500"/>
                                        <p:tgtEl>
                                          <p:spTgt spid="230412"/>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230432"/>
                                        </p:tgtEl>
                                        <p:attrNameLst>
                                          <p:attrName>style.visibility</p:attrName>
                                        </p:attrNameLst>
                                      </p:cBhvr>
                                      <p:to>
                                        <p:strVal val="visible"/>
                                      </p:to>
                                    </p:set>
                                    <p:animEffect transition="in" filter="slide(fromTop)">
                                      <p:cBhvr>
                                        <p:cTn id="25" dur="500"/>
                                        <p:tgtEl>
                                          <p:spTgt spid="230432"/>
                                        </p:tgtEl>
                                      </p:cBhvr>
                                    </p:animEffect>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230440"/>
                                        </p:tgtEl>
                                        <p:attrNameLst>
                                          <p:attrName>style.visibility</p:attrName>
                                        </p:attrNameLst>
                                      </p:cBhvr>
                                      <p:to>
                                        <p:strVal val="visible"/>
                                      </p:to>
                                    </p:set>
                                    <p:animEffect transition="in" filter="blinds(horizontal)">
                                      <p:cBhvr>
                                        <p:cTn id="29" dur="500"/>
                                        <p:tgtEl>
                                          <p:spTgt spid="230440"/>
                                        </p:tgtEl>
                                      </p:cBhvr>
                                    </p:animEffect>
                                  </p:childTnLst>
                                </p:cTn>
                              </p:par>
                            </p:childTnLst>
                          </p:cTn>
                        </p:par>
                        <p:par>
                          <p:cTn id="30" fill="hold" nodeType="afterGroup">
                            <p:stCondLst>
                              <p:cond delay="1500"/>
                            </p:stCondLst>
                            <p:childTnLst>
                              <p:par>
                                <p:cTn id="31" presetID="12" presetClass="entr" presetSubtype="1" fill="hold" nodeType="afterEffect">
                                  <p:stCondLst>
                                    <p:cond delay="0"/>
                                  </p:stCondLst>
                                  <p:childTnLst>
                                    <p:set>
                                      <p:cBhvr>
                                        <p:cTn id="32" dur="1" fill="hold">
                                          <p:stCondLst>
                                            <p:cond delay="0"/>
                                          </p:stCondLst>
                                        </p:cTn>
                                        <p:tgtEl>
                                          <p:spTgt spid="230438"/>
                                        </p:tgtEl>
                                        <p:attrNameLst>
                                          <p:attrName>style.visibility</p:attrName>
                                        </p:attrNameLst>
                                      </p:cBhvr>
                                      <p:to>
                                        <p:strVal val="visible"/>
                                      </p:to>
                                    </p:set>
                                    <p:animEffect transition="in" filter="slide(fromTop)">
                                      <p:cBhvr>
                                        <p:cTn id="33" dur="500"/>
                                        <p:tgtEl>
                                          <p:spTgt spid="230438"/>
                                        </p:tgtEl>
                                      </p:cBhvr>
                                    </p:animEffect>
                                  </p:childTnLst>
                                </p:cTn>
                              </p:par>
                            </p:childTnLst>
                          </p:cTn>
                        </p:par>
                        <p:par>
                          <p:cTn id="34" fill="hold" nodeType="afterGroup">
                            <p:stCondLst>
                              <p:cond delay="2000"/>
                            </p:stCondLst>
                            <p:childTnLst>
                              <p:par>
                                <p:cTn id="35" presetID="3" presetClass="entr" presetSubtype="10" fill="hold" nodeType="afterEffect">
                                  <p:stCondLst>
                                    <p:cond delay="0"/>
                                  </p:stCondLst>
                                  <p:childTnLst>
                                    <p:set>
                                      <p:cBhvr>
                                        <p:cTn id="36" dur="1" fill="hold">
                                          <p:stCondLst>
                                            <p:cond delay="0"/>
                                          </p:stCondLst>
                                        </p:cTn>
                                        <p:tgtEl>
                                          <p:spTgt spid="230439"/>
                                        </p:tgtEl>
                                        <p:attrNameLst>
                                          <p:attrName>style.visibility</p:attrName>
                                        </p:attrNameLst>
                                      </p:cBhvr>
                                      <p:to>
                                        <p:strVal val="visible"/>
                                      </p:to>
                                    </p:set>
                                    <p:animEffect transition="in" filter="blinds(horizontal)">
                                      <p:cBhvr>
                                        <p:cTn id="37" dur="500"/>
                                        <p:tgtEl>
                                          <p:spTgt spid="23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algn="ctr" eaLnBrk="1" hangingPunct="1"/>
            <a:r>
              <a:rPr lang="zh-TW" altLang="en-US">
                <a:cs typeface="Times New Roman" pitchFamily="18" charset="0"/>
              </a:rPr>
              <a:t>分類的目的與應用</a:t>
            </a:r>
          </a:p>
        </p:txBody>
      </p:sp>
      <p:sp>
        <p:nvSpPr>
          <p:cNvPr id="20484" name="Rectangle 3"/>
          <p:cNvSpPr>
            <a:spLocks noGrp="1" noChangeArrowheads="1"/>
          </p:cNvSpPr>
          <p:nvPr>
            <p:ph type="body" idx="1"/>
          </p:nvPr>
        </p:nvSpPr>
        <p:spPr>
          <a:xfrm>
            <a:off x="539552" y="1196752"/>
            <a:ext cx="8604448" cy="5334000"/>
          </a:xfrm>
        </p:spPr>
        <p:txBody>
          <a:bodyPr/>
          <a:lstStyle/>
          <a:p>
            <a:pPr eaLnBrk="1" hangingPunct="1">
              <a:lnSpc>
                <a:spcPct val="90000"/>
              </a:lnSpc>
            </a:pPr>
            <a:r>
              <a:rPr kumimoji="0" lang="zh-TW" altLang="en-US" sz="2800" dirty="0"/>
              <a:t>分類目</a:t>
            </a:r>
            <a:r>
              <a:rPr lang="zh-TW" altLang="en-US" sz="2800" dirty="0"/>
              <a:t>的</a:t>
            </a:r>
          </a:p>
          <a:p>
            <a:pPr lvl="1" eaLnBrk="1" hangingPunct="1">
              <a:lnSpc>
                <a:spcPct val="90000"/>
              </a:lnSpc>
            </a:pPr>
            <a:r>
              <a:rPr lang="zh-TW" altLang="en-US" dirty="0"/>
              <a:t>分析影響資料歸屬類別的因素 </a:t>
            </a:r>
          </a:p>
          <a:p>
            <a:pPr lvl="1" eaLnBrk="1" hangingPunct="1">
              <a:lnSpc>
                <a:spcPct val="90000"/>
              </a:lnSpc>
            </a:pPr>
            <a:r>
              <a:rPr lang="zh-TW" altLang="en-US" dirty="0"/>
              <a:t>預測新資料所屬的類別 </a:t>
            </a:r>
            <a:r>
              <a:rPr lang="en-US" altLang="zh-TW" sz="2400" dirty="0"/>
              <a:t>(class label)</a:t>
            </a:r>
            <a:r>
              <a:rPr lang="en-US" altLang="zh-TW" dirty="0"/>
              <a:t> </a:t>
            </a:r>
          </a:p>
          <a:p>
            <a:pPr eaLnBrk="1" hangingPunct="1">
              <a:lnSpc>
                <a:spcPct val="90000"/>
              </a:lnSpc>
            </a:pPr>
            <a:r>
              <a:rPr kumimoji="0" lang="zh-TW" altLang="en-US" sz="2800" dirty="0"/>
              <a:t>分類應</a:t>
            </a:r>
            <a:r>
              <a:rPr lang="zh-TW" altLang="en-US" sz="2800" dirty="0"/>
              <a:t>用</a:t>
            </a:r>
          </a:p>
          <a:p>
            <a:pPr lvl="1" eaLnBrk="1" hangingPunct="1">
              <a:lnSpc>
                <a:spcPct val="90000"/>
              </a:lnSpc>
            </a:pPr>
            <a:r>
              <a:rPr kumimoji="0" lang="zh-TW" altLang="en-US" dirty="0">
                <a:cs typeface="Times New Roman" pitchFamily="18" charset="0"/>
              </a:rPr>
              <a:t>信用額度核准</a:t>
            </a:r>
            <a:r>
              <a:rPr kumimoji="0" lang="en-US" altLang="zh-TW" dirty="0">
                <a:cs typeface="Times New Roman" pitchFamily="18" charset="0"/>
              </a:rPr>
              <a:t>(c</a:t>
            </a:r>
            <a:r>
              <a:rPr lang="en-US" altLang="zh-TW" dirty="0">
                <a:cs typeface="Times New Roman" pitchFamily="18" charset="0"/>
              </a:rPr>
              <a:t>redit approval)</a:t>
            </a:r>
          </a:p>
          <a:p>
            <a:pPr lvl="2" eaLnBrk="1" hangingPunct="1">
              <a:lnSpc>
                <a:spcPct val="90000"/>
              </a:lnSpc>
            </a:pPr>
            <a:r>
              <a:rPr kumimoji="0" lang="zh-TW" altLang="en-US" dirty="0">
                <a:cs typeface="Times New Roman" pitchFamily="18" charset="0"/>
              </a:rPr>
              <a:t>例如：根據預測的信用等級決定核卡額度</a:t>
            </a:r>
          </a:p>
          <a:p>
            <a:pPr lvl="1" eaLnBrk="1" hangingPunct="1">
              <a:lnSpc>
                <a:spcPct val="90000"/>
              </a:lnSpc>
            </a:pPr>
            <a:r>
              <a:rPr lang="zh-TW" altLang="en-US" dirty="0">
                <a:cs typeface="Times New Roman" pitchFamily="18" charset="0"/>
              </a:rPr>
              <a:t>目標行銷</a:t>
            </a:r>
            <a:r>
              <a:rPr lang="en-US" altLang="zh-TW" dirty="0">
                <a:cs typeface="Times New Roman" pitchFamily="18" charset="0"/>
              </a:rPr>
              <a:t>(target marketing)</a:t>
            </a:r>
          </a:p>
          <a:p>
            <a:pPr lvl="2" eaLnBrk="1" hangingPunct="1">
              <a:lnSpc>
                <a:spcPct val="90000"/>
              </a:lnSpc>
            </a:pPr>
            <a:r>
              <a:rPr lang="zh-TW" altLang="en-US" dirty="0">
                <a:cs typeface="Times New Roman" pitchFamily="18" charset="0"/>
              </a:rPr>
              <a:t>例如：找出會購買筆記型電腦的顧客屬性</a:t>
            </a:r>
          </a:p>
          <a:p>
            <a:pPr lvl="1" eaLnBrk="1" hangingPunct="1">
              <a:lnSpc>
                <a:spcPct val="90000"/>
              </a:lnSpc>
            </a:pPr>
            <a:r>
              <a:rPr lang="zh-TW" altLang="en-US" dirty="0">
                <a:cs typeface="Times New Roman" pitchFamily="18" charset="0"/>
              </a:rPr>
              <a:t>醫療診斷</a:t>
            </a:r>
            <a:r>
              <a:rPr lang="en-US" altLang="zh-TW" dirty="0">
                <a:cs typeface="Times New Roman" pitchFamily="18" charset="0"/>
              </a:rPr>
              <a:t>(medical diagnosis)</a:t>
            </a:r>
          </a:p>
          <a:p>
            <a:pPr lvl="2" eaLnBrk="1" hangingPunct="1">
              <a:lnSpc>
                <a:spcPct val="90000"/>
              </a:lnSpc>
            </a:pPr>
            <a:r>
              <a:rPr lang="zh-TW" altLang="en-US" dirty="0">
                <a:cs typeface="Times New Roman" pitchFamily="18" charset="0"/>
              </a:rPr>
              <a:t>例如：依病人的症狀判斷是否罹患</a:t>
            </a:r>
            <a:r>
              <a:rPr lang="en-US" altLang="zh-TW" dirty="0">
                <a:cs typeface="Times New Roman" pitchFamily="18" charset="0"/>
              </a:rPr>
              <a:t>SARS</a:t>
            </a:r>
          </a:p>
          <a:p>
            <a:pPr lvl="1" eaLnBrk="1" hangingPunct="1">
              <a:lnSpc>
                <a:spcPct val="90000"/>
              </a:lnSpc>
            </a:pPr>
            <a:r>
              <a:rPr lang="zh-TW" altLang="en-US" b="1" dirty="0">
                <a:cs typeface="Times New Roman" pitchFamily="18" charset="0"/>
              </a:rPr>
              <a:t>．．．</a:t>
            </a:r>
          </a:p>
          <a:p>
            <a:pPr eaLnBrk="1" hangingPunct="1">
              <a:lnSpc>
                <a:spcPct val="90000"/>
              </a:lnSpc>
            </a:pPr>
            <a:endParaRPr lang="en-US" altLang="zh-TW" dirty="0"/>
          </a:p>
        </p:txBody>
      </p:sp>
      <p:sp>
        <p:nvSpPr>
          <p:cNvPr id="5"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7</a:t>
            </a:fld>
            <a:endParaRPr lang="zh-TW" altLang="en-US" dirty="0"/>
          </a:p>
        </p:txBody>
      </p:sp>
    </p:spTree>
    <p:extLst>
      <p:ext uri="{BB962C8B-B14F-4D97-AF65-F5344CB8AC3E}">
        <p14:creationId xmlns:p14="http://schemas.microsoft.com/office/powerpoint/2010/main" val="27580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ctr" eaLnBrk="1" hangingPunct="1"/>
            <a:r>
              <a:rPr lang="zh-TW" altLang="en-US"/>
              <a:t>分類所需的資料前置處理 </a:t>
            </a:r>
          </a:p>
        </p:txBody>
      </p:sp>
      <p:sp>
        <p:nvSpPr>
          <p:cNvPr id="21508" name="Rectangle 3"/>
          <p:cNvSpPr>
            <a:spLocks noGrp="1" noChangeArrowheads="1"/>
          </p:cNvSpPr>
          <p:nvPr>
            <p:ph type="body" idx="1"/>
          </p:nvPr>
        </p:nvSpPr>
        <p:spPr>
          <a:xfrm>
            <a:off x="250825" y="1341438"/>
            <a:ext cx="8281988" cy="4587875"/>
          </a:xfrm>
        </p:spPr>
        <p:txBody>
          <a:bodyPr/>
          <a:lstStyle/>
          <a:p>
            <a:pPr eaLnBrk="1" hangingPunct="1">
              <a:lnSpc>
                <a:spcPct val="90000"/>
              </a:lnSpc>
            </a:pPr>
            <a:r>
              <a:rPr lang="zh-TW" altLang="en-US" dirty="0"/>
              <a:t>資料一般化</a:t>
            </a:r>
          </a:p>
          <a:p>
            <a:pPr lvl="1" eaLnBrk="1" hangingPunct="1">
              <a:lnSpc>
                <a:spcPct val="90000"/>
              </a:lnSpc>
            </a:pPr>
            <a:r>
              <a:rPr lang="zh-TW" altLang="en-US" dirty="0"/>
              <a:t>將連續性資料離散化，資料的數值分布精簡化</a:t>
            </a:r>
          </a:p>
          <a:p>
            <a:pPr lvl="1" eaLnBrk="1" hangingPunct="1">
              <a:lnSpc>
                <a:spcPct val="90000"/>
              </a:lnSpc>
            </a:pPr>
            <a:endParaRPr lang="zh-TW" altLang="en-US" dirty="0"/>
          </a:p>
          <a:p>
            <a:pPr eaLnBrk="1" hangingPunct="1">
              <a:lnSpc>
                <a:spcPct val="90000"/>
              </a:lnSpc>
            </a:pPr>
            <a:r>
              <a:rPr lang="zh-TW" altLang="en-US" dirty="0"/>
              <a:t>特徵屬性選取</a:t>
            </a:r>
            <a:r>
              <a:rPr lang="en-US" altLang="zh-TW" dirty="0"/>
              <a:t>(feature selection) </a:t>
            </a:r>
          </a:p>
          <a:p>
            <a:pPr lvl="1" eaLnBrk="1" hangingPunct="1">
              <a:lnSpc>
                <a:spcPct val="90000"/>
              </a:lnSpc>
            </a:pPr>
            <a:r>
              <a:rPr lang="zh-TW" altLang="en-US" dirty="0"/>
              <a:t>找出具有關鍵影響的屬性，將無關屬性去除</a:t>
            </a:r>
          </a:p>
          <a:p>
            <a:pPr lvl="1" eaLnBrk="1" hangingPunct="1">
              <a:lnSpc>
                <a:spcPct val="90000"/>
              </a:lnSpc>
              <a:buFont typeface="Wingdings" pitchFamily="2" charset="2"/>
              <a:buNone/>
            </a:pPr>
            <a:r>
              <a:rPr lang="zh-TW" altLang="en-US" dirty="0"/>
              <a:t> </a:t>
            </a:r>
          </a:p>
          <a:p>
            <a:pPr eaLnBrk="1" hangingPunct="1">
              <a:lnSpc>
                <a:spcPct val="90000"/>
              </a:lnSpc>
            </a:pPr>
            <a:r>
              <a:rPr kumimoji="0" lang="zh-TW" altLang="en-US" dirty="0"/>
              <a:t>注意 </a:t>
            </a:r>
          </a:p>
          <a:p>
            <a:pPr lvl="1" eaLnBrk="1" hangingPunct="1">
              <a:lnSpc>
                <a:spcPct val="90000"/>
              </a:lnSpc>
            </a:pPr>
            <a:r>
              <a:rPr kumimoji="0" lang="zh-TW" altLang="en-US" dirty="0"/>
              <a:t>每筆建立分類模型的資料樣本，一定要有已知的分類標記</a:t>
            </a:r>
            <a:r>
              <a:rPr kumimoji="0" lang="en-US" altLang="zh-TW" dirty="0"/>
              <a:t>(class label) </a:t>
            </a:r>
            <a:r>
              <a:rPr kumimoji="0" lang="zh-TW" altLang="en-US" dirty="0"/>
              <a:t>，包含這個已知分類標記的屬性稱之為標記屬性 </a:t>
            </a:r>
          </a:p>
        </p:txBody>
      </p:sp>
      <p:sp>
        <p:nvSpPr>
          <p:cNvPr id="679940" name="Rectangle 4"/>
          <p:cNvSpPr>
            <a:spLocks noChangeArrowheads="1"/>
          </p:cNvSpPr>
          <p:nvPr/>
        </p:nvSpPr>
        <p:spPr bwMode="auto">
          <a:xfrm>
            <a:off x="899592" y="2076996"/>
            <a:ext cx="38036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lnSpc>
                <a:spcPct val="90000"/>
              </a:lnSpc>
              <a:spcBef>
                <a:spcPct val="20000"/>
              </a:spcBef>
              <a:buFont typeface="Wingdings" pitchFamily="2" charset="2"/>
              <a:buNone/>
            </a:pPr>
            <a:r>
              <a:rPr lang="en-US" altLang="zh-TW" b="1" dirty="0">
                <a:solidFill>
                  <a:schemeClr val="accent2"/>
                </a:solidFill>
              </a:rPr>
              <a:t>=&gt;</a:t>
            </a:r>
            <a:r>
              <a:rPr lang="zh-TW" altLang="en-US" b="1" dirty="0">
                <a:solidFill>
                  <a:schemeClr val="accent2"/>
                </a:solidFill>
              </a:rPr>
              <a:t>避免分類的品質不佳 </a:t>
            </a:r>
          </a:p>
        </p:txBody>
      </p:sp>
      <p:sp>
        <p:nvSpPr>
          <p:cNvPr id="679941" name="Rectangle 5"/>
          <p:cNvSpPr>
            <a:spLocks noChangeArrowheads="1"/>
          </p:cNvSpPr>
          <p:nvPr/>
        </p:nvSpPr>
        <p:spPr bwMode="auto">
          <a:xfrm>
            <a:off x="872704" y="3140968"/>
            <a:ext cx="34988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lnSpc>
                <a:spcPct val="90000"/>
              </a:lnSpc>
              <a:spcBef>
                <a:spcPct val="20000"/>
              </a:spcBef>
              <a:buFont typeface="Wingdings" pitchFamily="2" charset="2"/>
              <a:buNone/>
            </a:pPr>
            <a:r>
              <a:rPr lang="en-US" altLang="zh-TW" b="1" dirty="0">
                <a:solidFill>
                  <a:schemeClr val="accent2"/>
                </a:solidFill>
              </a:rPr>
              <a:t>=&gt;</a:t>
            </a:r>
            <a:r>
              <a:rPr lang="zh-TW" altLang="en-US" b="1" dirty="0">
                <a:solidFill>
                  <a:schemeClr val="accent2"/>
                </a:solidFill>
              </a:rPr>
              <a:t>提高分類的精準度 </a:t>
            </a:r>
          </a:p>
        </p:txBody>
      </p:sp>
      <p:sp>
        <p:nvSpPr>
          <p:cNvPr id="8"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8</a:t>
            </a:fld>
            <a:endParaRPr lang="zh-TW" altLang="en-US" dirty="0"/>
          </a:p>
        </p:txBody>
      </p:sp>
    </p:spTree>
    <p:extLst>
      <p:ext uri="{BB962C8B-B14F-4D97-AF65-F5344CB8AC3E}">
        <p14:creationId xmlns:p14="http://schemas.microsoft.com/office/powerpoint/2010/main" val="264699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blinds(horizontal)">
                                      <p:cBhvr>
                                        <p:cTn id="7" dur="500"/>
                                        <p:tgtEl>
                                          <p:spTgt spid="67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9941"/>
                                        </p:tgtEl>
                                        <p:attrNameLst>
                                          <p:attrName>style.visibility</p:attrName>
                                        </p:attrNameLst>
                                      </p:cBhvr>
                                      <p:to>
                                        <p:strVal val="visible"/>
                                      </p:to>
                                    </p:set>
                                    <p:animEffect transition="in" filter="blinds(horizontal)">
                                      <p:cBhvr>
                                        <p:cTn id="1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algn="ctr" eaLnBrk="1" hangingPunct="1"/>
            <a:r>
              <a:rPr lang="zh-TW" altLang="en-US"/>
              <a:t>分類的程序</a:t>
            </a:r>
          </a:p>
        </p:txBody>
      </p:sp>
      <p:sp>
        <p:nvSpPr>
          <p:cNvPr id="22532" name="Rectangle 3"/>
          <p:cNvSpPr>
            <a:spLocks noGrp="1" noChangeArrowheads="1"/>
          </p:cNvSpPr>
          <p:nvPr>
            <p:ph type="body" idx="1"/>
          </p:nvPr>
        </p:nvSpPr>
        <p:spPr>
          <a:xfrm>
            <a:off x="250825" y="1341438"/>
            <a:ext cx="8497888" cy="5372100"/>
          </a:xfrm>
        </p:spPr>
        <p:txBody>
          <a:bodyPr/>
          <a:lstStyle/>
          <a:p>
            <a:pPr marL="609600" indent="-609600" eaLnBrk="1" hangingPunct="1">
              <a:lnSpc>
                <a:spcPct val="80000"/>
              </a:lnSpc>
            </a:pPr>
            <a:r>
              <a:rPr lang="zh-TW" altLang="en-US" sz="2800" dirty="0"/>
              <a:t>建立模型</a:t>
            </a:r>
          </a:p>
          <a:p>
            <a:pPr marL="1200150" lvl="1" indent="-533400" eaLnBrk="1" hangingPunct="1">
              <a:lnSpc>
                <a:spcPct val="80000"/>
              </a:lnSpc>
            </a:pPr>
            <a:r>
              <a:rPr lang="zh-TW" altLang="en-US" sz="2400" dirty="0"/>
              <a:t>利用現有資料找出分類模型</a:t>
            </a:r>
            <a:endParaRPr lang="zh-TW" altLang="en-US" sz="2400" dirty="0">
              <a:cs typeface="Times New Roman" pitchFamily="18" charset="0"/>
            </a:endParaRPr>
          </a:p>
          <a:p>
            <a:pPr marL="1200150" lvl="1" indent="-533400" eaLnBrk="1" hangingPunct="1">
              <a:lnSpc>
                <a:spcPct val="80000"/>
              </a:lnSpc>
            </a:pPr>
            <a:r>
              <a:rPr lang="zh-TW" altLang="en-US" sz="2400" dirty="0">
                <a:cs typeface="Times New Roman" pitchFamily="18" charset="0"/>
              </a:rPr>
              <a:t>模型的表示方式有：</a:t>
            </a:r>
          </a:p>
          <a:p>
            <a:pPr marL="1600200" lvl="2" indent="-457200">
              <a:lnSpc>
                <a:spcPct val="80000"/>
              </a:lnSpc>
            </a:pPr>
            <a:r>
              <a:rPr lang="zh-TW" altLang="en-US" sz="2000" dirty="0">
                <a:cs typeface="Times New Roman" pitchFamily="18" charset="0"/>
              </a:rPr>
              <a:t>決策樹</a:t>
            </a:r>
            <a:r>
              <a:rPr lang="en-US" altLang="zh-TW" sz="2000" dirty="0">
                <a:cs typeface="Times New Roman" pitchFamily="18" charset="0"/>
              </a:rPr>
              <a:t>(decision trees)</a:t>
            </a:r>
          </a:p>
          <a:p>
            <a:pPr marL="1600200" lvl="2" indent="-457200" eaLnBrk="1" hangingPunct="1">
              <a:lnSpc>
                <a:spcPct val="80000"/>
              </a:lnSpc>
            </a:pPr>
            <a:r>
              <a:rPr lang="zh-TW" altLang="en-US" sz="2000" dirty="0">
                <a:cs typeface="Times New Roman" pitchFamily="18" charset="0"/>
              </a:rPr>
              <a:t>分類規則</a:t>
            </a:r>
            <a:r>
              <a:rPr lang="en-US" altLang="zh-TW" sz="2000" dirty="0">
                <a:cs typeface="Times New Roman" pitchFamily="18" charset="0"/>
              </a:rPr>
              <a:t>(classification rules) </a:t>
            </a:r>
          </a:p>
          <a:p>
            <a:pPr marL="1600200" lvl="2" indent="-457200" eaLnBrk="1" hangingPunct="1">
              <a:lnSpc>
                <a:spcPct val="80000"/>
              </a:lnSpc>
            </a:pPr>
            <a:r>
              <a:rPr lang="zh-TW" altLang="en-US" sz="2000" dirty="0">
                <a:cs typeface="Times New Roman" pitchFamily="18" charset="0"/>
              </a:rPr>
              <a:t>數學公式</a:t>
            </a:r>
            <a:r>
              <a:rPr lang="en-US" altLang="zh-TW" sz="2000" dirty="0">
                <a:cs typeface="Times New Roman" pitchFamily="18" charset="0"/>
              </a:rPr>
              <a:t>(mathematical formulas)</a:t>
            </a:r>
            <a:endParaRPr lang="en-US" altLang="zh-TW" sz="2000" dirty="0"/>
          </a:p>
          <a:p>
            <a:pPr marL="609600" indent="-609600" eaLnBrk="1" hangingPunct="1">
              <a:lnSpc>
                <a:spcPct val="80000"/>
              </a:lnSpc>
            </a:pPr>
            <a:r>
              <a:rPr lang="zh-TW" altLang="en-US" sz="2800" dirty="0"/>
              <a:t>評估模型</a:t>
            </a:r>
          </a:p>
          <a:p>
            <a:pPr marL="1200150" lvl="1" indent="-533400" eaLnBrk="1" hangingPunct="1">
              <a:lnSpc>
                <a:spcPct val="80000"/>
              </a:lnSpc>
            </a:pPr>
            <a:r>
              <a:rPr lang="zh-TW" altLang="en-US" sz="2400" dirty="0"/>
              <a:t>將資料分成訓練樣本</a:t>
            </a:r>
            <a:r>
              <a:rPr lang="en-US" altLang="zh-TW" sz="2400" dirty="0"/>
              <a:t>(training samples)</a:t>
            </a:r>
            <a:r>
              <a:rPr lang="en-US" altLang="zh-TW" dirty="0"/>
              <a:t> </a:t>
            </a:r>
            <a:r>
              <a:rPr lang="zh-TW" altLang="en-US" sz="2400" dirty="0"/>
              <a:t>及測試樣本</a:t>
            </a:r>
            <a:r>
              <a:rPr lang="en-US" altLang="zh-TW" sz="2400" dirty="0"/>
              <a:t>(testing samples)  </a:t>
            </a:r>
          </a:p>
          <a:p>
            <a:pPr marL="1600200" lvl="2" indent="-457200" eaLnBrk="1" hangingPunct="1">
              <a:lnSpc>
                <a:spcPct val="80000"/>
              </a:lnSpc>
            </a:pPr>
            <a:r>
              <a:rPr lang="zh-TW" altLang="en-US" sz="2000" dirty="0"/>
              <a:t>第一階段利用訓練樣本來建立模型  </a:t>
            </a:r>
          </a:p>
          <a:p>
            <a:pPr marL="1600200" lvl="2" indent="-457200" eaLnBrk="1" hangingPunct="1">
              <a:lnSpc>
                <a:spcPct val="80000"/>
              </a:lnSpc>
            </a:pPr>
            <a:r>
              <a:rPr lang="zh-TW" altLang="en-US" sz="2000" dirty="0"/>
              <a:t>第二階段測試樣本評估準確性 </a:t>
            </a:r>
          </a:p>
          <a:p>
            <a:pPr marL="609600" indent="-609600" eaLnBrk="1" hangingPunct="1">
              <a:lnSpc>
                <a:spcPct val="80000"/>
              </a:lnSpc>
            </a:pPr>
            <a:r>
              <a:rPr lang="zh-TW" altLang="en-US" sz="2800" dirty="0"/>
              <a:t>使用模型</a:t>
            </a:r>
          </a:p>
          <a:p>
            <a:pPr marL="1200150" lvl="1" indent="-533400" eaLnBrk="1" hangingPunct="1">
              <a:lnSpc>
                <a:spcPct val="80000"/>
              </a:lnSpc>
            </a:pPr>
            <a:r>
              <a:rPr lang="zh-TW" altLang="en-US" sz="2400" dirty="0"/>
              <a:t>找出資料分類的原因 </a:t>
            </a:r>
          </a:p>
          <a:p>
            <a:pPr marL="1200150" lvl="1" indent="-533400" eaLnBrk="1" hangingPunct="1">
              <a:lnSpc>
                <a:spcPct val="80000"/>
              </a:lnSpc>
            </a:pPr>
            <a:r>
              <a:rPr lang="zh-TW" altLang="en-US" sz="2400" dirty="0"/>
              <a:t>預測新進資料類型 </a:t>
            </a:r>
          </a:p>
        </p:txBody>
      </p:sp>
      <p:sp>
        <p:nvSpPr>
          <p:cNvPr id="5" name="投影片編號版面配置區 3"/>
          <p:cNvSpPr>
            <a:spLocks noGrp="1"/>
          </p:cNvSpPr>
          <p:nvPr>
            <p:ph type="sldNum" sz="quarter" idx="15"/>
          </p:nvPr>
        </p:nvSpPr>
        <p:spPr>
          <a:xfrm>
            <a:off x="8100392" y="6165304"/>
            <a:ext cx="609600" cy="521208"/>
          </a:xfrm>
        </p:spPr>
        <p:txBody>
          <a:bodyPr/>
          <a:lstStyle/>
          <a:p>
            <a:fld id="{00D287BA-DA8B-4721-A280-7D184DE14026}" type="slidenum">
              <a:rPr lang="zh-TW" altLang="en-US" smtClean="0"/>
              <a:pPr/>
              <a:t>9</a:t>
            </a:fld>
            <a:endParaRPr lang="zh-TW" altLang="en-US" dirty="0"/>
          </a:p>
        </p:txBody>
      </p:sp>
    </p:spTree>
    <p:extLst>
      <p:ext uri="{BB962C8B-B14F-4D97-AF65-F5344CB8AC3E}">
        <p14:creationId xmlns:p14="http://schemas.microsoft.com/office/powerpoint/2010/main" val="420112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53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53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3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5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2249</TotalTime>
  <Words>788</Words>
  <Application>Microsoft Office PowerPoint</Application>
  <PresentationFormat>如螢幕大小 (4:3)</PresentationFormat>
  <Paragraphs>137</Paragraphs>
  <Slides>15</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微軟正黑體</vt:lpstr>
      <vt:lpstr>標楷體</vt:lpstr>
      <vt:lpstr>Arial</vt:lpstr>
      <vt:lpstr>Calibri</vt:lpstr>
      <vt:lpstr>Tahoma</vt:lpstr>
      <vt:lpstr>Times New Roman</vt:lpstr>
      <vt:lpstr>Wingdings</vt:lpstr>
      <vt:lpstr>Wingdings 2</vt:lpstr>
      <vt:lpstr>壁窗</vt:lpstr>
      <vt:lpstr>機器學習的方法</vt:lpstr>
      <vt:lpstr>分類分析 (Classification)</vt:lpstr>
      <vt:lpstr>分類分析是什麼？</vt:lpstr>
      <vt:lpstr>分類的概念</vt:lpstr>
      <vt:lpstr>分類分析</vt:lpstr>
      <vt:lpstr>分類分析的技術</vt:lpstr>
      <vt:lpstr>分類的目的與應用</vt:lpstr>
      <vt:lpstr>分類所需的資料前置處理 </vt:lpstr>
      <vt:lpstr>分類的程序</vt:lpstr>
      <vt:lpstr>分類程序</vt:lpstr>
      <vt:lpstr>分類程序</vt:lpstr>
      <vt:lpstr>分類程序</vt:lpstr>
      <vt:lpstr>分類法的評估 - 準確性 </vt:lpstr>
      <vt:lpstr>K 疊交互驗證</vt:lpstr>
      <vt:lpstr>分類演算法的整體評估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大數據資料採礦</dc:title>
  <dc:creator>lemel</dc:creator>
  <cp:lastModifiedBy>jian-xun chen</cp:lastModifiedBy>
  <cp:revision>146</cp:revision>
  <dcterms:created xsi:type="dcterms:W3CDTF">2019-07-20T09:20:51Z</dcterms:created>
  <dcterms:modified xsi:type="dcterms:W3CDTF">2021-07-18T04:50:10Z</dcterms:modified>
</cp:coreProperties>
</file>