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587" r:id="rId2"/>
    <p:sldId id="582" r:id="rId3"/>
    <p:sldId id="520" r:id="rId4"/>
    <p:sldId id="521" r:id="rId5"/>
    <p:sldId id="522" r:id="rId6"/>
    <p:sldId id="523" r:id="rId7"/>
    <p:sldId id="530" r:id="rId8"/>
    <p:sldId id="531" r:id="rId9"/>
    <p:sldId id="529" r:id="rId10"/>
    <p:sldId id="532" r:id="rId11"/>
    <p:sldId id="533" r:id="rId12"/>
    <p:sldId id="534" r:id="rId13"/>
    <p:sldId id="561" r:id="rId14"/>
    <p:sldId id="548" r:id="rId15"/>
    <p:sldId id="549" r:id="rId16"/>
    <p:sldId id="550" r:id="rId17"/>
    <p:sldId id="551" r:id="rId18"/>
    <p:sldId id="525" r:id="rId19"/>
    <p:sldId id="556" r:id="rId20"/>
    <p:sldId id="557" r:id="rId21"/>
    <p:sldId id="558" r:id="rId22"/>
    <p:sldId id="313" r:id="rId23"/>
    <p:sldId id="314" r:id="rId24"/>
    <p:sldId id="316" r:id="rId25"/>
    <p:sldId id="317" r:id="rId26"/>
    <p:sldId id="588" r:id="rId27"/>
    <p:sldId id="273" r:id="rId28"/>
    <p:sldId id="590" r:id="rId29"/>
    <p:sldId id="315" r:id="rId30"/>
    <p:sldId id="260" r:id="rId31"/>
    <p:sldId id="288" r:id="rId32"/>
    <p:sldId id="272" r:id="rId33"/>
    <p:sldId id="271" r:id="rId34"/>
    <p:sldId id="591" r:id="rId35"/>
    <p:sldId id="276" r:id="rId36"/>
    <p:sldId id="270" r:id="rId37"/>
    <p:sldId id="277" r:id="rId38"/>
    <p:sldId id="278" r:id="rId39"/>
    <p:sldId id="284" r:id="rId40"/>
    <p:sldId id="281" r:id="rId41"/>
    <p:sldId id="279" r:id="rId42"/>
    <p:sldId id="286" r:id="rId43"/>
    <p:sldId id="280" r:id="rId44"/>
    <p:sldId id="285" r:id="rId45"/>
    <p:sldId id="283" r:id="rId46"/>
    <p:sldId id="282" r:id="rId47"/>
    <p:sldId id="290" r:id="rId48"/>
    <p:sldId id="589" r:id="rId49"/>
  </p:sldIdLst>
  <p:sldSz cx="9144000" cy="6858000" type="screen4x3"/>
  <p:notesSz cx="6797675" cy="99250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75277-BE82-4F20-ACB3-B36F00864A34}" type="datetimeFigureOut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4399"/>
            <a:ext cx="5438140" cy="44662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7075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7075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AECB9-AC6A-4AE1-A1EA-262C05512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167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AECB9-AC6A-4AE1-A1EA-262C0551297D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12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6C82DF1-6996-4836-9875-66E90A7BE28A}" type="datetime1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78CF-2914-46C0-BC99-7193F3C34A65}" type="datetime1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BB6C-0274-46FA-9B19-8BC06F354428}" type="datetime1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982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304800"/>
            <a:ext cx="7920880" cy="1066800"/>
          </a:xfrm>
        </p:spPr>
        <p:txBody>
          <a:bodyPr>
            <a:normAutofit/>
          </a:bodyPr>
          <a:lstStyle>
            <a:lvl1pPr>
              <a:defRPr kumimoji="0" lang="zh-TW" altLang="en-US" sz="3600" b="1" kern="1200" cap="small" baseline="0" dirty="0">
                <a:solidFill>
                  <a:srgbClr val="000099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50824" y="1524000"/>
            <a:ext cx="8281615" cy="4800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79388" y="6453188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37313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33E05-47BE-43DD-A43F-6B6A1F7837E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8659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8229600" cy="1066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50825" y="1524000"/>
            <a:ext cx="4370388" cy="4800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73613" y="1524000"/>
            <a:ext cx="4370387" cy="23241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73613" y="4000500"/>
            <a:ext cx="4370387" cy="23241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79388" y="6453188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37313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0FF9C-5902-485F-957B-05F88B3F36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29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850106"/>
          </a:xfrm>
        </p:spPr>
        <p:txBody>
          <a:bodyPr/>
          <a:lstStyle>
            <a:lvl1pPr algn="ctr">
              <a:defRPr sz="3200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920880" cy="5184576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67054CF-493F-4E1F-9D5B-918E28F6B0B2}" type="datetime1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7685-56F1-45A8-8BC7-DEBFD83280AF}" type="datetime1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4CDF-539B-445C-8D0E-672B85B70000}" type="datetime1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5025A47-3C2D-408B-9669-30B6AA992CFF}" type="datetime1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2414-0955-4CCA-9446-5A153BECA33B}" type="datetime1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9BFC6F-F604-408A-9D63-09AB3987501D}" type="datetime1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6E2129-9AC2-4F66-B2D9-75539AD63BF3}" type="datetime1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A3AD397-A44C-48AD-99AF-623DF770F0EA}" type="datetime1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236419" y="6165304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207730" y="6165304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scikit-learn.org/stable/modules/generated/sklearn.tree.DecisionTreeClassifi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graphviz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機器學習的</a:t>
            </a:r>
            <a:r>
              <a:rPr lang="zh-TW" altLang="en-US" dirty="0"/>
              <a:t>方法</a:t>
            </a:r>
          </a:p>
        </p:txBody>
      </p:sp>
      <p:pic>
        <p:nvPicPr>
          <p:cNvPr id="60418" name="Picture 2" descr="C:\Users\chwa\Desktop\06417-付印\06417-投影片\3\06417-03_頁面_01.jpg"/>
          <p:cNvPicPr>
            <a:picLocks noChangeAspect="1" noChangeArrowheads="1"/>
          </p:cNvPicPr>
          <p:nvPr/>
        </p:nvPicPr>
        <p:blipFill rotWithShape="1">
          <a:blip r:embed="rId2" cstate="print"/>
          <a:srcRect b="12087"/>
          <a:stretch/>
        </p:blipFill>
        <p:spPr bwMode="auto">
          <a:xfrm>
            <a:off x="179512" y="1427446"/>
            <a:ext cx="8559073" cy="3498024"/>
          </a:xfrm>
          <a:prstGeom prst="rect">
            <a:avLst/>
          </a:prstGeom>
          <a:noFill/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8502976" y="6355080"/>
            <a:ext cx="484351" cy="27432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</a:t>
            </a:fld>
            <a:endParaRPr kumimoji="0"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1A4CE8-62D8-4B8D-B14D-EEDA041A540B}"/>
              </a:ext>
            </a:extLst>
          </p:cNvPr>
          <p:cNvSpPr/>
          <p:nvPr/>
        </p:nvSpPr>
        <p:spPr>
          <a:xfrm>
            <a:off x="251520" y="4077778"/>
            <a:ext cx="936104" cy="79208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30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CC"/>
                </a:solidFill>
              </a:rPr>
              <a:t>資訊獲利 </a:t>
            </a:r>
            <a:r>
              <a:rPr lang="en-US" altLang="zh-TW" b="1" dirty="0">
                <a:solidFill>
                  <a:srgbClr val="0000CC"/>
                </a:solidFill>
              </a:rPr>
              <a:t>(1)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424863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TW" altLang="en-US">
                <a:cs typeface="Times New Roman" pitchFamily="18" charset="0"/>
              </a:rPr>
              <a:t>假設分類結果為</a:t>
            </a:r>
            <a:r>
              <a:rPr lang="en-US" altLang="zh-TW" i="1">
                <a:cs typeface="Times New Roman" pitchFamily="18" charset="0"/>
              </a:rPr>
              <a:t>P</a:t>
            </a:r>
            <a:r>
              <a:rPr lang="en-US" altLang="zh-TW">
                <a:cs typeface="Times New Roman" pitchFamily="18" charset="0"/>
              </a:rPr>
              <a:t> (</a:t>
            </a:r>
            <a:r>
              <a:rPr lang="zh-TW" altLang="en-US"/>
              <a:t>正例，</a:t>
            </a:r>
            <a:r>
              <a:rPr lang="en-US" altLang="zh-TW" b="0"/>
              <a:t>positive instance</a:t>
            </a:r>
            <a:r>
              <a:rPr lang="en-US" altLang="zh-TW">
                <a:cs typeface="Times New Roman" pitchFamily="18" charset="0"/>
              </a:rPr>
              <a:t>)</a:t>
            </a:r>
            <a:r>
              <a:rPr lang="zh-TW" altLang="en-US">
                <a:cs typeface="Times New Roman" pitchFamily="18" charset="0"/>
              </a:rPr>
              <a:t>和</a:t>
            </a:r>
            <a:r>
              <a:rPr lang="en-US" altLang="zh-TW" i="1">
                <a:cs typeface="Times New Roman" pitchFamily="18" charset="0"/>
              </a:rPr>
              <a:t>N</a:t>
            </a:r>
            <a:r>
              <a:rPr lang="en-US" altLang="zh-TW">
                <a:cs typeface="Times New Roman" pitchFamily="18" charset="0"/>
              </a:rPr>
              <a:t>(</a:t>
            </a:r>
            <a:r>
              <a:rPr lang="zh-TW" altLang="en-US"/>
              <a:t>反例，</a:t>
            </a:r>
            <a:r>
              <a:rPr lang="en-US" altLang="zh-TW" b="0"/>
              <a:t>negative instance</a:t>
            </a:r>
            <a:r>
              <a:rPr lang="en-US" altLang="zh-TW"/>
              <a:t> </a:t>
            </a:r>
            <a:r>
              <a:rPr lang="en-US" altLang="zh-TW"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TW" sz="2400" i="1"/>
              <a:t>A</a:t>
            </a:r>
            <a:r>
              <a:rPr lang="zh-TW" altLang="en-US" sz="2400"/>
              <a:t>代表某一個屬性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TW" sz="2400" i="1"/>
              <a:t>X</a:t>
            </a:r>
            <a:r>
              <a:rPr lang="zh-TW" altLang="en-US" sz="2400"/>
              <a:t>代表屬性測試前的樣本集合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TW" sz="2400" i="1"/>
              <a:t>X</a:t>
            </a:r>
            <a:r>
              <a:rPr lang="en-US" altLang="zh-TW" sz="2400" i="1" baseline="-25000"/>
              <a:t>1</a:t>
            </a:r>
            <a:r>
              <a:rPr lang="en-US" altLang="zh-TW" sz="2400" i="1"/>
              <a:t>,…, X</a:t>
            </a:r>
            <a:r>
              <a:rPr lang="en-US" altLang="zh-TW" sz="2400" i="1" baseline="-25000"/>
              <a:t>v</a:t>
            </a:r>
            <a:r>
              <a:rPr lang="zh-TW" altLang="en-US" sz="2400"/>
              <a:t>代表屬性測試後的樣本子集合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TW" sz="2400" i="1"/>
              <a:t>p</a:t>
            </a:r>
            <a:r>
              <a:rPr lang="zh-TW" altLang="en-US" sz="2400"/>
              <a:t>代表</a:t>
            </a:r>
            <a:r>
              <a:rPr lang="zh-TW" altLang="en-US" sz="2400" i="1"/>
              <a:t>Ｘ</a:t>
            </a:r>
            <a:r>
              <a:rPr lang="zh-TW" altLang="en-US" sz="2400"/>
              <a:t>中正例的個數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TW" sz="2400" i="1"/>
              <a:t>n</a:t>
            </a:r>
            <a:r>
              <a:rPr lang="zh-TW" altLang="en-US" sz="2400"/>
              <a:t>代表</a:t>
            </a:r>
            <a:r>
              <a:rPr lang="zh-TW" altLang="en-US" sz="2400" i="1"/>
              <a:t>Ｘ</a:t>
            </a:r>
            <a:r>
              <a:rPr lang="zh-TW" altLang="en-US" sz="2400"/>
              <a:t>中反例的個數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TW" sz="2400" i="1"/>
              <a:t>p</a:t>
            </a:r>
            <a:r>
              <a:rPr lang="en-US" altLang="zh-TW" sz="2400" i="1" baseline="-25000"/>
              <a:t>i</a:t>
            </a:r>
            <a:r>
              <a:rPr lang="zh-TW" altLang="en-US" sz="2400"/>
              <a:t>代表</a:t>
            </a:r>
            <a:r>
              <a:rPr lang="zh-TW" altLang="en-US" sz="2400" i="1"/>
              <a:t>Ｘ</a:t>
            </a:r>
            <a:r>
              <a:rPr lang="en-US" altLang="zh-TW" sz="2400" i="1" baseline="-25000"/>
              <a:t>i</a:t>
            </a:r>
            <a:r>
              <a:rPr lang="zh-TW" altLang="en-US" sz="2400"/>
              <a:t>中正例的個數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TW" sz="2400" i="1"/>
              <a:t>n</a:t>
            </a:r>
            <a:r>
              <a:rPr lang="en-US" altLang="zh-TW" sz="2400" i="1" baseline="-25000"/>
              <a:t>i</a:t>
            </a:r>
            <a:r>
              <a:rPr lang="zh-TW" altLang="en-US" sz="2400"/>
              <a:t>代表</a:t>
            </a:r>
            <a:r>
              <a:rPr lang="zh-TW" altLang="en-US" sz="2400" i="1"/>
              <a:t>Ｘ</a:t>
            </a:r>
            <a:r>
              <a:rPr lang="en-US" altLang="zh-TW" sz="2400" i="1" baseline="-25000"/>
              <a:t>i</a:t>
            </a:r>
            <a:r>
              <a:rPr lang="zh-TW" altLang="en-US" sz="2400"/>
              <a:t>中反例的個數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667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2DC6A78-5129-4AB4-B708-7310B8C70280}" type="slidenum">
              <a:rPr lang="en-US" altLang="zh-TW" sz="1400" smtClean="0">
                <a:solidFill>
                  <a:schemeClr val="bg1"/>
                </a:solidFill>
              </a:rPr>
              <a:pPr eaLnBrk="1" hangingPunct="1"/>
              <a:t>11</a:t>
            </a:fld>
            <a:endParaRPr lang="en-US" altLang="zh-TW" sz="1400" dirty="0">
              <a:solidFill>
                <a:schemeClr val="bg1"/>
              </a:solidFill>
            </a:endParaRPr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33375"/>
            <a:ext cx="7920880" cy="1066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資訊獲利 </a:t>
            </a:r>
            <a:r>
              <a:rPr lang="en-US" altLang="zh-TW" sz="3200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(2)</a:t>
            </a:r>
          </a:p>
        </p:txBody>
      </p:sp>
      <p:sp>
        <p:nvSpPr>
          <p:cNvPr id="51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24000"/>
            <a:ext cx="8497888" cy="4800600"/>
          </a:xfrm>
        </p:spPr>
        <p:txBody>
          <a:bodyPr/>
          <a:lstStyle/>
          <a:p>
            <a:pPr eaLnBrk="1" hangingPunct="1"/>
            <a:r>
              <a:rPr lang="zh-TW" altLang="en-US" sz="2800" dirty="0"/>
              <a:t>根據</a:t>
            </a:r>
            <a:r>
              <a:rPr lang="zh-TW" altLang="en-US" sz="2800" dirty="0">
                <a:solidFill>
                  <a:srgbClr val="FF0066"/>
                </a:solidFill>
              </a:rPr>
              <a:t>屬性</a:t>
            </a:r>
            <a:r>
              <a:rPr lang="en-US" altLang="zh-TW" sz="2800" i="1" dirty="0">
                <a:solidFill>
                  <a:srgbClr val="FF0066"/>
                </a:solidFill>
              </a:rPr>
              <a:t>A</a:t>
            </a:r>
            <a:r>
              <a:rPr lang="zh-TW" altLang="en-US" sz="2800" dirty="0"/>
              <a:t>的值將</a:t>
            </a:r>
            <a:r>
              <a:rPr lang="en-US" altLang="zh-TW" sz="2800" i="1" dirty="0"/>
              <a:t>X</a:t>
            </a:r>
            <a:r>
              <a:rPr lang="zh-TW" altLang="en-US" sz="2800" dirty="0"/>
              <a:t>分為</a:t>
            </a:r>
            <a:r>
              <a:rPr lang="en-US" altLang="zh-TW" sz="2800" i="1" dirty="0"/>
              <a:t>X</a:t>
            </a:r>
            <a:r>
              <a:rPr lang="en-US" altLang="zh-TW" sz="2800" i="1" baseline="-25000" dirty="0"/>
              <a:t>1</a:t>
            </a:r>
            <a:r>
              <a:rPr lang="en-US" altLang="zh-TW" sz="2800" i="1" dirty="0"/>
              <a:t>,…, X</a:t>
            </a:r>
            <a:r>
              <a:rPr lang="en-US" altLang="zh-TW" sz="2800" i="1" baseline="-25000" dirty="0"/>
              <a:t>v</a:t>
            </a:r>
            <a:r>
              <a:rPr lang="zh-TW" altLang="en-US" sz="2800" dirty="0"/>
              <a:t>所得到的資訊獲利為：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TW" altLang="en-US" sz="2800" dirty="0"/>
              <a:t>                                                               其中</a:t>
            </a:r>
          </a:p>
          <a:p>
            <a:pPr eaLnBrk="1" hangingPunct="1"/>
            <a:endParaRPr lang="zh-TW" alt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zh-TW" altLang="en-US" sz="2800" dirty="0"/>
              <a:t>                                                         ，</a:t>
            </a:r>
            <a:r>
              <a:rPr lang="zh-TW" altLang="en-US" dirty="0"/>
              <a:t>當</a:t>
            </a:r>
            <a:r>
              <a:rPr lang="en-US" altLang="zh-TW" i="1" dirty="0"/>
              <a:t>p</a:t>
            </a:r>
            <a:r>
              <a:rPr lang="en-US" altLang="zh-TW" dirty="0"/>
              <a:t>, </a:t>
            </a:r>
            <a:r>
              <a:rPr lang="en-US" altLang="zh-TW" i="1" dirty="0"/>
              <a:t>n</a:t>
            </a:r>
            <a:r>
              <a:rPr lang="zh-TW" altLang="en-US" dirty="0"/>
              <a:t>皆不為</a:t>
            </a:r>
            <a:r>
              <a:rPr lang="en-US" altLang="zh-TW" dirty="0"/>
              <a:t>0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8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dirty="0"/>
              <a:t>                </a:t>
            </a:r>
            <a:r>
              <a:rPr lang="zh-TW" altLang="en-US" dirty="0"/>
              <a:t>， 當</a:t>
            </a:r>
            <a:r>
              <a:rPr lang="en-US" altLang="zh-TW" i="1" dirty="0"/>
              <a:t>p</a:t>
            </a:r>
            <a:r>
              <a:rPr lang="zh-TW" altLang="en-US" dirty="0"/>
              <a:t>或</a:t>
            </a:r>
            <a:r>
              <a:rPr lang="en-US" altLang="zh-TW" i="1" dirty="0"/>
              <a:t>n</a:t>
            </a:r>
            <a:r>
              <a:rPr lang="zh-TW" altLang="en-US" dirty="0"/>
              <a:t>任一為</a:t>
            </a:r>
            <a:r>
              <a:rPr lang="en-US" altLang="zh-TW" dirty="0"/>
              <a:t>0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565028631"/>
              </p:ext>
            </p:extLst>
          </p:nvPr>
        </p:nvGraphicFramePr>
        <p:xfrm>
          <a:off x="1691680" y="2492375"/>
          <a:ext cx="4105870" cy="513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599637" imgH="199807" progId="Equation.3">
                  <p:embed/>
                </p:oleObj>
              </mc:Choice>
              <mc:Fallback>
                <p:oleObj name="方程式" r:id="rId2" imgW="1599637" imgH="199807" progId="Equation.3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492375"/>
                        <a:ext cx="4105870" cy="513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854155294"/>
              </p:ext>
            </p:extLst>
          </p:nvPr>
        </p:nvGraphicFramePr>
        <p:xfrm>
          <a:off x="755576" y="3213100"/>
          <a:ext cx="5111824" cy="897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866316" imgH="418695" progId="Equation.3">
                  <p:embed/>
                </p:oleObj>
              </mc:Choice>
              <mc:Fallback>
                <p:oleObj name="方程式" r:id="rId4" imgW="2866316" imgH="418695" progId="Equation.3">
                  <p:embed/>
                  <p:pic>
                    <p:nvPicPr>
                      <p:cNvPr id="512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213100"/>
                        <a:ext cx="5111824" cy="897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539659"/>
              </p:ext>
            </p:extLst>
          </p:nvPr>
        </p:nvGraphicFramePr>
        <p:xfrm>
          <a:off x="775229" y="4582219"/>
          <a:ext cx="1249524" cy="430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694712" imgH="199807" progId="Equation.3">
                  <p:embed/>
                </p:oleObj>
              </mc:Choice>
              <mc:Fallback>
                <p:oleObj name="方程式" r:id="rId6" imgW="694712" imgH="199807" progId="Equation.3">
                  <p:embed/>
                  <p:pic>
                    <p:nvPicPr>
                      <p:cNvPr id="51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229" y="4582219"/>
                        <a:ext cx="1249524" cy="430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10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5" name="Object 9"/>
              <p:cNvSpPr txBox="1"/>
              <p:nvPr/>
            </p:nvSpPr>
            <p:spPr bwMode="auto">
              <a:xfrm>
                <a:off x="734317" y="5338011"/>
                <a:ext cx="3941762" cy="1352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TW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TW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125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4317" y="5338011"/>
                <a:ext cx="3941762" cy="13525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459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04CB6BEA-885E-4BB3-8104-DFA7D2A74AC6}" type="slidenum">
              <a:rPr lang="en-US" altLang="zh-TW" sz="1400" smtClean="0">
                <a:solidFill>
                  <a:schemeClr val="bg1"/>
                </a:solidFill>
              </a:rPr>
              <a:pPr eaLnBrk="1" hangingPunct="1"/>
              <a:t>12</a:t>
            </a:fld>
            <a:endParaRPr lang="en-US" altLang="zh-TW" sz="1400" dirty="0">
              <a:solidFill>
                <a:schemeClr val="bg1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04800"/>
            <a:ext cx="7992690" cy="1066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利用資訊獲利做屬性選取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24000"/>
            <a:ext cx="8497888" cy="399256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/>
              <a:t>資訊獲利即 “分類前的資訊量” 減 “分類後的資訊量”</a:t>
            </a:r>
          </a:p>
          <a:p>
            <a:pPr eaLnBrk="1" hangingPunct="1"/>
            <a:r>
              <a:rPr lang="zh-TW" altLang="en-US" dirty="0"/>
              <a:t>分類的目的</a:t>
            </a:r>
          </a:p>
          <a:p>
            <a:pPr lvl="1" eaLnBrk="1" hangingPunct="1"/>
            <a:r>
              <a:rPr lang="zh-TW" altLang="en-US" sz="2400" dirty="0"/>
              <a:t>將訓練樣本分成亂度最小的子集合</a:t>
            </a:r>
          </a:p>
          <a:p>
            <a:pPr lvl="1" eaLnBrk="1" hangingPunct="1"/>
            <a:r>
              <a:rPr lang="zh-TW" altLang="en-US" sz="2400" dirty="0"/>
              <a:t>也就是所有樣本都屬於同一分類標記的子集合</a:t>
            </a:r>
          </a:p>
          <a:p>
            <a:pPr eaLnBrk="1" hangingPunct="1"/>
            <a:r>
              <a:rPr lang="en-US" altLang="zh-TW" dirty="0"/>
              <a:t>ID3</a:t>
            </a:r>
            <a:r>
              <a:rPr lang="zh-TW" altLang="en-US" dirty="0"/>
              <a:t>中以測試後</a:t>
            </a:r>
            <a:r>
              <a:rPr lang="zh-TW" altLang="en-US" dirty="0">
                <a:solidFill>
                  <a:srgbClr val="FF3300"/>
                </a:solidFill>
              </a:rPr>
              <a:t>資訊量最小</a:t>
            </a:r>
            <a:r>
              <a:rPr lang="en-US" altLang="zh-TW" dirty="0">
                <a:solidFill>
                  <a:srgbClr val="FF3300"/>
                </a:solidFill>
              </a:rPr>
              <a:t>(</a:t>
            </a:r>
            <a:r>
              <a:rPr lang="zh-TW" altLang="en-US" dirty="0">
                <a:solidFill>
                  <a:srgbClr val="FF3300"/>
                </a:solidFill>
              </a:rPr>
              <a:t>亂度最小</a:t>
            </a:r>
            <a:r>
              <a:rPr lang="en-US" altLang="zh-TW" dirty="0">
                <a:solidFill>
                  <a:srgbClr val="FF3300"/>
                </a:solidFill>
              </a:rPr>
              <a:t>)</a:t>
            </a:r>
            <a:r>
              <a:rPr lang="zh-TW" altLang="en-US" dirty="0"/>
              <a:t>的屬性為優先選取，也就是選擇資訊獲利最大的屬性。</a:t>
            </a:r>
          </a:p>
        </p:txBody>
      </p:sp>
    </p:spTree>
    <p:extLst>
      <p:ext uri="{BB962C8B-B14F-4D97-AF65-F5344CB8AC3E}">
        <p14:creationId xmlns:p14="http://schemas.microsoft.com/office/powerpoint/2010/main" val="761681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304800"/>
            <a:ext cx="8424936" cy="832657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吉尼值</a:t>
            </a:r>
            <a:r>
              <a:rPr lang="en-US" altLang="zh-TW" sz="3200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(Gini)</a:t>
            </a:r>
            <a:endParaRPr lang="zh-TW" altLang="en-US" sz="3200" b="1" dirty="0">
              <a:solidFill>
                <a:srgbClr val="0000CC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87176" y="1299802"/>
            <a:ext cx="8353623" cy="4800600"/>
          </a:xfrm>
        </p:spPr>
        <p:txBody>
          <a:bodyPr>
            <a:normAutofit/>
          </a:bodyPr>
          <a:lstStyle/>
          <a:p>
            <a:r>
              <a:rPr lang="zh-TW" altLang="en-US" dirty="0"/>
              <a:t>也可用</a:t>
            </a:r>
            <a:r>
              <a:rPr lang="en-US" altLang="zh-TW" dirty="0" err="1"/>
              <a:t>Gini</a:t>
            </a:r>
            <a:r>
              <a:rPr lang="zh-TW" altLang="en-US" dirty="0"/>
              <a:t>值來評估節點的不純度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r>
              <a:rPr lang="en-US" altLang="zh-TW" dirty="0"/>
              <a:t>Gini = 1 – p*p – q*q, </a:t>
            </a:r>
            <a:r>
              <a:rPr lang="zh-TW" altLang="en-US" dirty="0"/>
              <a:t> </a:t>
            </a:r>
            <a:r>
              <a:rPr lang="en-US" altLang="zh-TW" dirty="0"/>
              <a:t>p</a:t>
            </a:r>
            <a:r>
              <a:rPr lang="zh-TW" altLang="en-US" dirty="0"/>
              <a:t>：</a:t>
            </a:r>
            <a:r>
              <a:rPr lang="en-US" altLang="zh-TW" dirty="0"/>
              <a:t>true</a:t>
            </a:r>
            <a:r>
              <a:rPr lang="zh-TW" altLang="en-US" dirty="0"/>
              <a:t>的機率</a:t>
            </a:r>
            <a:r>
              <a:rPr lang="en-US" altLang="zh-TW" dirty="0"/>
              <a:t>, q</a:t>
            </a:r>
            <a:r>
              <a:rPr lang="zh-TW" altLang="en-US" dirty="0"/>
              <a:t>：</a:t>
            </a:r>
            <a:r>
              <a:rPr lang="en-US" altLang="zh-TW" dirty="0"/>
              <a:t>false</a:t>
            </a:r>
            <a:r>
              <a:rPr lang="zh-TW" altLang="en-US" dirty="0"/>
              <a:t>的機率</a:t>
            </a:r>
          </a:p>
          <a:p>
            <a:endParaRPr lang="zh-TW" altLang="en-US" sz="2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0FF9C-5902-485F-957B-05F88B3F3691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403350" y="2755593"/>
            <a:ext cx="5797551" cy="2905431"/>
            <a:chOff x="884" y="890"/>
            <a:chExt cx="3901" cy="2585"/>
          </a:xfrm>
        </p:grpSpPr>
        <p:sp>
          <p:nvSpPr>
            <p:cNvPr id="8" name="Line 4"/>
            <p:cNvSpPr>
              <a:spLocks/>
            </p:cNvSpPr>
            <p:nvPr/>
          </p:nvSpPr>
          <p:spPr bwMode="auto">
            <a:xfrm flipV="1">
              <a:off x="1655" y="1933"/>
              <a:ext cx="591" cy="49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Line 5"/>
            <p:cNvSpPr>
              <a:spLocks/>
            </p:cNvSpPr>
            <p:nvPr/>
          </p:nvSpPr>
          <p:spPr bwMode="auto">
            <a:xfrm>
              <a:off x="3424" y="1888"/>
              <a:ext cx="499" cy="59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0" name="Group 56"/>
            <p:cNvGrpSpPr>
              <a:grpSpLocks/>
            </p:cNvGrpSpPr>
            <p:nvPr/>
          </p:nvGrpSpPr>
          <p:grpSpPr bwMode="auto">
            <a:xfrm>
              <a:off x="2154" y="890"/>
              <a:ext cx="1360" cy="1360"/>
              <a:chOff x="2154" y="890"/>
              <a:chExt cx="1360" cy="1360"/>
            </a:xfrm>
          </p:grpSpPr>
          <p:sp>
            <p:nvSpPr>
              <p:cNvPr id="34" name="Oval 6"/>
              <p:cNvSpPr>
                <a:spLocks/>
              </p:cNvSpPr>
              <p:nvPr/>
            </p:nvSpPr>
            <p:spPr bwMode="auto">
              <a:xfrm>
                <a:off x="2154" y="890"/>
                <a:ext cx="1360" cy="1360"/>
              </a:xfrm>
              <a:prstGeom prst="ellipse">
                <a:avLst/>
              </a:prstGeom>
              <a:solidFill>
                <a:srgbClr val="FFCC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" name="Oval 7"/>
              <p:cNvSpPr>
                <a:spLocks/>
              </p:cNvSpPr>
              <p:nvPr/>
            </p:nvSpPr>
            <p:spPr bwMode="auto">
              <a:xfrm>
                <a:off x="2653" y="1026"/>
                <a:ext cx="136" cy="136"/>
              </a:xfrm>
              <a:prstGeom prst="ellipse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" name="Oval 8"/>
              <p:cNvSpPr>
                <a:spLocks/>
              </p:cNvSpPr>
              <p:nvPr/>
            </p:nvSpPr>
            <p:spPr bwMode="auto">
              <a:xfrm>
                <a:off x="2925" y="1979"/>
                <a:ext cx="136" cy="136"/>
              </a:xfrm>
              <a:prstGeom prst="ellipse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" name="Oval 9"/>
              <p:cNvSpPr>
                <a:spLocks/>
              </p:cNvSpPr>
              <p:nvPr/>
            </p:nvSpPr>
            <p:spPr bwMode="auto">
              <a:xfrm>
                <a:off x="2336" y="1706"/>
                <a:ext cx="136" cy="136"/>
              </a:xfrm>
              <a:prstGeom prst="ellipse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" name="Oval 10"/>
              <p:cNvSpPr>
                <a:spLocks/>
              </p:cNvSpPr>
              <p:nvPr/>
            </p:nvSpPr>
            <p:spPr bwMode="auto">
              <a:xfrm>
                <a:off x="3107" y="1752"/>
                <a:ext cx="136" cy="136"/>
              </a:xfrm>
              <a:prstGeom prst="ellipse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" name="Oval 11"/>
              <p:cNvSpPr>
                <a:spLocks/>
              </p:cNvSpPr>
              <p:nvPr/>
            </p:nvSpPr>
            <p:spPr bwMode="auto">
              <a:xfrm>
                <a:off x="2517" y="1434"/>
                <a:ext cx="136" cy="136"/>
              </a:xfrm>
              <a:prstGeom prst="ellipse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" name="Oval 12"/>
              <p:cNvSpPr>
                <a:spLocks/>
              </p:cNvSpPr>
              <p:nvPr/>
            </p:nvSpPr>
            <p:spPr bwMode="auto">
              <a:xfrm>
                <a:off x="2971" y="1344"/>
                <a:ext cx="136" cy="136"/>
              </a:xfrm>
              <a:prstGeom prst="ellipse">
                <a:avLst/>
              </a:prstGeom>
              <a:solidFill>
                <a:srgbClr val="33996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" name="Oval 13"/>
              <p:cNvSpPr>
                <a:spLocks/>
              </p:cNvSpPr>
              <p:nvPr/>
            </p:nvSpPr>
            <p:spPr bwMode="auto">
              <a:xfrm>
                <a:off x="2789" y="1706"/>
                <a:ext cx="136" cy="136"/>
              </a:xfrm>
              <a:prstGeom prst="ellipse">
                <a:avLst/>
              </a:prstGeom>
              <a:solidFill>
                <a:srgbClr val="33996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" name="Oval 14"/>
              <p:cNvSpPr>
                <a:spLocks/>
              </p:cNvSpPr>
              <p:nvPr/>
            </p:nvSpPr>
            <p:spPr bwMode="auto">
              <a:xfrm>
                <a:off x="3061" y="1570"/>
                <a:ext cx="136" cy="136"/>
              </a:xfrm>
              <a:prstGeom prst="ellipse">
                <a:avLst/>
              </a:prstGeom>
              <a:solidFill>
                <a:srgbClr val="33996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3" name="Oval 15"/>
              <p:cNvSpPr>
                <a:spLocks/>
              </p:cNvSpPr>
              <p:nvPr/>
            </p:nvSpPr>
            <p:spPr bwMode="auto">
              <a:xfrm>
                <a:off x="2608" y="1253"/>
                <a:ext cx="136" cy="136"/>
              </a:xfrm>
              <a:prstGeom prst="ellipse">
                <a:avLst/>
              </a:prstGeom>
              <a:solidFill>
                <a:srgbClr val="33996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" name="Oval 16"/>
              <p:cNvSpPr>
                <a:spLocks/>
              </p:cNvSpPr>
              <p:nvPr/>
            </p:nvSpPr>
            <p:spPr bwMode="auto">
              <a:xfrm>
                <a:off x="2517" y="1661"/>
                <a:ext cx="136" cy="136"/>
              </a:xfrm>
              <a:prstGeom prst="ellipse">
                <a:avLst/>
              </a:prstGeom>
              <a:solidFill>
                <a:srgbClr val="33996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" name="Oval 17"/>
              <p:cNvSpPr>
                <a:spLocks/>
              </p:cNvSpPr>
              <p:nvPr/>
            </p:nvSpPr>
            <p:spPr bwMode="auto">
              <a:xfrm>
                <a:off x="3107" y="1253"/>
                <a:ext cx="136" cy="136"/>
              </a:xfrm>
              <a:prstGeom prst="ellipse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" name="Oval 18"/>
              <p:cNvSpPr>
                <a:spLocks/>
              </p:cNvSpPr>
              <p:nvPr/>
            </p:nvSpPr>
            <p:spPr bwMode="auto">
              <a:xfrm>
                <a:off x="2653" y="1979"/>
                <a:ext cx="136" cy="136"/>
              </a:xfrm>
              <a:prstGeom prst="ellipse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" name="Oval 19"/>
              <p:cNvSpPr>
                <a:spLocks/>
              </p:cNvSpPr>
              <p:nvPr/>
            </p:nvSpPr>
            <p:spPr bwMode="auto">
              <a:xfrm>
                <a:off x="3334" y="1570"/>
                <a:ext cx="136" cy="136"/>
              </a:xfrm>
              <a:prstGeom prst="ellipse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" name="Oval 20"/>
              <p:cNvSpPr>
                <a:spLocks/>
              </p:cNvSpPr>
              <p:nvPr/>
            </p:nvSpPr>
            <p:spPr bwMode="auto">
              <a:xfrm>
                <a:off x="2381" y="1162"/>
                <a:ext cx="136" cy="136"/>
              </a:xfrm>
              <a:prstGeom prst="ellipse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" name="Oval 21"/>
              <p:cNvSpPr>
                <a:spLocks/>
              </p:cNvSpPr>
              <p:nvPr/>
            </p:nvSpPr>
            <p:spPr bwMode="auto">
              <a:xfrm>
                <a:off x="2925" y="1026"/>
                <a:ext cx="136" cy="136"/>
              </a:xfrm>
              <a:prstGeom prst="ellipse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" name="Oval 22"/>
              <p:cNvSpPr>
                <a:spLocks/>
              </p:cNvSpPr>
              <p:nvPr/>
            </p:nvSpPr>
            <p:spPr bwMode="auto">
              <a:xfrm>
                <a:off x="3107" y="1933"/>
                <a:ext cx="136" cy="136"/>
              </a:xfrm>
              <a:prstGeom prst="ellipse">
                <a:avLst/>
              </a:prstGeom>
              <a:solidFill>
                <a:srgbClr val="33996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" name="Oval 23"/>
              <p:cNvSpPr>
                <a:spLocks/>
              </p:cNvSpPr>
              <p:nvPr/>
            </p:nvSpPr>
            <p:spPr bwMode="auto">
              <a:xfrm>
                <a:off x="3243" y="1253"/>
                <a:ext cx="136" cy="136"/>
              </a:xfrm>
              <a:prstGeom prst="ellipse">
                <a:avLst/>
              </a:prstGeom>
              <a:solidFill>
                <a:srgbClr val="33996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2" name="Oval 24"/>
              <p:cNvSpPr>
                <a:spLocks/>
              </p:cNvSpPr>
              <p:nvPr/>
            </p:nvSpPr>
            <p:spPr bwMode="auto">
              <a:xfrm>
                <a:off x="2472" y="1888"/>
                <a:ext cx="136" cy="136"/>
              </a:xfrm>
              <a:prstGeom prst="ellipse">
                <a:avLst/>
              </a:prstGeom>
              <a:solidFill>
                <a:srgbClr val="33996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" name="Oval 25"/>
              <p:cNvSpPr>
                <a:spLocks/>
              </p:cNvSpPr>
              <p:nvPr/>
            </p:nvSpPr>
            <p:spPr bwMode="auto">
              <a:xfrm>
                <a:off x="2744" y="1434"/>
                <a:ext cx="136" cy="136"/>
              </a:xfrm>
              <a:prstGeom prst="ellipse">
                <a:avLst/>
              </a:prstGeom>
              <a:solidFill>
                <a:srgbClr val="33996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4" name="Oval 26"/>
              <p:cNvSpPr>
                <a:spLocks/>
              </p:cNvSpPr>
              <p:nvPr/>
            </p:nvSpPr>
            <p:spPr bwMode="auto">
              <a:xfrm>
                <a:off x="2245" y="1434"/>
                <a:ext cx="136" cy="136"/>
              </a:xfrm>
              <a:prstGeom prst="ellipse">
                <a:avLst/>
              </a:prstGeom>
              <a:solidFill>
                <a:srgbClr val="33996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1" name="Group 78"/>
            <p:cNvGrpSpPr>
              <a:grpSpLocks/>
            </p:cNvGrpSpPr>
            <p:nvPr/>
          </p:nvGrpSpPr>
          <p:grpSpPr bwMode="auto">
            <a:xfrm>
              <a:off x="3879" y="2115"/>
              <a:ext cx="906" cy="1360"/>
              <a:chOff x="3879" y="2115"/>
              <a:chExt cx="906" cy="1360"/>
            </a:xfrm>
          </p:grpSpPr>
          <p:sp>
            <p:nvSpPr>
              <p:cNvPr id="24" name="Oval 27"/>
              <p:cNvSpPr>
                <a:spLocks/>
              </p:cNvSpPr>
              <p:nvPr/>
            </p:nvSpPr>
            <p:spPr bwMode="auto">
              <a:xfrm>
                <a:off x="3879" y="2115"/>
                <a:ext cx="906" cy="1360"/>
              </a:xfrm>
              <a:prstGeom prst="ellipse">
                <a:avLst/>
              </a:prstGeom>
              <a:solidFill>
                <a:srgbClr val="FFCC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" name="Oval 29"/>
              <p:cNvSpPr>
                <a:spLocks/>
              </p:cNvSpPr>
              <p:nvPr/>
            </p:nvSpPr>
            <p:spPr bwMode="auto">
              <a:xfrm>
                <a:off x="4242" y="2205"/>
                <a:ext cx="136" cy="136"/>
              </a:xfrm>
              <a:prstGeom prst="ellipse">
                <a:avLst/>
              </a:prstGeom>
              <a:solidFill>
                <a:srgbClr val="33996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" name="Oval 30"/>
              <p:cNvSpPr>
                <a:spLocks/>
              </p:cNvSpPr>
              <p:nvPr/>
            </p:nvSpPr>
            <p:spPr bwMode="auto">
              <a:xfrm>
                <a:off x="4378" y="2840"/>
                <a:ext cx="136" cy="136"/>
              </a:xfrm>
              <a:prstGeom prst="ellipse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" name="Oval 32"/>
              <p:cNvSpPr>
                <a:spLocks/>
              </p:cNvSpPr>
              <p:nvPr/>
            </p:nvSpPr>
            <p:spPr bwMode="auto">
              <a:xfrm>
                <a:off x="4015" y="2886"/>
                <a:ext cx="136" cy="136"/>
              </a:xfrm>
              <a:prstGeom prst="ellipse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" name="Oval 33"/>
              <p:cNvSpPr>
                <a:spLocks/>
              </p:cNvSpPr>
              <p:nvPr/>
            </p:nvSpPr>
            <p:spPr bwMode="auto">
              <a:xfrm>
                <a:off x="4468" y="3067"/>
                <a:ext cx="136" cy="136"/>
              </a:xfrm>
              <a:prstGeom prst="ellipse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" name="Oval 34"/>
              <p:cNvSpPr>
                <a:spLocks/>
              </p:cNvSpPr>
              <p:nvPr/>
            </p:nvSpPr>
            <p:spPr bwMode="auto">
              <a:xfrm>
                <a:off x="4060" y="2659"/>
                <a:ext cx="136" cy="136"/>
              </a:xfrm>
              <a:prstGeom prst="ellipse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" name="Oval 35"/>
              <p:cNvSpPr>
                <a:spLocks/>
              </p:cNvSpPr>
              <p:nvPr/>
            </p:nvSpPr>
            <p:spPr bwMode="auto">
              <a:xfrm>
                <a:off x="4287" y="2568"/>
                <a:ext cx="136" cy="136"/>
              </a:xfrm>
              <a:prstGeom prst="ellipse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" name="Oval 36"/>
              <p:cNvSpPr>
                <a:spLocks/>
              </p:cNvSpPr>
              <p:nvPr/>
            </p:nvSpPr>
            <p:spPr bwMode="auto">
              <a:xfrm>
                <a:off x="4242" y="2976"/>
                <a:ext cx="136" cy="136"/>
              </a:xfrm>
              <a:prstGeom prst="ellipse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" name="Oval 37"/>
              <p:cNvSpPr>
                <a:spLocks/>
              </p:cNvSpPr>
              <p:nvPr/>
            </p:nvSpPr>
            <p:spPr bwMode="auto">
              <a:xfrm>
                <a:off x="4469" y="2659"/>
                <a:ext cx="136" cy="136"/>
              </a:xfrm>
              <a:prstGeom prst="ellipse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" name="Oval 38"/>
              <p:cNvSpPr>
                <a:spLocks/>
              </p:cNvSpPr>
              <p:nvPr/>
            </p:nvSpPr>
            <p:spPr bwMode="auto">
              <a:xfrm>
                <a:off x="4469" y="2432"/>
                <a:ext cx="136" cy="136"/>
              </a:xfrm>
              <a:prstGeom prst="ellipse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2" name="Group 89"/>
            <p:cNvGrpSpPr>
              <a:grpSpLocks/>
            </p:cNvGrpSpPr>
            <p:nvPr/>
          </p:nvGrpSpPr>
          <p:grpSpPr bwMode="auto">
            <a:xfrm>
              <a:off x="884" y="2115"/>
              <a:ext cx="906" cy="1360"/>
              <a:chOff x="884" y="2160"/>
              <a:chExt cx="906" cy="1360"/>
            </a:xfrm>
          </p:grpSpPr>
          <p:sp>
            <p:nvSpPr>
              <p:cNvPr id="13" name="Oval 27"/>
              <p:cNvSpPr>
                <a:spLocks/>
              </p:cNvSpPr>
              <p:nvPr/>
            </p:nvSpPr>
            <p:spPr bwMode="auto">
              <a:xfrm>
                <a:off x="884" y="2160"/>
                <a:ext cx="906" cy="1360"/>
              </a:xfrm>
              <a:prstGeom prst="ellipse">
                <a:avLst/>
              </a:prstGeom>
              <a:solidFill>
                <a:srgbClr val="FFCC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" name="Oval 39"/>
              <p:cNvSpPr>
                <a:spLocks/>
              </p:cNvSpPr>
              <p:nvPr/>
            </p:nvSpPr>
            <p:spPr bwMode="auto">
              <a:xfrm>
                <a:off x="1202" y="2704"/>
                <a:ext cx="136" cy="136"/>
              </a:xfrm>
              <a:prstGeom prst="ellipse">
                <a:avLst/>
              </a:prstGeom>
              <a:solidFill>
                <a:srgbClr val="33996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" name="Oval 40"/>
              <p:cNvSpPr>
                <a:spLocks/>
              </p:cNvSpPr>
              <p:nvPr/>
            </p:nvSpPr>
            <p:spPr bwMode="auto">
              <a:xfrm>
                <a:off x="1156" y="3158"/>
                <a:ext cx="136" cy="136"/>
              </a:xfrm>
              <a:prstGeom prst="ellipse">
                <a:avLst/>
              </a:prstGeom>
              <a:solidFill>
                <a:srgbClr val="33996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" name="Oval 41"/>
              <p:cNvSpPr>
                <a:spLocks/>
              </p:cNvSpPr>
              <p:nvPr/>
            </p:nvSpPr>
            <p:spPr bwMode="auto">
              <a:xfrm>
                <a:off x="1474" y="2976"/>
                <a:ext cx="136" cy="136"/>
              </a:xfrm>
              <a:prstGeom prst="ellipse">
                <a:avLst/>
              </a:prstGeom>
              <a:solidFill>
                <a:srgbClr val="33996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" name="Oval 42"/>
              <p:cNvSpPr>
                <a:spLocks/>
              </p:cNvSpPr>
              <p:nvPr/>
            </p:nvSpPr>
            <p:spPr bwMode="auto">
              <a:xfrm>
                <a:off x="1338" y="3203"/>
                <a:ext cx="136" cy="136"/>
              </a:xfrm>
              <a:prstGeom prst="ellipse">
                <a:avLst/>
              </a:prstGeom>
              <a:solidFill>
                <a:srgbClr val="33996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" name="Oval 43"/>
              <p:cNvSpPr>
                <a:spLocks/>
              </p:cNvSpPr>
              <p:nvPr/>
            </p:nvSpPr>
            <p:spPr bwMode="auto">
              <a:xfrm>
                <a:off x="1247" y="2296"/>
                <a:ext cx="136" cy="136"/>
              </a:xfrm>
              <a:prstGeom prst="ellipse">
                <a:avLst/>
              </a:prstGeom>
              <a:solidFill>
                <a:srgbClr val="33996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" name="Oval 44"/>
              <p:cNvSpPr>
                <a:spLocks/>
              </p:cNvSpPr>
              <p:nvPr/>
            </p:nvSpPr>
            <p:spPr bwMode="auto">
              <a:xfrm>
                <a:off x="1429" y="2568"/>
                <a:ext cx="136" cy="136"/>
              </a:xfrm>
              <a:prstGeom prst="ellipse">
                <a:avLst/>
              </a:prstGeom>
              <a:solidFill>
                <a:srgbClr val="33996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" name="Oval 45"/>
              <p:cNvSpPr>
                <a:spLocks/>
              </p:cNvSpPr>
              <p:nvPr/>
            </p:nvSpPr>
            <p:spPr bwMode="auto">
              <a:xfrm>
                <a:off x="1247" y="2478"/>
                <a:ext cx="136" cy="136"/>
              </a:xfrm>
              <a:prstGeom prst="ellipse">
                <a:avLst/>
              </a:prstGeom>
              <a:solidFill>
                <a:srgbClr val="33996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" name="Oval 46"/>
              <p:cNvSpPr>
                <a:spLocks/>
              </p:cNvSpPr>
              <p:nvPr/>
            </p:nvSpPr>
            <p:spPr bwMode="auto">
              <a:xfrm>
                <a:off x="1202" y="2931"/>
                <a:ext cx="136" cy="136"/>
              </a:xfrm>
              <a:prstGeom prst="ellipse">
                <a:avLst/>
              </a:prstGeom>
              <a:solidFill>
                <a:srgbClr val="33996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" name="Oval 47"/>
              <p:cNvSpPr>
                <a:spLocks/>
              </p:cNvSpPr>
              <p:nvPr/>
            </p:nvSpPr>
            <p:spPr bwMode="auto">
              <a:xfrm>
                <a:off x="1020" y="2523"/>
                <a:ext cx="136" cy="136"/>
              </a:xfrm>
              <a:prstGeom prst="ellipse">
                <a:avLst/>
              </a:prstGeom>
              <a:solidFill>
                <a:srgbClr val="33996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" name="Oval 48"/>
              <p:cNvSpPr>
                <a:spLocks/>
              </p:cNvSpPr>
              <p:nvPr/>
            </p:nvSpPr>
            <p:spPr bwMode="auto">
              <a:xfrm>
                <a:off x="1383" y="2795"/>
                <a:ext cx="136" cy="136"/>
              </a:xfrm>
              <a:prstGeom prst="ellipse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55" name="Rectangle 50"/>
          <p:cNvSpPr>
            <a:spLocks/>
          </p:cNvSpPr>
          <p:nvPr/>
        </p:nvSpPr>
        <p:spPr bwMode="auto">
          <a:xfrm>
            <a:off x="1116013" y="5805488"/>
            <a:ext cx="6985000" cy="792162"/>
          </a:xfrm>
          <a:prstGeom prst="rect">
            <a:avLst/>
          </a:prstGeom>
          <a:solidFill>
            <a:schemeClr val="accent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/>
            <a:r>
              <a:rPr kumimoji="0" lang="zh-TW" altLang="en-US" sz="2400" dirty="0">
                <a:latin typeface="標楷體" pitchFamily="65" charset="-120"/>
                <a:ea typeface="標楷體" pitchFamily="65" charset="-120"/>
                <a:sym typeface="Wingdings" pitchFamily="2" charset="2"/>
              </a:rPr>
              <a:t>吉尼值越小 → 純度越高 → </a:t>
            </a:r>
            <a:r>
              <a:rPr kumimoji="0" lang="en-US" altLang="zh-TW" sz="2400" dirty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0.18</a:t>
            </a:r>
            <a:r>
              <a:rPr kumimoji="0" lang="zh-TW" altLang="en-US" sz="2400" dirty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 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&lt;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 </a:t>
            </a:r>
            <a:r>
              <a:rPr kumimoji="0" lang="en-US" altLang="zh-TW" sz="2400" dirty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0.5</a:t>
            </a:r>
          </a:p>
        </p:txBody>
      </p:sp>
      <p:sp>
        <p:nvSpPr>
          <p:cNvPr id="56" name="AutoShape 102"/>
          <p:cNvSpPr>
            <a:spLocks/>
          </p:cNvSpPr>
          <p:nvPr/>
        </p:nvSpPr>
        <p:spPr bwMode="auto">
          <a:xfrm>
            <a:off x="5652120" y="2350568"/>
            <a:ext cx="2519362" cy="863600"/>
          </a:xfrm>
          <a:prstGeom prst="accentBorderCallout1">
            <a:avLst>
              <a:gd name="adj1" fmla="val 13236"/>
              <a:gd name="adj2" fmla="val -3023"/>
              <a:gd name="adj3" fmla="val 57561"/>
              <a:gd name="adj4" fmla="val -341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 sz="2000" dirty="0">
                <a:latin typeface="標楷體" pitchFamily="65" charset="-120"/>
                <a:ea typeface="標楷體" pitchFamily="65" charset="-120"/>
                <a:sym typeface="Wingdings" pitchFamily="2" charset="2"/>
              </a:rPr>
              <a:t>母節點吉尼值</a:t>
            </a:r>
          </a:p>
          <a:p>
            <a:pPr algn="ctr"/>
            <a:r>
              <a:rPr lang="zh-TW" altLang="en-US" sz="2000" dirty="0">
                <a:latin typeface="標楷體" pitchFamily="65" charset="-120"/>
                <a:ea typeface="標楷體" pitchFamily="65" charset="-120"/>
                <a:sym typeface="Wingdings" pitchFamily="2" charset="2"/>
              </a:rPr>
              <a:t> 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  <a:sym typeface="Wingdings" pitchFamily="2" charset="2"/>
              </a:rPr>
              <a:t>1-</a:t>
            </a:r>
            <a:r>
              <a:rPr kumimoji="0" lang="en-US" altLang="zh-TW" sz="2000" dirty="0">
                <a:latin typeface="Times New Roman" pitchFamily="18" charset="0"/>
                <a:sym typeface="Wingdings" pitchFamily="2" charset="2"/>
              </a:rPr>
              <a:t>0.5</a:t>
            </a:r>
            <a:r>
              <a:rPr kumimoji="0" lang="en-US" altLang="zh-TW" sz="2000" baseline="30000" dirty="0">
                <a:latin typeface="Times New Roman" pitchFamily="18" charset="0"/>
                <a:sym typeface="Wingdings" pitchFamily="2" charset="2"/>
              </a:rPr>
              <a:t>2</a:t>
            </a:r>
            <a:r>
              <a:rPr kumimoji="0" lang="en-US" altLang="zh-TW" sz="2000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  <a:sym typeface="Wingdings" pitchFamily="2" charset="2"/>
              </a:rPr>
              <a:t>-</a:t>
            </a:r>
            <a:r>
              <a:rPr kumimoji="0" lang="en-US" altLang="zh-TW" sz="2000" dirty="0">
                <a:latin typeface="Times New Roman" pitchFamily="18" charset="0"/>
                <a:sym typeface="Wingdings" pitchFamily="2" charset="2"/>
              </a:rPr>
              <a:t> 0.5</a:t>
            </a:r>
            <a:r>
              <a:rPr kumimoji="0" lang="en-US" altLang="zh-TW" sz="2000" baseline="30000" dirty="0">
                <a:latin typeface="Times New Roman" pitchFamily="18" charset="0"/>
                <a:sym typeface="Wingdings" pitchFamily="2" charset="2"/>
              </a:rPr>
              <a:t>2</a:t>
            </a:r>
            <a:r>
              <a:rPr kumimoji="0" lang="en-US" altLang="zh-TW" sz="2000" dirty="0">
                <a:latin typeface="Times New Roman" pitchFamily="18" charset="0"/>
                <a:sym typeface="Wingdings" pitchFamily="2" charset="2"/>
              </a:rPr>
              <a:t> = </a:t>
            </a:r>
            <a:r>
              <a:rPr kumimoji="0" lang="en-US" altLang="zh-TW" sz="2000" b="1" dirty="0">
                <a:latin typeface="Times New Roman" pitchFamily="18" charset="0"/>
                <a:sym typeface="Wingdings" pitchFamily="2" charset="2"/>
              </a:rPr>
              <a:t>0.5</a:t>
            </a:r>
            <a:endParaRPr kumimoji="0" lang="zh-TW" altLang="en-US" sz="2000" b="1" dirty="0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7" name="AutoShape 103"/>
          <p:cNvSpPr>
            <a:spLocks/>
          </p:cNvSpPr>
          <p:nvPr/>
        </p:nvSpPr>
        <p:spPr bwMode="auto">
          <a:xfrm>
            <a:off x="3242419" y="4507247"/>
            <a:ext cx="2409701" cy="792163"/>
          </a:xfrm>
          <a:prstGeom prst="accentBorderCallout1">
            <a:avLst>
              <a:gd name="adj1" fmla="val 14431"/>
              <a:gd name="adj2" fmla="val -2861"/>
              <a:gd name="adj3" fmla="val 37792"/>
              <a:gd name="adj4" fmla="val -176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/>
            <a:r>
              <a:rPr lang="zh-TW" altLang="en-US" sz="2000" dirty="0">
                <a:latin typeface="標楷體" pitchFamily="65" charset="-120"/>
                <a:ea typeface="標楷體" pitchFamily="65" charset="-120"/>
                <a:sym typeface="Wingdings" pitchFamily="2" charset="2"/>
              </a:rPr>
              <a:t>子節點吉尼值</a:t>
            </a:r>
          </a:p>
          <a:p>
            <a:pPr algn="ctr" eaLnBrk="0"/>
            <a:r>
              <a:rPr lang="zh-TW" altLang="en-US" sz="2000" dirty="0">
                <a:latin typeface="標楷體" pitchFamily="65" charset="-120"/>
                <a:ea typeface="標楷體" pitchFamily="65" charset="-120"/>
                <a:sym typeface="Wingdings" pitchFamily="2" charset="2"/>
              </a:rPr>
              <a:t> 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  <a:sym typeface="Wingdings" pitchFamily="2" charset="2"/>
              </a:rPr>
              <a:t>1-</a:t>
            </a:r>
            <a:r>
              <a:rPr kumimoji="0" lang="en-US" altLang="zh-TW" sz="2000" dirty="0">
                <a:latin typeface="Times New Roman" pitchFamily="18" charset="0"/>
                <a:sym typeface="Wingdings" pitchFamily="2" charset="2"/>
              </a:rPr>
              <a:t>0.1</a:t>
            </a:r>
            <a:r>
              <a:rPr kumimoji="0" lang="en-US" altLang="zh-TW" sz="2000" baseline="30000" dirty="0">
                <a:latin typeface="Times New Roman" pitchFamily="18" charset="0"/>
                <a:sym typeface="Wingdings" pitchFamily="2" charset="2"/>
              </a:rPr>
              <a:t>2</a:t>
            </a:r>
            <a:r>
              <a:rPr kumimoji="0" lang="en-US" altLang="zh-TW" sz="2000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TW" sz="2000" dirty="0">
                <a:latin typeface="Times New Roman" pitchFamily="18" charset="0"/>
                <a:sym typeface="Wingdings" pitchFamily="2" charset="2"/>
              </a:rPr>
              <a:t>- </a:t>
            </a:r>
            <a:r>
              <a:rPr kumimoji="0" lang="en-US" altLang="zh-TW" sz="2000" dirty="0">
                <a:latin typeface="Times New Roman" pitchFamily="18" charset="0"/>
                <a:sym typeface="Wingdings" pitchFamily="2" charset="2"/>
              </a:rPr>
              <a:t>0.9</a:t>
            </a:r>
            <a:r>
              <a:rPr kumimoji="0" lang="en-US" altLang="zh-TW" sz="2000" baseline="30000" dirty="0">
                <a:latin typeface="Times New Roman" pitchFamily="18" charset="0"/>
                <a:sym typeface="Wingdings" pitchFamily="2" charset="2"/>
              </a:rPr>
              <a:t>2</a:t>
            </a:r>
            <a:r>
              <a:rPr kumimoji="0" lang="en-US" altLang="zh-TW" sz="2000" dirty="0">
                <a:latin typeface="Times New Roman" pitchFamily="18" charset="0"/>
                <a:sym typeface="Wingdings" pitchFamily="2" charset="2"/>
              </a:rPr>
              <a:t> = </a:t>
            </a:r>
            <a:r>
              <a:rPr kumimoji="0" lang="en-US" altLang="zh-TW" sz="2000" b="1" dirty="0">
                <a:latin typeface="Times New Roman" pitchFamily="18" charset="0"/>
                <a:sym typeface="Wingdings" pitchFamily="2" charset="2"/>
              </a:rPr>
              <a:t>0.18</a:t>
            </a:r>
          </a:p>
          <a:p>
            <a:pPr algn="ctr"/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7453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CC"/>
                </a:solidFill>
              </a:rPr>
              <a:t>決策樹的形成</a:t>
            </a:r>
          </a:p>
        </p:txBody>
      </p:sp>
      <p:pic>
        <p:nvPicPr>
          <p:cNvPr id="2375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15" y="1761022"/>
            <a:ext cx="3046657" cy="4407929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75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133600"/>
            <a:ext cx="230505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75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221163"/>
            <a:ext cx="2663825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757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24175"/>
            <a:ext cx="2736850" cy="275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7579" name="Oval 11"/>
          <p:cNvSpPr>
            <a:spLocks noChangeArrowheads="1"/>
          </p:cNvSpPr>
          <p:nvPr/>
        </p:nvSpPr>
        <p:spPr bwMode="auto">
          <a:xfrm>
            <a:off x="405357" y="1637678"/>
            <a:ext cx="756922" cy="4654616"/>
          </a:xfrm>
          <a:prstGeom prst="ellipse">
            <a:avLst/>
          </a:prstGeom>
          <a:noFill/>
          <a:ln w="9525" algn="ctr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7580" name="Oval 12"/>
          <p:cNvSpPr>
            <a:spLocks noChangeArrowheads="1"/>
          </p:cNvSpPr>
          <p:nvPr/>
        </p:nvSpPr>
        <p:spPr bwMode="auto">
          <a:xfrm>
            <a:off x="1258887" y="1779179"/>
            <a:ext cx="831947" cy="4818471"/>
          </a:xfrm>
          <a:prstGeom prst="ellipse">
            <a:avLst/>
          </a:prstGeom>
          <a:noFill/>
          <a:ln w="9525" algn="ctr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7581" name="Oval 13"/>
          <p:cNvSpPr>
            <a:spLocks noChangeArrowheads="1"/>
          </p:cNvSpPr>
          <p:nvPr/>
        </p:nvSpPr>
        <p:spPr bwMode="auto">
          <a:xfrm>
            <a:off x="2051720" y="1798147"/>
            <a:ext cx="831948" cy="4818471"/>
          </a:xfrm>
          <a:prstGeom prst="ellipse">
            <a:avLst/>
          </a:prstGeom>
          <a:noFill/>
          <a:ln w="95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76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7 L 0.24219 -0.0071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1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52 -0.00023 L 0.16354 -0.0055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2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36994E-6 L 0.07084 2.36994E-6 " pathEditMode="relative" ptsTypes="AA">
                                      <p:cBhvr>
                                        <p:cTn id="43" dur="2000" fill="hold"/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9" grpId="0" animBg="1"/>
      <p:bldP spid="237579" grpId="1" animBg="1"/>
      <p:bldP spid="237580" grpId="0" animBg="1"/>
      <p:bldP spid="237580" grpId="1" animBg="1"/>
      <p:bldP spid="237581" grpId="0" animBg="1"/>
      <p:bldP spid="23758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9374" y="327447"/>
            <a:ext cx="5976912" cy="989012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solidFill>
                  <a:srgbClr val="000099"/>
                </a:solidFill>
                <a:latin typeface="微軟正黑體" pitchFamily="34" charset="-120"/>
                <a:ea typeface="微軟正黑體" pitchFamily="34" charset="-120"/>
              </a:rPr>
              <a:t>Example(Gain)</a:t>
            </a:r>
          </a:p>
        </p:txBody>
      </p:sp>
      <p:pic>
        <p:nvPicPr>
          <p:cNvPr id="2406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71438"/>
            <a:ext cx="2336800" cy="3381375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0645" name="Oval 5"/>
          <p:cNvSpPr>
            <a:spLocks noChangeArrowheads="1"/>
          </p:cNvSpPr>
          <p:nvPr/>
        </p:nvSpPr>
        <p:spPr bwMode="auto">
          <a:xfrm>
            <a:off x="8172450" y="0"/>
            <a:ext cx="647700" cy="3500438"/>
          </a:xfrm>
          <a:prstGeom prst="ellipse">
            <a:avLst/>
          </a:prstGeom>
          <a:noFill/>
          <a:ln w="9525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85750" indent="-28575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>
              <a:spcBef>
                <a:spcPct val="20000"/>
              </a:spcBef>
            </a:pPr>
            <a:endParaRPr kumimoji="0" lang="zh-TW" altLang="zh-TW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40649" name="Text Box 9"/>
          <p:cNvSpPr txBox="1">
            <a:spLocks noChangeArrowheads="1"/>
          </p:cNvSpPr>
          <p:nvPr/>
        </p:nvSpPr>
        <p:spPr bwMode="auto">
          <a:xfrm>
            <a:off x="4572000" y="333375"/>
            <a:ext cx="25923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42950" indent="-28575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0" lang="en-US" altLang="zh-TW" dirty="0">
                <a:latin typeface="Tahoma" pitchFamily="34" charset="0"/>
              </a:rPr>
              <a:t>  </a:t>
            </a:r>
            <a:r>
              <a:rPr kumimoji="0" lang="zh-TW" altLang="en-US" dirty="0">
                <a:latin typeface="Tahoma" pitchFamily="34" charset="0"/>
              </a:rPr>
              <a:t>  </a:t>
            </a:r>
            <a:r>
              <a:rPr kumimoji="0" lang="en-US" altLang="zh-TW" dirty="0">
                <a:latin typeface="Tahoma" pitchFamily="34" charset="0"/>
              </a:rPr>
              <a:t> n=16</a:t>
            </a:r>
            <a:br>
              <a:rPr kumimoji="0" lang="en-US" altLang="zh-TW" dirty="0">
                <a:latin typeface="Tahoma" pitchFamily="34" charset="0"/>
              </a:rPr>
            </a:br>
            <a:r>
              <a:rPr kumimoji="0" lang="en-US" altLang="zh-TW" dirty="0">
                <a:latin typeface="Tahoma" pitchFamily="34" charset="0"/>
              </a:rPr>
              <a:t> p=4	</a:t>
            </a:r>
          </a:p>
        </p:txBody>
      </p:sp>
      <p:sp>
        <p:nvSpPr>
          <p:cNvPr id="240653" name="Text Box 13"/>
          <p:cNvSpPr txBox="1">
            <a:spLocks noChangeArrowheads="1"/>
          </p:cNvSpPr>
          <p:nvPr/>
        </p:nvSpPr>
        <p:spPr bwMode="auto">
          <a:xfrm>
            <a:off x="19843" y="1876652"/>
            <a:ext cx="61563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42950" indent="-28575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600" dirty="0">
                <a:latin typeface="Tahoma" pitchFamily="34" charset="0"/>
              </a:rPr>
              <a:t>I(16,4)=-((4/16)*log</a:t>
            </a:r>
            <a:r>
              <a:rPr kumimoji="0" lang="en-US" altLang="zh-TW" sz="1600" baseline="-25000" dirty="0">
                <a:latin typeface="Tahoma" pitchFamily="34" charset="0"/>
              </a:rPr>
              <a:t>2</a:t>
            </a:r>
            <a:r>
              <a:rPr kumimoji="0" lang="en-US" altLang="zh-TW" sz="1600" dirty="0">
                <a:latin typeface="Tahoma" pitchFamily="34" charset="0"/>
              </a:rPr>
              <a:t>(4/16)+(12/16)*log</a:t>
            </a:r>
            <a:r>
              <a:rPr kumimoji="0" lang="en-US" altLang="zh-TW" sz="1600" baseline="-25000" dirty="0">
                <a:latin typeface="Tahoma" pitchFamily="34" charset="0"/>
              </a:rPr>
              <a:t>2</a:t>
            </a:r>
            <a:r>
              <a:rPr kumimoji="0" lang="en-US" altLang="zh-TW" sz="1600" dirty="0">
                <a:latin typeface="Tahoma" pitchFamily="34" charset="0"/>
              </a:rPr>
              <a:t>(12/16))=0.8113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0" lang="en-US" altLang="zh-TW" sz="1600" dirty="0">
                <a:latin typeface="Tahoma" pitchFamily="34" charset="0"/>
              </a:rPr>
              <a:t>E(</a:t>
            </a:r>
            <a:r>
              <a:rPr kumimoji="0" lang="zh-TW" altLang="en-US" sz="1600" dirty="0">
                <a:solidFill>
                  <a:schemeClr val="hlink"/>
                </a:solidFill>
                <a:latin typeface="Tahoma" pitchFamily="34" charset="0"/>
              </a:rPr>
              <a:t>年齡</a:t>
            </a:r>
            <a:r>
              <a:rPr kumimoji="0" lang="en-US" altLang="zh-TW" sz="1600" dirty="0">
                <a:latin typeface="Tahoma" pitchFamily="34" charset="0"/>
              </a:rPr>
              <a:t>)=(6/16)*I(6,1)+(10/16)*I(10,3)=</a:t>
            </a:r>
            <a:r>
              <a:rPr kumimoji="0" lang="en-US" altLang="zh-TW" sz="1600" dirty="0">
                <a:solidFill>
                  <a:schemeClr val="hlink"/>
                </a:solidFill>
                <a:latin typeface="Tahoma" pitchFamily="34" charset="0"/>
              </a:rPr>
              <a:t>0.7946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0" lang="en-US" altLang="zh-TW" sz="1600" dirty="0">
                <a:solidFill>
                  <a:schemeClr val="hlink"/>
                </a:solidFill>
                <a:latin typeface="Tahoma" pitchFamily="34" charset="0"/>
              </a:rPr>
              <a:t>Gain(</a:t>
            </a:r>
            <a:r>
              <a:rPr kumimoji="0" lang="zh-TW" altLang="en-US" sz="1600" dirty="0">
                <a:solidFill>
                  <a:schemeClr val="hlink"/>
                </a:solidFill>
                <a:latin typeface="Tahoma" pitchFamily="34" charset="0"/>
              </a:rPr>
              <a:t>年齡</a:t>
            </a:r>
            <a:r>
              <a:rPr kumimoji="0" lang="en-US" altLang="zh-TW" sz="1600" dirty="0">
                <a:solidFill>
                  <a:schemeClr val="hlink"/>
                </a:solidFill>
                <a:latin typeface="Tahoma" pitchFamily="34" charset="0"/>
              </a:rPr>
              <a:t>)=I(16,4)-E(</a:t>
            </a:r>
            <a:r>
              <a:rPr kumimoji="0" lang="zh-TW" altLang="en-US" sz="1600" dirty="0">
                <a:solidFill>
                  <a:schemeClr val="hlink"/>
                </a:solidFill>
                <a:latin typeface="Tahoma" pitchFamily="34" charset="0"/>
              </a:rPr>
              <a:t>年齡</a:t>
            </a:r>
            <a:r>
              <a:rPr kumimoji="0" lang="en-US" altLang="zh-TW" sz="1600" dirty="0">
                <a:solidFill>
                  <a:schemeClr val="hlink"/>
                </a:solidFill>
                <a:latin typeface="Tahoma" pitchFamily="34" charset="0"/>
              </a:rPr>
              <a:t>)=0.0167</a:t>
            </a:r>
          </a:p>
        </p:txBody>
      </p:sp>
      <p:grpSp>
        <p:nvGrpSpPr>
          <p:cNvPr id="240659" name="Group 19"/>
          <p:cNvGrpSpPr>
            <a:grpSpLocks/>
          </p:cNvGrpSpPr>
          <p:nvPr/>
        </p:nvGrpSpPr>
        <p:grpSpPr bwMode="auto">
          <a:xfrm>
            <a:off x="174715" y="3224776"/>
            <a:ext cx="8964613" cy="2530475"/>
            <a:chOff x="0" y="2024"/>
            <a:chExt cx="5647" cy="1594"/>
          </a:xfrm>
        </p:grpSpPr>
        <p:pic>
          <p:nvPicPr>
            <p:cNvPr id="240652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2058"/>
              <a:ext cx="1451" cy="1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0654" name="Text Box 14"/>
            <p:cNvSpPr txBox="1">
              <a:spLocks noChangeArrowheads="1"/>
            </p:cNvSpPr>
            <p:nvPr/>
          </p:nvSpPr>
          <p:spPr bwMode="auto">
            <a:xfrm>
              <a:off x="0" y="3385"/>
              <a:ext cx="20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742950" indent="-28575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 dirty="0">
                  <a:latin typeface="Tahoma" pitchFamily="34" charset="0"/>
                </a:rPr>
                <a:t>Gain(</a:t>
              </a:r>
              <a:r>
                <a:rPr kumimoji="0" lang="zh-TW" altLang="en-US" sz="1800" dirty="0">
                  <a:latin typeface="Tahoma" pitchFamily="34" charset="0"/>
                </a:rPr>
                <a:t>年齡</a:t>
              </a:r>
              <a:r>
                <a:rPr kumimoji="0" lang="en-US" altLang="zh-TW" sz="1800" dirty="0">
                  <a:latin typeface="Tahoma" pitchFamily="34" charset="0"/>
                </a:rPr>
                <a:t>)=0.0167</a:t>
              </a:r>
            </a:p>
          </p:txBody>
        </p:sp>
        <p:pic>
          <p:nvPicPr>
            <p:cNvPr id="240655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3" y="2049"/>
              <a:ext cx="1633" cy="1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0656" name="Text Box 16"/>
            <p:cNvSpPr txBox="1">
              <a:spLocks noChangeArrowheads="1"/>
            </p:cNvSpPr>
            <p:nvPr/>
          </p:nvSpPr>
          <p:spPr bwMode="auto">
            <a:xfrm>
              <a:off x="1636" y="3385"/>
              <a:ext cx="192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742950" indent="-28575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 dirty="0">
                  <a:latin typeface="Tahoma" pitchFamily="34" charset="0"/>
                </a:rPr>
                <a:t>Gain(</a:t>
              </a:r>
              <a:r>
                <a:rPr kumimoji="0" lang="zh-TW" altLang="en-US" sz="1800" dirty="0">
                  <a:latin typeface="Tahoma" pitchFamily="34" charset="0"/>
                </a:rPr>
                <a:t>性別</a:t>
              </a:r>
              <a:r>
                <a:rPr kumimoji="0" lang="en-US" altLang="zh-TW" sz="1800" dirty="0">
                  <a:latin typeface="Tahoma" pitchFamily="34" charset="0"/>
                </a:rPr>
                <a:t>)=0.0972</a:t>
              </a:r>
            </a:p>
          </p:txBody>
        </p:sp>
        <p:pic>
          <p:nvPicPr>
            <p:cNvPr id="240657" name="Picture 1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" y="2024"/>
              <a:ext cx="1950" cy="1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0658" name="Text Box 18"/>
            <p:cNvSpPr txBox="1">
              <a:spLocks noChangeArrowheads="1"/>
            </p:cNvSpPr>
            <p:nvPr/>
          </p:nvSpPr>
          <p:spPr bwMode="auto">
            <a:xfrm>
              <a:off x="3243" y="3385"/>
              <a:ext cx="2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742950" indent="-28575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>
                  <a:latin typeface="Tahoma" pitchFamily="34" charset="0"/>
                </a:rPr>
                <a:t>Gain(</a:t>
              </a:r>
              <a:r>
                <a:rPr kumimoji="0" lang="zh-TW" altLang="en-US" sz="1800">
                  <a:latin typeface="Tahoma" pitchFamily="34" charset="0"/>
                </a:rPr>
                <a:t>家庭所得</a:t>
              </a:r>
              <a:r>
                <a:rPr kumimoji="0" lang="en-US" altLang="zh-TW" sz="1800">
                  <a:latin typeface="Tahoma" pitchFamily="34" charset="0"/>
                </a:rPr>
                <a:t>)=0.0177</a:t>
              </a:r>
            </a:p>
          </p:txBody>
        </p:sp>
      </p:grpSp>
      <p:grpSp>
        <p:nvGrpSpPr>
          <p:cNvPr id="240663" name="Group 23"/>
          <p:cNvGrpSpPr>
            <a:grpSpLocks/>
          </p:cNvGrpSpPr>
          <p:nvPr/>
        </p:nvGrpSpPr>
        <p:grpSpPr bwMode="auto">
          <a:xfrm>
            <a:off x="2124076" y="5229227"/>
            <a:ext cx="4608512" cy="1247776"/>
            <a:chOff x="1338" y="3294"/>
            <a:chExt cx="2903" cy="786"/>
          </a:xfrm>
        </p:grpSpPr>
        <p:sp>
          <p:nvSpPr>
            <p:cNvPr id="240660" name="Oval 20"/>
            <p:cNvSpPr>
              <a:spLocks noChangeArrowheads="1"/>
            </p:cNvSpPr>
            <p:nvPr/>
          </p:nvSpPr>
          <p:spPr bwMode="auto">
            <a:xfrm>
              <a:off x="1746" y="3294"/>
              <a:ext cx="1860" cy="454"/>
            </a:xfrm>
            <a:prstGeom prst="ellipse">
              <a:avLst/>
            </a:prstGeom>
            <a:noFill/>
            <a:ln w="9525" algn="ctr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0661" name="Text Box 21"/>
            <p:cNvSpPr txBox="1">
              <a:spLocks noChangeArrowheads="1"/>
            </p:cNvSpPr>
            <p:nvPr/>
          </p:nvSpPr>
          <p:spPr bwMode="auto">
            <a:xfrm>
              <a:off x="1338" y="3830"/>
              <a:ext cx="29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742950" indent="-28575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000" dirty="0">
                  <a:solidFill>
                    <a:schemeClr val="hlink"/>
                  </a:solidFill>
                  <a:latin typeface="標楷體" pitchFamily="65" charset="-120"/>
                  <a:ea typeface="標楷體" pitchFamily="65" charset="-120"/>
                </a:rPr>
                <a:t>-&gt; Max(Gain):</a:t>
              </a:r>
              <a:r>
                <a:rPr kumimoji="0" lang="zh-TW" altLang="en-US" sz="2000" dirty="0">
                  <a:solidFill>
                    <a:schemeClr val="hlink"/>
                  </a:solidFill>
                  <a:latin typeface="標楷體" pitchFamily="65" charset="-120"/>
                  <a:ea typeface="標楷體" pitchFamily="65" charset="-120"/>
                </a:rPr>
                <a:t>作為第一個分類依據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88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406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406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406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0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0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5" grpId="0" animBg="1"/>
      <p:bldP spid="240649" grpId="0"/>
      <p:bldP spid="2406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684" name="Group 20"/>
          <p:cNvGrpSpPr>
            <a:grpSpLocks/>
          </p:cNvGrpSpPr>
          <p:nvPr/>
        </p:nvGrpSpPr>
        <p:grpSpPr bwMode="auto">
          <a:xfrm>
            <a:off x="5688013" y="2492375"/>
            <a:ext cx="3455987" cy="1735138"/>
            <a:chOff x="3583" y="1570"/>
            <a:chExt cx="2177" cy="1093"/>
          </a:xfrm>
        </p:grpSpPr>
        <p:pic>
          <p:nvPicPr>
            <p:cNvPr id="241677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9" y="1570"/>
              <a:ext cx="1260" cy="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1679" name="Text Box 15"/>
            <p:cNvSpPr txBox="1">
              <a:spLocks noChangeArrowheads="1"/>
            </p:cNvSpPr>
            <p:nvPr/>
          </p:nvSpPr>
          <p:spPr bwMode="auto">
            <a:xfrm>
              <a:off x="3583" y="2432"/>
              <a:ext cx="21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742950" indent="-28575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>
                  <a:latin typeface="Tahoma" pitchFamily="34" charset="0"/>
                </a:rPr>
                <a:t>Gain(</a:t>
              </a:r>
              <a:r>
                <a:rPr kumimoji="0" lang="zh-TW" altLang="en-US" sz="1800">
                  <a:latin typeface="Tahoma" pitchFamily="34" charset="0"/>
                </a:rPr>
                <a:t>家庭所得</a:t>
              </a:r>
              <a:r>
                <a:rPr kumimoji="0" lang="en-US" altLang="zh-TW" sz="1800">
                  <a:latin typeface="Tahoma" pitchFamily="34" charset="0"/>
                </a:rPr>
                <a:t>)=0.688</a:t>
              </a:r>
            </a:p>
          </p:txBody>
        </p:sp>
      </p:grp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6650" y="202407"/>
            <a:ext cx="8121526" cy="850106"/>
          </a:xfrm>
        </p:spPr>
        <p:txBody>
          <a:bodyPr/>
          <a:lstStyle/>
          <a:p>
            <a:r>
              <a:rPr lang="en-US" altLang="zh-TW" b="1" dirty="0">
                <a:solidFill>
                  <a:srgbClr val="0000CC"/>
                </a:solidFill>
              </a:rPr>
              <a:t>Example(</a:t>
            </a:r>
            <a:r>
              <a:rPr lang="zh-TW" altLang="en-US" b="1" dirty="0">
                <a:solidFill>
                  <a:srgbClr val="0000CC"/>
                </a:solidFill>
              </a:rPr>
              <a:t>續</a:t>
            </a:r>
            <a:r>
              <a:rPr lang="en-US" altLang="zh-TW" b="1" dirty="0">
                <a:solidFill>
                  <a:srgbClr val="0000CC"/>
                </a:solidFill>
              </a:rPr>
              <a:t>)</a:t>
            </a:r>
          </a:p>
        </p:txBody>
      </p:sp>
      <p:pic>
        <p:nvPicPr>
          <p:cNvPr id="2416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33375"/>
            <a:ext cx="2082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1670" name="Oval 6"/>
          <p:cNvSpPr>
            <a:spLocks noChangeArrowheads="1"/>
          </p:cNvSpPr>
          <p:nvPr/>
        </p:nvSpPr>
        <p:spPr bwMode="auto">
          <a:xfrm>
            <a:off x="6550025" y="1052514"/>
            <a:ext cx="1367680" cy="1033462"/>
          </a:xfrm>
          <a:prstGeom prst="ellipse">
            <a:avLst/>
          </a:prstGeom>
          <a:noFill/>
          <a:ln w="9525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1672" name="Line 8"/>
          <p:cNvSpPr>
            <a:spLocks noChangeShapeType="1"/>
          </p:cNvSpPr>
          <p:nvPr/>
        </p:nvSpPr>
        <p:spPr bwMode="auto">
          <a:xfrm flipH="1">
            <a:off x="3090862" y="1340768"/>
            <a:ext cx="3569370" cy="122463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1673" name="Text Box 9"/>
          <p:cNvSpPr txBox="1">
            <a:spLocks noChangeArrowheads="1"/>
          </p:cNvSpPr>
          <p:nvPr/>
        </p:nvSpPr>
        <p:spPr bwMode="auto">
          <a:xfrm>
            <a:off x="2987675" y="2205038"/>
            <a:ext cx="6156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42950" indent="-28575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0" lang="en-US" altLang="zh-TW" sz="1600">
                <a:latin typeface="Tahoma" pitchFamily="34" charset="0"/>
              </a:rPr>
              <a:t>I(7,3)=-((3/7)*log</a:t>
            </a:r>
            <a:r>
              <a:rPr kumimoji="0" lang="en-US" altLang="zh-TW" sz="1600" baseline="-25000">
                <a:latin typeface="Tahoma" pitchFamily="34" charset="0"/>
              </a:rPr>
              <a:t>2</a:t>
            </a:r>
            <a:r>
              <a:rPr kumimoji="0" lang="en-US" altLang="zh-TW" sz="1600">
                <a:latin typeface="Tahoma" pitchFamily="34" charset="0"/>
              </a:rPr>
              <a:t>(3/7)+(4/7)*log</a:t>
            </a:r>
            <a:r>
              <a:rPr kumimoji="0" lang="en-US" altLang="zh-TW" sz="1600" baseline="-25000">
                <a:latin typeface="Tahoma" pitchFamily="34" charset="0"/>
              </a:rPr>
              <a:t>2</a:t>
            </a:r>
            <a:r>
              <a:rPr kumimoji="0" lang="en-US" altLang="zh-TW" sz="1600">
                <a:latin typeface="Tahoma" pitchFamily="34" charset="0"/>
              </a:rPr>
              <a:t>(4/7))=0.9852</a:t>
            </a:r>
          </a:p>
        </p:txBody>
      </p:sp>
      <p:pic>
        <p:nvPicPr>
          <p:cNvPr id="24167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2695575" cy="2038350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1683" name="Group 19"/>
          <p:cNvGrpSpPr>
            <a:grpSpLocks/>
          </p:cNvGrpSpPr>
          <p:nvPr/>
        </p:nvGrpSpPr>
        <p:grpSpPr bwMode="auto">
          <a:xfrm>
            <a:off x="2555875" y="2565400"/>
            <a:ext cx="3455988" cy="1662113"/>
            <a:chOff x="1610" y="1616"/>
            <a:chExt cx="2177" cy="1047"/>
          </a:xfrm>
        </p:grpSpPr>
        <p:pic>
          <p:nvPicPr>
            <p:cNvPr id="241675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" y="1616"/>
              <a:ext cx="960" cy="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1678" name="Text Box 14"/>
            <p:cNvSpPr txBox="1">
              <a:spLocks noChangeArrowheads="1"/>
            </p:cNvSpPr>
            <p:nvPr/>
          </p:nvSpPr>
          <p:spPr bwMode="auto">
            <a:xfrm>
              <a:off x="1610" y="2432"/>
              <a:ext cx="21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742950" indent="-28575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>
                  <a:latin typeface="Tahoma" pitchFamily="34" charset="0"/>
                </a:rPr>
                <a:t>Gain(</a:t>
              </a:r>
              <a:r>
                <a:rPr kumimoji="0" lang="zh-TW" altLang="en-US" sz="1800">
                  <a:latin typeface="Tahoma" pitchFamily="34" charset="0"/>
                </a:rPr>
                <a:t>年齡</a:t>
              </a:r>
              <a:r>
                <a:rPr kumimoji="0" lang="en-US" altLang="zh-TW" sz="1800">
                  <a:latin typeface="Tahoma" pitchFamily="34" charset="0"/>
                </a:rPr>
                <a:t>)=0.9852</a:t>
              </a:r>
            </a:p>
          </p:txBody>
        </p:sp>
      </p:grpSp>
      <p:sp>
        <p:nvSpPr>
          <p:cNvPr id="241682" name="Oval 18"/>
          <p:cNvSpPr>
            <a:spLocks noChangeArrowheads="1"/>
          </p:cNvSpPr>
          <p:nvPr/>
        </p:nvSpPr>
        <p:spPr bwMode="auto">
          <a:xfrm>
            <a:off x="5508625" y="1052513"/>
            <a:ext cx="1295623" cy="1033463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1685" name="Oval 21"/>
          <p:cNvSpPr>
            <a:spLocks noChangeArrowheads="1"/>
          </p:cNvSpPr>
          <p:nvPr/>
        </p:nvSpPr>
        <p:spPr bwMode="auto">
          <a:xfrm>
            <a:off x="3059113" y="3860800"/>
            <a:ext cx="2592387" cy="431800"/>
          </a:xfrm>
          <a:prstGeom prst="ellipse">
            <a:avLst/>
          </a:prstGeom>
          <a:noFill/>
          <a:ln w="9525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241689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348163"/>
            <a:ext cx="2663825" cy="2174875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1690" name="Line 26"/>
          <p:cNvSpPr>
            <a:spLocks noChangeShapeType="1"/>
          </p:cNvSpPr>
          <p:nvPr/>
        </p:nvSpPr>
        <p:spPr bwMode="auto">
          <a:xfrm flipH="1">
            <a:off x="1979613" y="1953085"/>
            <a:ext cx="3708400" cy="2339516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41694" name="Group 30"/>
          <p:cNvGrpSpPr>
            <a:grpSpLocks/>
          </p:cNvGrpSpPr>
          <p:nvPr/>
        </p:nvGrpSpPr>
        <p:grpSpPr bwMode="auto">
          <a:xfrm>
            <a:off x="2700338" y="4724400"/>
            <a:ext cx="3455987" cy="2133600"/>
            <a:chOff x="1701" y="2976"/>
            <a:chExt cx="2177" cy="1344"/>
          </a:xfrm>
        </p:grpSpPr>
        <p:sp>
          <p:nvSpPr>
            <p:cNvPr id="241680" name="Text Box 16"/>
            <p:cNvSpPr txBox="1">
              <a:spLocks noChangeArrowheads="1"/>
            </p:cNvSpPr>
            <p:nvPr/>
          </p:nvSpPr>
          <p:spPr bwMode="auto">
            <a:xfrm>
              <a:off x="1701" y="4089"/>
              <a:ext cx="21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742950" indent="-28575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>
                  <a:latin typeface="Tahoma" pitchFamily="34" charset="0"/>
                </a:rPr>
                <a:t>Gain(</a:t>
              </a:r>
              <a:r>
                <a:rPr kumimoji="0" lang="zh-TW" altLang="en-US" sz="1800">
                  <a:latin typeface="Tahoma" pitchFamily="34" charset="0"/>
                </a:rPr>
                <a:t>年齡</a:t>
              </a:r>
              <a:r>
                <a:rPr kumimoji="0" lang="en-US" altLang="zh-TW" sz="1800">
                  <a:latin typeface="Tahoma" pitchFamily="34" charset="0"/>
                </a:rPr>
                <a:t>)=0.2222</a:t>
              </a:r>
            </a:p>
          </p:txBody>
        </p:sp>
        <p:pic>
          <p:nvPicPr>
            <p:cNvPr id="241691" name="Picture 2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" y="2976"/>
              <a:ext cx="1361" cy="1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41692" name="Text Box 28"/>
          <p:cNvSpPr txBox="1">
            <a:spLocks noChangeArrowheads="1"/>
          </p:cNvSpPr>
          <p:nvPr/>
        </p:nvSpPr>
        <p:spPr bwMode="auto">
          <a:xfrm>
            <a:off x="3203575" y="4365625"/>
            <a:ext cx="6156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42950" indent="-28575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0" lang="en-US" altLang="zh-TW" sz="1600">
                <a:latin typeface="Tahoma" pitchFamily="34" charset="0"/>
              </a:rPr>
              <a:t>I(9,1)=-((1/9)*log</a:t>
            </a:r>
            <a:r>
              <a:rPr kumimoji="0" lang="en-US" altLang="zh-TW" sz="1600" baseline="-25000">
                <a:latin typeface="Tahoma" pitchFamily="34" charset="0"/>
              </a:rPr>
              <a:t>2</a:t>
            </a:r>
            <a:r>
              <a:rPr kumimoji="0" lang="en-US" altLang="zh-TW" sz="1600">
                <a:latin typeface="Tahoma" pitchFamily="34" charset="0"/>
              </a:rPr>
              <a:t>(1/9)+(8/9)*log</a:t>
            </a:r>
            <a:r>
              <a:rPr kumimoji="0" lang="en-US" altLang="zh-TW" sz="1600" baseline="-25000">
                <a:latin typeface="Tahoma" pitchFamily="34" charset="0"/>
              </a:rPr>
              <a:t>2</a:t>
            </a:r>
            <a:r>
              <a:rPr kumimoji="0" lang="en-US" altLang="zh-TW" sz="1600">
                <a:latin typeface="Tahoma" pitchFamily="34" charset="0"/>
              </a:rPr>
              <a:t>(8/9))=0.5032</a:t>
            </a:r>
          </a:p>
        </p:txBody>
      </p:sp>
      <p:grpSp>
        <p:nvGrpSpPr>
          <p:cNvPr id="241695" name="Group 31"/>
          <p:cNvGrpSpPr>
            <a:grpSpLocks/>
          </p:cNvGrpSpPr>
          <p:nvPr/>
        </p:nvGrpSpPr>
        <p:grpSpPr bwMode="auto">
          <a:xfrm>
            <a:off x="5688013" y="4797425"/>
            <a:ext cx="3455987" cy="2060575"/>
            <a:chOff x="3583" y="3022"/>
            <a:chExt cx="2177" cy="1298"/>
          </a:xfrm>
        </p:grpSpPr>
        <p:sp>
          <p:nvSpPr>
            <p:cNvPr id="241681" name="Text Box 17"/>
            <p:cNvSpPr txBox="1">
              <a:spLocks noChangeArrowheads="1"/>
            </p:cNvSpPr>
            <p:nvPr/>
          </p:nvSpPr>
          <p:spPr bwMode="auto">
            <a:xfrm>
              <a:off x="3583" y="4089"/>
              <a:ext cx="21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742950" indent="-28575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>
                  <a:latin typeface="Tahoma" pitchFamily="34" charset="0"/>
                </a:rPr>
                <a:t>Gain(</a:t>
              </a:r>
              <a:r>
                <a:rPr kumimoji="0" lang="zh-TW" altLang="en-US" sz="1800">
                  <a:latin typeface="Tahoma" pitchFamily="34" charset="0"/>
                </a:rPr>
                <a:t>家庭所得</a:t>
              </a:r>
              <a:r>
                <a:rPr kumimoji="0" lang="en-US" altLang="zh-TW" sz="1800">
                  <a:latin typeface="Tahoma" pitchFamily="34" charset="0"/>
                </a:rPr>
                <a:t>)=0.5032</a:t>
              </a:r>
            </a:p>
          </p:txBody>
        </p:sp>
        <p:pic>
          <p:nvPicPr>
            <p:cNvPr id="241693" name="Picture 2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" y="3022"/>
              <a:ext cx="1327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41696" name="Oval 32"/>
          <p:cNvSpPr>
            <a:spLocks noChangeArrowheads="1"/>
          </p:cNvSpPr>
          <p:nvPr/>
        </p:nvSpPr>
        <p:spPr bwMode="auto">
          <a:xfrm>
            <a:off x="5940425" y="6453188"/>
            <a:ext cx="3203575" cy="404812"/>
          </a:xfrm>
          <a:prstGeom prst="ellipse">
            <a:avLst/>
          </a:prstGeom>
          <a:noFill/>
          <a:ln w="9525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47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16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31214E-7 L 0.33074 -0.15746 " pathEditMode="relative" ptsTypes="AA">
                                      <p:cBhvr>
                                        <p:cTn id="41" dur="2000" fill="hold"/>
                                        <p:tgtEl>
                                          <p:spTgt spid="2416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1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416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4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4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4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4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28324E-6 L -0.20469 -0.50336 " pathEditMode="relative" ptsTypes="AA">
                                      <p:cBhvr>
                                        <p:cTn id="80" dur="2000" fill="hold"/>
                                        <p:tgtEl>
                                          <p:spTgt spid="2416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0" grpId="0" animBg="1"/>
      <p:bldP spid="241672" grpId="0" animBg="1"/>
      <p:bldP spid="241673" grpId="0"/>
      <p:bldP spid="241682" grpId="0" animBg="1"/>
      <p:bldP spid="241685" grpId="0" animBg="1"/>
      <p:bldP spid="241690" grpId="0" animBg="1"/>
      <p:bldP spid="241692" grpId="0"/>
      <p:bldP spid="24169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00CC"/>
                </a:solidFill>
              </a:rPr>
              <a:t>Example(end) ID3</a:t>
            </a:r>
            <a:r>
              <a:rPr lang="zh-TW" altLang="en-US" b="1" dirty="0">
                <a:solidFill>
                  <a:srgbClr val="0000CC"/>
                </a:solidFill>
              </a:rPr>
              <a:t>演算法</a:t>
            </a:r>
          </a:p>
        </p:txBody>
      </p:sp>
      <p:pic>
        <p:nvPicPr>
          <p:cNvPr id="2426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89" y="2270542"/>
            <a:ext cx="2336800" cy="3381375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26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26" y="2287587"/>
            <a:ext cx="2926556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2726" name="Text Box 38"/>
          <p:cNvSpPr txBox="1">
            <a:spLocks noChangeArrowheads="1"/>
          </p:cNvSpPr>
          <p:nvPr/>
        </p:nvSpPr>
        <p:spPr bwMode="auto">
          <a:xfrm>
            <a:off x="5674719" y="1782762"/>
            <a:ext cx="3240087" cy="3802062"/>
          </a:xfrm>
          <a:prstGeom prst="rect">
            <a:avLst/>
          </a:prstGeom>
          <a:noFill/>
          <a:ln w="1270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TW" altLang="en-US" sz="1800" dirty="0">
                <a:solidFill>
                  <a:schemeClr val="hlink"/>
                </a:solidFill>
                <a:latin typeface="Tahoma" pitchFamily="34" charset="0"/>
                <a:ea typeface="新細明體" charset="-120"/>
              </a:rPr>
              <a:t>分類規則</a:t>
            </a:r>
          </a:p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600" b="1" dirty="0">
                <a:latin typeface="標楷體" pitchFamily="65" charset="-120"/>
              </a:rPr>
              <a:t>IF </a:t>
            </a:r>
            <a:r>
              <a:rPr kumimoji="1" lang="zh-TW" altLang="en-US" sz="1600" b="1" dirty="0">
                <a:latin typeface="標楷體" pitchFamily="65" charset="-120"/>
              </a:rPr>
              <a:t>性別</a:t>
            </a:r>
            <a:r>
              <a:rPr kumimoji="1" lang="en-US" altLang="zh-TW" sz="1600" b="1" dirty="0">
                <a:latin typeface="標楷體" pitchFamily="65" charset="-120"/>
              </a:rPr>
              <a:t>=Female AND </a:t>
            </a:r>
            <a:r>
              <a:rPr kumimoji="1" lang="zh-TW" altLang="en-US" sz="1600" b="1" dirty="0">
                <a:latin typeface="標楷體" pitchFamily="65" charset="-120"/>
              </a:rPr>
              <a:t>家庭所得</a:t>
            </a:r>
            <a:r>
              <a:rPr kumimoji="1" lang="en-US" altLang="zh-TW" sz="1600" b="1" dirty="0">
                <a:latin typeface="標楷體" pitchFamily="65" charset="-120"/>
              </a:rPr>
              <a:t>= </a:t>
            </a:r>
            <a:br>
              <a:rPr kumimoji="1" lang="en-US" altLang="zh-TW" sz="1600" b="1" dirty="0">
                <a:latin typeface="標楷體" pitchFamily="65" charset="-120"/>
              </a:rPr>
            </a:br>
            <a:r>
              <a:rPr kumimoji="1" lang="en-US" altLang="zh-TW" sz="1600" b="1" dirty="0">
                <a:latin typeface="標楷體" pitchFamily="65" charset="-120"/>
              </a:rPr>
              <a:t>  </a:t>
            </a:r>
            <a:r>
              <a:rPr kumimoji="1" lang="zh-TW" altLang="en-US" sz="1600" b="1" dirty="0">
                <a:latin typeface="標楷體" pitchFamily="65" charset="-120"/>
              </a:rPr>
              <a:t>低 </a:t>
            </a:r>
            <a:r>
              <a:rPr kumimoji="1" lang="en-US" altLang="zh-TW" sz="1600" b="1" dirty="0">
                <a:latin typeface="標楷體" pitchFamily="65" charset="-120"/>
              </a:rPr>
              <a:t>THEN </a:t>
            </a:r>
            <a:r>
              <a:rPr kumimoji="1" lang="zh-TW" altLang="en-US" sz="1600" b="1" dirty="0">
                <a:latin typeface="標楷體" pitchFamily="65" charset="-120"/>
              </a:rPr>
              <a:t>購買</a:t>
            </a:r>
            <a:r>
              <a:rPr kumimoji="1" lang="en-US" altLang="zh-TW" sz="1600" b="1" dirty="0">
                <a:latin typeface="標楷體" pitchFamily="65" charset="-120"/>
              </a:rPr>
              <a:t>RV</a:t>
            </a:r>
            <a:r>
              <a:rPr kumimoji="1" lang="zh-TW" altLang="en-US" sz="1600" b="1" dirty="0">
                <a:latin typeface="標楷體" pitchFamily="65" charset="-120"/>
              </a:rPr>
              <a:t>房車</a:t>
            </a:r>
            <a:r>
              <a:rPr kumimoji="1" lang="en-US" altLang="zh-TW" sz="1600" b="1" dirty="0">
                <a:latin typeface="標楷體" pitchFamily="65" charset="-120"/>
              </a:rPr>
              <a:t>=</a:t>
            </a:r>
            <a:r>
              <a:rPr kumimoji="1" lang="zh-TW" altLang="en-US" sz="1600" b="1" dirty="0">
                <a:solidFill>
                  <a:schemeClr val="hlink"/>
                </a:solidFill>
                <a:latin typeface="標楷體" pitchFamily="65" charset="-120"/>
              </a:rPr>
              <a:t>否</a:t>
            </a:r>
          </a:p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600" b="1" dirty="0">
                <a:latin typeface="標楷體" pitchFamily="65" charset="-120"/>
              </a:rPr>
              <a:t>IF </a:t>
            </a:r>
            <a:r>
              <a:rPr kumimoji="1" lang="zh-TW" altLang="en-US" sz="1600" b="1" dirty="0">
                <a:latin typeface="標楷體" pitchFamily="65" charset="-120"/>
              </a:rPr>
              <a:t>性別</a:t>
            </a:r>
            <a:r>
              <a:rPr kumimoji="1" lang="en-US" altLang="zh-TW" sz="1600" b="1" dirty="0">
                <a:latin typeface="標楷體" pitchFamily="65" charset="-120"/>
              </a:rPr>
              <a:t>=Female AND </a:t>
            </a:r>
            <a:r>
              <a:rPr kumimoji="1" lang="zh-TW" altLang="en-US" sz="1600" b="1" dirty="0">
                <a:latin typeface="標楷體" pitchFamily="65" charset="-120"/>
              </a:rPr>
              <a:t>家庭所得</a:t>
            </a:r>
            <a:r>
              <a:rPr kumimoji="1" lang="en-US" altLang="zh-TW" sz="1600" b="1" dirty="0">
                <a:latin typeface="標楷體" pitchFamily="65" charset="-120"/>
              </a:rPr>
              <a:t>= </a:t>
            </a:r>
            <a:br>
              <a:rPr kumimoji="1" lang="en-US" altLang="zh-TW" sz="1600" b="1" dirty="0">
                <a:latin typeface="標楷體" pitchFamily="65" charset="-120"/>
              </a:rPr>
            </a:br>
            <a:r>
              <a:rPr kumimoji="1" lang="en-US" altLang="zh-TW" sz="1600" b="1" dirty="0">
                <a:latin typeface="標楷體" pitchFamily="65" charset="-120"/>
              </a:rPr>
              <a:t>  </a:t>
            </a:r>
            <a:r>
              <a:rPr kumimoji="1" lang="zh-TW" altLang="en-US" sz="1600" b="1" dirty="0">
                <a:latin typeface="標楷體" pitchFamily="65" charset="-120"/>
              </a:rPr>
              <a:t>小康 </a:t>
            </a:r>
            <a:r>
              <a:rPr kumimoji="1" lang="en-US" altLang="zh-TW" sz="1600" b="1" dirty="0">
                <a:latin typeface="標楷體" pitchFamily="65" charset="-120"/>
              </a:rPr>
              <a:t>THEN </a:t>
            </a:r>
            <a:r>
              <a:rPr kumimoji="1" lang="zh-TW" altLang="en-US" sz="1600" b="1" dirty="0">
                <a:latin typeface="標楷體" pitchFamily="65" charset="-120"/>
              </a:rPr>
              <a:t>購買</a:t>
            </a:r>
            <a:r>
              <a:rPr kumimoji="1" lang="en-US" altLang="zh-TW" sz="1600" b="1" dirty="0">
                <a:latin typeface="標楷體" pitchFamily="65" charset="-120"/>
              </a:rPr>
              <a:t>RV</a:t>
            </a:r>
            <a:r>
              <a:rPr kumimoji="1" lang="zh-TW" altLang="en-US" sz="1600" b="1" dirty="0">
                <a:latin typeface="標楷體" pitchFamily="65" charset="-120"/>
              </a:rPr>
              <a:t>房車</a:t>
            </a:r>
            <a:r>
              <a:rPr kumimoji="1" lang="en-US" altLang="zh-TW" sz="1600" b="1" dirty="0">
                <a:latin typeface="標楷體" pitchFamily="65" charset="-120"/>
              </a:rPr>
              <a:t>=</a:t>
            </a:r>
            <a:r>
              <a:rPr kumimoji="1" lang="zh-TW" altLang="en-US" sz="1600" b="1" dirty="0">
                <a:solidFill>
                  <a:schemeClr val="hlink"/>
                </a:solidFill>
                <a:latin typeface="標楷體" pitchFamily="65" charset="-120"/>
              </a:rPr>
              <a:t>否</a:t>
            </a:r>
          </a:p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600" b="1" dirty="0">
                <a:latin typeface="標楷體" pitchFamily="65" charset="-120"/>
              </a:rPr>
              <a:t>IF </a:t>
            </a:r>
            <a:r>
              <a:rPr kumimoji="1" lang="zh-TW" altLang="en-US" sz="1600" b="1" dirty="0">
                <a:latin typeface="標楷體" pitchFamily="65" charset="-120"/>
              </a:rPr>
              <a:t>性別</a:t>
            </a:r>
            <a:r>
              <a:rPr kumimoji="1" lang="en-US" altLang="zh-TW" sz="1600" b="1" dirty="0">
                <a:latin typeface="標楷體" pitchFamily="65" charset="-120"/>
              </a:rPr>
              <a:t>=Female AND </a:t>
            </a:r>
            <a:r>
              <a:rPr kumimoji="1" lang="zh-TW" altLang="en-US" sz="1600" b="1" dirty="0">
                <a:latin typeface="標楷體" pitchFamily="65" charset="-120"/>
              </a:rPr>
              <a:t>家庭所得</a:t>
            </a:r>
            <a:r>
              <a:rPr kumimoji="1" lang="en-US" altLang="zh-TW" sz="1600" b="1" dirty="0">
                <a:latin typeface="標楷體" pitchFamily="65" charset="-120"/>
              </a:rPr>
              <a:t>= </a:t>
            </a:r>
            <a:br>
              <a:rPr kumimoji="1" lang="en-US" altLang="zh-TW" sz="1600" b="1" dirty="0">
                <a:latin typeface="標楷體" pitchFamily="65" charset="-120"/>
              </a:rPr>
            </a:br>
            <a:r>
              <a:rPr kumimoji="1" lang="en-US" altLang="zh-TW" sz="1600" b="1" dirty="0">
                <a:latin typeface="標楷體" pitchFamily="65" charset="-120"/>
              </a:rPr>
              <a:t>  </a:t>
            </a:r>
            <a:r>
              <a:rPr kumimoji="1" lang="zh-TW" altLang="en-US" sz="1600" b="1" dirty="0">
                <a:latin typeface="標楷體" pitchFamily="65" charset="-120"/>
              </a:rPr>
              <a:t>高 </a:t>
            </a:r>
            <a:r>
              <a:rPr kumimoji="1" lang="en-US" altLang="zh-TW" sz="1600" b="1" dirty="0">
                <a:latin typeface="標楷體" pitchFamily="65" charset="-120"/>
              </a:rPr>
              <a:t>THEN </a:t>
            </a:r>
            <a:r>
              <a:rPr kumimoji="1" lang="zh-TW" altLang="en-US" sz="1600" b="1" dirty="0">
                <a:latin typeface="標楷體" pitchFamily="65" charset="-120"/>
              </a:rPr>
              <a:t>購買</a:t>
            </a:r>
            <a:r>
              <a:rPr kumimoji="1" lang="en-US" altLang="zh-TW" sz="1600" b="1" dirty="0">
                <a:latin typeface="標楷體" pitchFamily="65" charset="-120"/>
              </a:rPr>
              <a:t>RV</a:t>
            </a:r>
            <a:r>
              <a:rPr kumimoji="1" lang="zh-TW" altLang="en-US" sz="1600" b="1" dirty="0">
                <a:latin typeface="標楷體" pitchFamily="65" charset="-120"/>
              </a:rPr>
              <a:t>房車</a:t>
            </a:r>
            <a:r>
              <a:rPr kumimoji="1" lang="en-US" altLang="zh-TW" sz="1600" b="1" dirty="0">
                <a:latin typeface="標楷體" pitchFamily="65" charset="-120"/>
              </a:rPr>
              <a:t>=</a:t>
            </a:r>
            <a:r>
              <a:rPr kumimoji="1" lang="zh-TW" altLang="en-US" sz="1600" b="1" dirty="0">
                <a:solidFill>
                  <a:schemeClr val="hlink"/>
                </a:solidFill>
                <a:latin typeface="標楷體" pitchFamily="65" charset="-120"/>
              </a:rPr>
              <a:t>是</a:t>
            </a:r>
          </a:p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endParaRPr kumimoji="1" lang="zh-TW" altLang="en-US" sz="1600" b="1" dirty="0">
              <a:solidFill>
                <a:schemeClr val="hlink"/>
              </a:solidFill>
              <a:latin typeface="標楷體" pitchFamily="65" charset="-120"/>
            </a:endParaRPr>
          </a:p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600" b="1" dirty="0">
                <a:latin typeface="標楷體" pitchFamily="65" charset="-120"/>
              </a:rPr>
              <a:t>IF </a:t>
            </a:r>
            <a:r>
              <a:rPr kumimoji="1" lang="zh-TW" altLang="en-US" sz="1600" b="1" dirty="0">
                <a:latin typeface="標楷體" pitchFamily="65" charset="-120"/>
              </a:rPr>
              <a:t>性別</a:t>
            </a:r>
            <a:r>
              <a:rPr kumimoji="1" lang="en-US" altLang="zh-TW" sz="1600" b="1" dirty="0">
                <a:latin typeface="標楷體" pitchFamily="65" charset="-120"/>
              </a:rPr>
              <a:t>=Male AND </a:t>
            </a:r>
            <a:r>
              <a:rPr kumimoji="1" lang="zh-TW" altLang="en-US" sz="1600" b="1" dirty="0">
                <a:latin typeface="標楷體" pitchFamily="65" charset="-120"/>
              </a:rPr>
              <a:t>年齡</a:t>
            </a:r>
            <a:r>
              <a:rPr kumimoji="1" lang="en-US" altLang="zh-TW" sz="1600" b="1" dirty="0">
                <a:latin typeface="標楷體" pitchFamily="65" charset="-120"/>
              </a:rPr>
              <a:t>&lt;35 </a:t>
            </a:r>
            <a:br>
              <a:rPr kumimoji="1" lang="en-US" altLang="zh-TW" sz="1600" b="1" dirty="0">
                <a:latin typeface="標楷體" pitchFamily="65" charset="-120"/>
              </a:rPr>
            </a:br>
            <a:r>
              <a:rPr kumimoji="1" lang="en-US" altLang="zh-TW" sz="1600" b="1" dirty="0">
                <a:latin typeface="標楷體" pitchFamily="65" charset="-120"/>
              </a:rPr>
              <a:t>THEN </a:t>
            </a:r>
            <a:r>
              <a:rPr kumimoji="1" lang="zh-TW" altLang="en-US" sz="1600" b="1" dirty="0">
                <a:latin typeface="標楷體" pitchFamily="65" charset="-120"/>
              </a:rPr>
              <a:t>購買</a:t>
            </a:r>
            <a:r>
              <a:rPr kumimoji="1" lang="en-US" altLang="zh-TW" sz="1600" b="1" dirty="0">
                <a:latin typeface="標楷體" pitchFamily="65" charset="-120"/>
              </a:rPr>
              <a:t>RV</a:t>
            </a:r>
            <a:r>
              <a:rPr kumimoji="1" lang="zh-TW" altLang="en-US" sz="1600" b="1" dirty="0">
                <a:latin typeface="標楷體" pitchFamily="65" charset="-120"/>
              </a:rPr>
              <a:t>房車</a:t>
            </a:r>
            <a:r>
              <a:rPr kumimoji="1" lang="en-US" altLang="zh-TW" sz="1600" b="1" dirty="0">
                <a:latin typeface="標楷體" pitchFamily="65" charset="-120"/>
              </a:rPr>
              <a:t>=</a:t>
            </a:r>
            <a:r>
              <a:rPr kumimoji="1" lang="zh-TW" altLang="en-US" sz="1600" b="1" dirty="0">
                <a:solidFill>
                  <a:schemeClr val="hlink"/>
                </a:solidFill>
                <a:latin typeface="標楷體" pitchFamily="65" charset="-120"/>
              </a:rPr>
              <a:t>否</a:t>
            </a:r>
          </a:p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600" b="1" dirty="0">
                <a:latin typeface="標楷體" pitchFamily="65" charset="-120"/>
              </a:rPr>
              <a:t>IF </a:t>
            </a:r>
            <a:r>
              <a:rPr kumimoji="1" lang="zh-TW" altLang="en-US" sz="1600" b="1" dirty="0">
                <a:latin typeface="標楷體" pitchFamily="65" charset="-120"/>
              </a:rPr>
              <a:t>性別</a:t>
            </a:r>
            <a:r>
              <a:rPr kumimoji="1" lang="en-US" altLang="zh-TW" sz="1600" b="1" dirty="0">
                <a:latin typeface="標楷體" pitchFamily="65" charset="-120"/>
              </a:rPr>
              <a:t>=Male AND </a:t>
            </a:r>
            <a:r>
              <a:rPr kumimoji="1" lang="zh-TW" altLang="en-US" sz="1600" b="1" dirty="0">
                <a:latin typeface="標楷體" pitchFamily="65" charset="-120"/>
              </a:rPr>
              <a:t>年齡</a:t>
            </a:r>
            <a:r>
              <a:rPr kumimoji="1" lang="en-US" altLang="en-US" sz="1600" b="1" dirty="0">
                <a:latin typeface="標楷體" pitchFamily="65" charset="-120"/>
              </a:rPr>
              <a:t>≧</a:t>
            </a:r>
            <a:r>
              <a:rPr kumimoji="1" lang="en-US" altLang="zh-TW" sz="1600" b="1" dirty="0">
                <a:latin typeface="標楷體" pitchFamily="65" charset="-120"/>
              </a:rPr>
              <a:t>35 </a:t>
            </a:r>
            <a:br>
              <a:rPr kumimoji="1" lang="en-US" altLang="zh-TW" sz="1600" b="1" dirty="0">
                <a:latin typeface="標楷體" pitchFamily="65" charset="-120"/>
              </a:rPr>
            </a:br>
            <a:r>
              <a:rPr kumimoji="1" lang="en-US" altLang="zh-TW" sz="1600" b="1" dirty="0">
                <a:latin typeface="標楷體" pitchFamily="65" charset="-120"/>
              </a:rPr>
              <a:t>THEN </a:t>
            </a:r>
            <a:r>
              <a:rPr kumimoji="1" lang="zh-TW" altLang="en-US" sz="1600" b="1" dirty="0">
                <a:latin typeface="標楷體" pitchFamily="65" charset="-120"/>
              </a:rPr>
              <a:t>購買</a:t>
            </a:r>
            <a:r>
              <a:rPr kumimoji="1" lang="en-US" altLang="zh-TW" sz="1600" b="1" dirty="0">
                <a:latin typeface="標楷體" pitchFamily="65" charset="-120"/>
              </a:rPr>
              <a:t>RV</a:t>
            </a:r>
            <a:r>
              <a:rPr kumimoji="1" lang="zh-TW" altLang="en-US" sz="1600" b="1" dirty="0">
                <a:latin typeface="標楷體" pitchFamily="65" charset="-120"/>
              </a:rPr>
              <a:t>房車</a:t>
            </a:r>
            <a:r>
              <a:rPr kumimoji="1" lang="en-US" altLang="zh-TW" sz="1600" b="1" dirty="0">
                <a:solidFill>
                  <a:schemeClr val="hlink"/>
                </a:solidFill>
                <a:latin typeface="標楷體" pitchFamily="65" charset="-120"/>
              </a:rPr>
              <a:t>=</a:t>
            </a:r>
            <a:r>
              <a:rPr kumimoji="1" lang="zh-TW" altLang="en-US" sz="1600" b="1" dirty="0">
                <a:solidFill>
                  <a:schemeClr val="hlink"/>
                </a:solidFill>
                <a:latin typeface="標楷體" pitchFamily="65" charset="-120"/>
              </a:rPr>
              <a:t>是</a:t>
            </a:r>
          </a:p>
        </p:txBody>
      </p:sp>
      <p:sp>
        <p:nvSpPr>
          <p:cNvPr id="242727" name="Line 39"/>
          <p:cNvSpPr>
            <a:spLocks noChangeShapeType="1"/>
          </p:cNvSpPr>
          <p:nvPr/>
        </p:nvSpPr>
        <p:spPr bwMode="auto">
          <a:xfrm>
            <a:off x="2664619" y="2719387"/>
            <a:ext cx="8636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2728" name="Line 40"/>
          <p:cNvSpPr>
            <a:spLocks noChangeShapeType="1"/>
          </p:cNvSpPr>
          <p:nvPr/>
        </p:nvSpPr>
        <p:spPr bwMode="auto">
          <a:xfrm>
            <a:off x="4680744" y="2719387"/>
            <a:ext cx="935037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2729" name="Text Box 41"/>
          <p:cNvSpPr txBox="1">
            <a:spLocks noChangeArrowheads="1"/>
          </p:cNvSpPr>
          <p:nvPr/>
        </p:nvSpPr>
        <p:spPr bwMode="auto">
          <a:xfrm>
            <a:off x="592621" y="1787190"/>
            <a:ext cx="173853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742950" indent="-28575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TW" altLang="en-US" sz="2000" dirty="0">
                <a:solidFill>
                  <a:schemeClr val="hlink"/>
                </a:solidFill>
                <a:latin typeface="Tahoma" pitchFamily="34" charset="0"/>
              </a:rPr>
              <a:t>資料</a:t>
            </a:r>
          </a:p>
        </p:txBody>
      </p:sp>
      <p:sp>
        <p:nvSpPr>
          <p:cNvPr id="242730" name="Text Box 42"/>
          <p:cNvSpPr txBox="1">
            <a:spLocks noChangeArrowheads="1"/>
          </p:cNvSpPr>
          <p:nvPr/>
        </p:nvSpPr>
        <p:spPr bwMode="auto">
          <a:xfrm>
            <a:off x="2951956" y="1782762"/>
            <a:ext cx="2232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42950" indent="-28575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2000">
                <a:solidFill>
                  <a:schemeClr val="hlink"/>
                </a:solidFill>
                <a:latin typeface="Tahoma" pitchFamily="34" charset="0"/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72245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26" grpId="0" animBg="1"/>
      <p:bldP spid="242727" grpId="0" animBg="1"/>
      <p:bldP spid="2427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31224" cy="760946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CC"/>
                </a:solidFill>
              </a:rPr>
              <a:t>分類結果過度遷就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過度遷就 </a:t>
            </a:r>
            <a:r>
              <a:rPr lang="en-US" altLang="zh-TW" dirty="0"/>
              <a:t>(over-fitting) </a:t>
            </a:r>
            <a:r>
              <a:rPr lang="zh-TW" altLang="en-US" dirty="0"/>
              <a:t>問題 </a:t>
            </a:r>
          </a:p>
          <a:p>
            <a:pPr lvl="1" eaLnBrk="1" hangingPunct="1"/>
            <a:r>
              <a:rPr lang="zh-TW" altLang="en-US" sz="2400" dirty="0"/>
              <a:t>有時會出現決策樹只對某一訓練資料集有效，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TW" altLang="en-US" sz="2400" dirty="0"/>
              <a:t>   更換另一組訓練資料集，預測結果產生錯誤</a:t>
            </a:r>
          </a:p>
          <a:p>
            <a:pPr lvl="1" eaLnBrk="1" hangingPunct="1"/>
            <a:r>
              <a:rPr lang="zh-TW" altLang="en-US" sz="2400" dirty="0"/>
              <a:t>雜訊或特例所造成分支太多，必須適當修剪 </a:t>
            </a:r>
          </a:p>
          <a:p>
            <a:pPr lvl="2" eaLnBrk="1" hangingPunct="1"/>
            <a:r>
              <a:rPr lang="zh-TW" altLang="en-US" sz="2400" dirty="0"/>
              <a:t>預先修剪</a:t>
            </a:r>
            <a:r>
              <a:rPr lang="en-US" altLang="zh-TW" sz="2400" dirty="0"/>
              <a:t>(</a:t>
            </a:r>
            <a:r>
              <a:rPr lang="en-US" altLang="zh-TW" sz="2400" dirty="0" err="1"/>
              <a:t>prepruning</a:t>
            </a:r>
            <a:r>
              <a:rPr lang="en-US" altLang="zh-TW" sz="2400" dirty="0"/>
              <a:t>) </a:t>
            </a:r>
            <a:r>
              <a:rPr lang="zh-TW" altLang="en-US" sz="2400" dirty="0"/>
              <a:t>：分支過程中進行品質量測</a:t>
            </a:r>
          </a:p>
          <a:p>
            <a:pPr lvl="2" eaLnBrk="1" hangingPunct="1"/>
            <a:r>
              <a:rPr lang="zh-TW" altLang="en-US" sz="2400" dirty="0"/>
              <a:t>事後修剪：先讓決策樹自由發展，再將多餘分支修剪</a:t>
            </a:r>
          </a:p>
          <a:p>
            <a:pPr lvl="1" eaLnBrk="1" hangingPunct="1">
              <a:buFont typeface="Wingdings" pitchFamily="2" charset="2"/>
              <a:buNone/>
            </a:pPr>
            <a:endParaRPr kumimoji="0" lang="en-US" altLang="zh-TW" sz="2400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5"/>
          </p:nvPr>
        </p:nvSpPr>
        <p:spPr>
          <a:xfrm>
            <a:off x="8100392" y="6165304"/>
            <a:ext cx="609600" cy="521208"/>
          </a:xfrm>
        </p:spPr>
        <p:txBody>
          <a:bodyPr/>
          <a:lstStyle/>
          <a:p>
            <a:fld id="{00D287BA-DA8B-4721-A280-7D184DE14026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149079"/>
            <a:ext cx="1743075" cy="2403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7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rgbClr val="0000CC"/>
                </a:solidFill>
              </a:rPr>
              <a:t>分類結果的評估</a:t>
            </a:r>
            <a:r>
              <a:rPr lang="en-US" altLang="zh-TW" b="1" dirty="0">
                <a:solidFill>
                  <a:srgbClr val="0000CC"/>
                </a:solidFill>
              </a:rPr>
              <a:t>- </a:t>
            </a:r>
            <a:r>
              <a:rPr lang="zh-TW" altLang="en-US" b="1" dirty="0">
                <a:solidFill>
                  <a:srgbClr val="0000CC"/>
                </a:solidFill>
              </a:rPr>
              <a:t>錯差矩陣</a:t>
            </a:r>
            <a:br>
              <a:rPr lang="en-US" altLang="zh-TW" b="1" dirty="0">
                <a:solidFill>
                  <a:srgbClr val="0000CC"/>
                </a:solidFill>
              </a:rPr>
            </a:br>
            <a:r>
              <a:rPr lang="en-US" altLang="zh-TW" b="1" dirty="0">
                <a:solidFill>
                  <a:srgbClr val="0000CC"/>
                </a:solidFill>
              </a:rPr>
              <a:t>(</a:t>
            </a:r>
            <a:r>
              <a:rPr lang="en-US" altLang="zh-TW" b="1" dirty="0" err="1">
                <a:solidFill>
                  <a:srgbClr val="0000CC"/>
                </a:solidFill>
              </a:rPr>
              <a:t>confusion_matrix</a:t>
            </a:r>
            <a:r>
              <a:rPr lang="en-US" altLang="zh-TW" b="1" dirty="0">
                <a:solidFill>
                  <a:srgbClr val="0000CC"/>
                </a:solidFill>
              </a:rPr>
              <a:t>)</a:t>
            </a:r>
            <a:endParaRPr lang="zh-TW" altLang="en-US" b="1" dirty="0">
              <a:solidFill>
                <a:srgbClr val="0000CC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3568" y="3213157"/>
            <a:ext cx="7776864" cy="30243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True positives(TP)</a:t>
            </a:r>
            <a:r>
              <a:rPr lang="zh-TW" altLang="en-US" dirty="0"/>
              <a:t>：稱為</a:t>
            </a:r>
            <a:r>
              <a:rPr lang="zh-TW" altLang="en-US" dirty="0">
                <a:solidFill>
                  <a:srgbClr val="0000FF"/>
                </a:solidFill>
              </a:rPr>
              <a:t>真陽率</a:t>
            </a:r>
            <a:r>
              <a:rPr lang="zh-TW" altLang="en-US" dirty="0"/>
              <a:t>，被正確地劃分為 正例的個數，即實際為 正例 且被分類器劃分為 正例 的實例數</a:t>
            </a:r>
            <a:endParaRPr lang="en-US" altLang="zh-TW" dirty="0"/>
          </a:p>
          <a:p>
            <a:r>
              <a:rPr lang="en-US" altLang="zh-TW" dirty="0"/>
              <a:t>False positives(FP)</a:t>
            </a:r>
            <a:r>
              <a:rPr lang="zh-TW" altLang="en-US" dirty="0"/>
              <a:t> ：稱為</a:t>
            </a:r>
            <a:r>
              <a:rPr lang="zh-TW" altLang="en-US" dirty="0">
                <a:solidFill>
                  <a:srgbClr val="0000FF"/>
                </a:solidFill>
              </a:rPr>
              <a:t>假陽率</a:t>
            </a:r>
            <a:r>
              <a:rPr lang="zh-TW" altLang="en-US" dirty="0"/>
              <a:t>，被錯誤地劃分為 正例的個數，即實際為 負例 但被分類器劃分為 正例 的實例數</a:t>
            </a:r>
          </a:p>
          <a:p>
            <a:r>
              <a:rPr lang="en-US" altLang="zh-TW" dirty="0"/>
              <a:t>False negatives(FN)</a:t>
            </a:r>
            <a:r>
              <a:rPr lang="zh-TW" altLang="en-US" dirty="0"/>
              <a:t> ：稱為</a:t>
            </a:r>
            <a:r>
              <a:rPr lang="zh-TW" altLang="en-US" dirty="0">
                <a:solidFill>
                  <a:srgbClr val="0000FF"/>
                </a:solidFill>
              </a:rPr>
              <a:t>假陰率</a:t>
            </a:r>
            <a:r>
              <a:rPr lang="zh-TW" altLang="en-US" dirty="0"/>
              <a:t>，被錯誤地劃分為 負例的個數，即實際為 正例 但被分類器劃分為 負例 的實例數</a:t>
            </a:r>
          </a:p>
          <a:p>
            <a:r>
              <a:rPr lang="en-US" altLang="zh-TW" dirty="0"/>
              <a:t>True negatives(TN)</a:t>
            </a:r>
            <a:r>
              <a:rPr lang="zh-TW" altLang="en-US" dirty="0"/>
              <a:t> ：稱為</a:t>
            </a:r>
            <a:r>
              <a:rPr lang="zh-TW" altLang="en-US" dirty="0">
                <a:solidFill>
                  <a:srgbClr val="0000FF"/>
                </a:solidFill>
              </a:rPr>
              <a:t>真陰率</a:t>
            </a:r>
            <a:r>
              <a:rPr lang="zh-TW" altLang="en-US" dirty="0"/>
              <a:t>，被正確地劃分為 負例 的個數 ，即實際為 負例 且被分類器劃分為 負例 的實例數</a:t>
            </a:r>
            <a:endParaRPr lang="en-US" altLang="zh-TW" dirty="0"/>
          </a:p>
          <a:p>
            <a:r>
              <a:rPr lang="zh-TW" altLang="en-US" dirty="0"/>
              <a:t>在醫學診斷上，假陽率</a:t>
            </a:r>
            <a:r>
              <a:rPr lang="en-US" altLang="zh-TW" dirty="0"/>
              <a:t>?</a:t>
            </a:r>
            <a:r>
              <a:rPr lang="zh-TW" altLang="en-US" dirty="0"/>
              <a:t> 假陰率</a:t>
            </a:r>
            <a:r>
              <a:rPr lang="en-US" altLang="zh-TW" dirty="0"/>
              <a:t>?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785" y="1227759"/>
            <a:ext cx="6420053" cy="187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54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040563" cy="687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2000" y="2636912"/>
            <a:ext cx="4171936" cy="1090618"/>
          </a:xfrm>
        </p:spPr>
        <p:txBody>
          <a:bodyPr>
            <a:noAutofit/>
          </a:bodyPr>
          <a:lstStyle/>
          <a:p>
            <a:r>
              <a:rPr lang="zh-TW" altLang="en-US" sz="4000" dirty="0">
                <a:solidFill>
                  <a:srgbClr val="0033CC"/>
                </a:solidFill>
              </a:rPr>
              <a:t>決策樹分析</a:t>
            </a:r>
            <a:br>
              <a:rPr lang="en-US" altLang="zh-TW" sz="4000" dirty="0">
                <a:solidFill>
                  <a:srgbClr val="0033CC"/>
                </a:solidFill>
              </a:rPr>
            </a:br>
            <a:r>
              <a:rPr lang="en-US" altLang="zh-TW" sz="4000" dirty="0">
                <a:solidFill>
                  <a:srgbClr val="0033CC"/>
                </a:solidFill>
              </a:rPr>
              <a:t>(Decision Tree)</a:t>
            </a:r>
            <a:endParaRPr lang="zh-TW" altLang="en-US" sz="4000" dirty="0">
              <a:solidFill>
                <a:srgbClr val="0033CC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871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CC"/>
                </a:solidFill>
              </a:rPr>
              <a:t>錯差矩陣的指標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正確率（</a:t>
            </a:r>
            <a:r>
              <a:rPr lang="en-US" altLang="zh-TW" dirty="0"/>
              <a:t>accuracy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正確率是我們最常見的評價指標， </a:t>
            </a:r>
            <a:r>
              <a:rPr lang="en-US" altLang="zh-TW" dirty="0"/>
              <a:t>accuracy = </a:t>
            </a:r>
          </a:p>
          <a:p>
            <a:pPr lvl="1"/>
            <a:r>
              <a:rPr lang="zh-TW" altLang="en-US" dirty="0"/>
              <a:t>（</a:t>
            </a:r>
            <a:r>
              <a:rPr lang="en-US" altLang="zh-TW" dirty="0"/>
              <a:t>TP+TN</a:t>
            </a:r>
            <a:r>
              <a:rPr lang="zh-TW" altLang="en-US" dirty="0"/>
              <a:t>）</a:t>
            </a:r>
            <a:r>
              <a:rPr lang="en-US" altLang="zh-TW" dirty="0"/>
              <a:t>/(P+N)</a:t>
            </a:r>
            <a:r>
              <a:rPr lang="zh-TW" altLang="en-US" dirty="0"/>
              <a:t>，就是被分對的樣本數除以所有的樣本數，通常來說，正確率越高，分類器越好</a:t>
            </a:r>
          </a:p>
          <a:p>
            <a:r>
              <a:rPr lang="zh-TW" altLang="en-US" dirty="0"/>
              <a:t>錯誤率（</a:t>
            </a:r>
            <a:r>
              <a:rPr lang="en-US" altLang="zh-TW" dirty="0"/>
              <a:t>error rate)</a:t>
            </a:r>
          </a:p>
          <a:p>
            <a:pPr lvl="1"/>
            <a:r>
              <a:rPr lang="zh-TW" altLang="en-US" dirty="0"/>
              <a:t>錯誤率則與正確率相反，描述被分類器錯分的比例，</a:t>
            </a:r>
            <a:r>
              <a:rPr lang="en-US" altLang="zh-TW" dirty="0"/>
              <a:t>error</a:t>
            </a:r>
            <a:r>
              <a:rPr lang="zh-TW" altLang="en-US" dirty="0"/>
              <a:t> </a:t>
            </a:r>
            <a:r>
              <a:rPr lang="en-US" altLang="zh-TW" dirty="0"/>
              <a:t>rate = (FP+FN)/(P+N)</a:t>
            </a:r>
            <a:r>
              <a:rPr lang="zh-TW" altLang="en-US" dirty="0"/>
              <a:t>，對某一個實例來說，分對與分錯是互斥事件，所以 </a:t>
            </a:r>
            <a:r>
              <a:rPr lang="en-US" altLang="zh-TW" dirty="0"/>
              <a:t>accuracy =1 – error</a:t>
            </a:r>
            <a:r>
              <a:rPr lang="zh-TW" altLang="en-US" dirty="0"/>
              <a:t> </a:t>
            </a:r>
            <a:r>
              <a:rPr lang="en-US" altLang="zh-TW" dirty="0"/>
              <a:t>rate</a:t>
            </a:r>
            <a:endParaRPr lang="zh-TW" altLang="en-US" dirty="0"/>
          </a:p>
          <a:p>
            <a:r>
              <a:rPr lang="zh-TW" altLang="en-US" dirty="0"/>
              <a:t>靈敏度（</a:t>
            </a:r>
            <a:r>
              <a:rPr lang="en-US" altLang="zh-TW" dirty="0"/>
              <a:t>sensitive</a:t>
            </a:r>
            <a:r>
              <a:rPr lang="zh-TW" altLang="en-US" dirty="0"/>
              <a:t>）</a:t>
            </a:r>
          </a:p>
          <a:p>
            <a:pPr lvl="1"/>
            <a:r>
              <a:rPr lang="en-US" altLang="zh-TW" dirty="0"/>
              <a:t>sensitive = TP/P</a:t>
            </a:r>
            <a:r>
              <a:rPr lang="zh-TW" altLang="en-US" dirty="0"/>
              <a:t>，表示的是所有正例中被分對的比例，衡量了分類器對正例的識別能力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958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CC"/>
                </a:solidFill>
              </a:rPr>
              <a:t>錯差矩陣的指標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特效度（</a:t>
            </a:r>
            <a:r>
              <a:rPr lang="en-US" altLang="zh-TW" dirty="0"/>
              <a:t>specificity)</a:t>
            </a:r>
          </a:p>
          <a:p>
            <a:pPr lvl="1"/>
            <a:r>
              <a:rPr lang="en-US" altLang="zh-TW" dirty="0"/>
              <a:t>specificity = TN/N</a:t>
            </a:r>
            <a:r>
              <a:rPr lang="zh-TW" altLang="en-US" dirty="0"/>
              <a:t>， 表示的是所有負例中被分對的比例，衡量了分類器對負例的識別能力；</a:t>
            </a:r>
          </a:p>
          <a:p>
            <a:r>
              <a:rPr lang="zh-TW" altLang="en-US" dirty="0"/>
              <a:t>精度（</a:t>
            </a:r>
            <a:r>
              <a:rPr lang="en-US" altLang="zh-TW" dirty="0"/>
              <a:t>precision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精度是精確性的度量，表示被分為正例的示例中實際為正例的比例， </a:t>
            </a:r>
            <a:r>
              <a:rPr lang="en-US" altLang="zh-TW" dirty="0"/>
              <a:t>precision=TP/</a:t>
            </a:r>
            <a:r>
              <a:rPr lang="zh-TW" altLang="en-US" dirty="0"/>
              <a:t>（</a:t>
            </a:r>
            <a:r>
              <a:rPr lang="en-US" altLang="zh-TW" dirty="0"/>
              <a:t>TP+FP</a:t>
            </a:r>
            <a:r>
              <a:rPr lang="zh-TW" altLang="en-US" dirty="0"/>
              <a:t>）；</a:t>
            </a:r>
          </a:p>
          <a:p>
            <a:r>
              <a:rPr lang="zh-TW" altLang="en-US" dirty="0"/>
              <a:t>召回率（</a:t>
            </a:r>
            <a:r>
              <a:rPr lang="en-US" altLang="zh-TW" dirty="0"/>
              <a:t>recall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召回率是覆蓋面的度量，度量有多個正例被分為正例， </a:t>
            </a:r>
            <a:r>
              <a:rPr lang="en-US" altLang="zh-TW" dirty="0"/>
              <a:t>recall=TP/(TP+FN)=TP/P=sensitive</a:t>
            </a:r>
            <a:r>
              <a:rPr lang="zh-TW" altLang="en-US" dirty="0"/>
              <a:t>，可以看到召回率與靈敏度是一樣的。</a:t>
            </a:r>
          </a:p>
          <a:p>
            <a:r>
              <a:rPr lang="en-US" altLang="zh-TW" dirty="0"/>
              <a:t>F1-score</a:t>
            </a:r>
            <a:r>
              <a:rPr lang="zh-TW" altLang="en-US" dirty="0"/>
              <a:t>：</a:t>
            </a:r>
            <a:r>
              <a:rPr lang="en-US" altLang="zh-TW" dirty="0"/>
              <a:t>2*(precision * recall)/ (precision + recall)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93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D43C67-AE32-4D52-BAF3-0AEABD7D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2060"/>
                </a:solidFill>
              </a:rPr>
              <a:t>IRIS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0BC2F0F-46CF-4F65-B8C5-F7305754C53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419872" y="4079104"/>
            <a:ext cx="2304256" cy="2488597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A3E83D-4314-440F-84D1-4D0F7B0672B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0176AF3-8670-42CA-9CE1-35FA0C1C6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47" y="1124744"/>
            <a:ext cx="7508183" cy="277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29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FDBA27-CFB3-43F9-9E88-3FC92439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1388C0-B21E-4476-8FD1-46D8469F4C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先看一下資料內容：</a:t>
            </a:r>
            <a:r>
              <a:rPr lang="en-US" altLang="zh-TW" dirty="0"/>
              <a:t>iris.csv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from </a:t>
            </a:r>
            <a:r>
              <a:rPr lang="en-US" altLang="zh-TW" dirty="0" err="1">
                <a:solidFill>
                  <a:srgbClr val="0000FF"/>
                </a:solidFill>
              </a:rPr>
              <a:t>sklearn.datasets</a:t>
            </a:r>
            <a:r>
              <a:rPr lang="en-US" altLang="zh-TW" dirty="0">
                <a:solidFill>
                  <a:srgbClr val="0000FF"/>
                </a:solidFill>
              </a:rPr>
              <a:t> import </a:t>
            </a:r>
            <a:r>
              <a:rPr lang="en-US" altLang="zh-TW" dirty="0" err="1">
                <a:solidFill>
                  <a:srgbClr val="0000FF"/>
                </a:solidFill>
              </a:rPr>
              <a:t>load_iris</a:t>
            </a: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iris = </a:t>
            </a:r>
            <a:r>
              <a:rPr lang="en-US" altLang="zh-TW" dirty="0" err="1">
                <a:solidFill>
                  <a:srgbClr val="0000FF"/>
                </a:solidFill>
              </a:rPr>
              <a:t>load_iris</a:t>
            </a:r>
            <a:r>
              <a:rPr lang="en-US" altLang="zh-TW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print(</a:t>
            </a:r>
            <a:r>
              <a:rPr lang="en-US" altLang="zh-TW" dirty="0" err="1">
                <a:solidFill>
                  <a:srgbClr val="0000FF"/>
                </a:solidFill>
              </a:rPr>
              <a:t>iris.data.shape</a:t>
            </a:r>
            <a:r>
              <a:rPr lang="en-US" altLang="zh-TW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print(</a:t>
            </a:r>
            <a:r>
              <a:rPr lang="en-US" altLang="zh-TW" dirty="0" err="1">
                <a:solidFill>
                  <a:srgbClr val="0000FF"/>
                </a:solidFill>
              </a:rPr>
              <a:t>iris.data</a:t>
            </a:r>
            <a:r>
              <a:rPr lang="en-US" altLang="zh-TW" dirty="0">
                <a:solidFill>
                  <a:srgbClr val="0000FF"/>
                </a:solidFill>
              </a:rPr>
              <a:t>[0])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print(</a:t>
            </a:r>
            <a:r>
              <a:rPr lang="en-US" altLang="zh-TW" dirty="0" err="1">
                <a:solidFill>
                  <a:srgbClr val="0000FF"/>
                </a:solidFill>
              </a:rPr>
              <a:t>iris.target.shape</a:t>
            </a:r>
            <a:r>
              <a:rPr lang="en-US" altLang="zh-TW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print(</a:t>
            </a:r>
            <a:r>
              <a:rPr lang="en-US" altLang="zh-TW" dirty="0" err="1">
                <a:solidFill>
                  <a:srgbClr val="0000FF"/>
                </a:solidFill>
              </a:rPr>
              <a:t>iris.target</a:t>
            </a:r>
            <a:r>
              <a:rPr lang="en-US" altLang="zh-TW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print(</a:t>
            </a:r>
            <a:r>
              <a:rPr lang="en-US" altLang="zh-TW" dirty="0" err="1">
                <a:solidFill>
                  <a:srgbClr val="0000FF"/>
                </a:solidFill>
              </a:rPr>
              <a:t>iris.target_names</a:t>
            </a:r>
            <a:r>
              <a:rPr lang="en-US" altLang="zh-TW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print(</a:t>
            </a:r>
            <a:r>
              <a:rPr lang="en-US" altLang="zh-TW" dirty="0" err="1">
                <a:solidFill>
                  <a:srgbClr val="0000FF"/>
                </a:solidFill>
              </a:rPr>
              <a:t>iris.DESCR</a:t>
            </a:r>
            <a:r>
              <a:rPr lang="en-US" altLang="zh-TW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DF1C5F-9CF4-4E72-B1C7-02447497266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A2B6FA-9E02-4A7D-8810-DDF3542CF555}"/>
              </a:ext>
            </a:extLst>
          </p:cNvPr>
          <p:cNvSpPr txBox="1"/>
          <p:nvPr/>
        </p:nvSpPr>
        <p:spPr>
          <a:xfrm>
            <a:off x="6300788" y="1125538"/>
            <a:ext cx="2592387" cy="1014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2000" b="1" dirty="0">
                <a:solidFill>
                  <a:srgbClr val="C00000"/>
                </a:solidFill>
                <a:latin typeface="Arial" charset="0"/>
                <a:ea typeface="新細明體" charset="-120"/>
              </a:rPr>
              <a:t>貼碼時注意：</a:t>
            </a:r>
            <a:endParaRPr lang="en-US" altLang="zh-TW" sz="2000" b="1" dirty="0">
              <a:solidFill>
                <a:srgbClr val="C00000"/>
              </a:solidFill>
              <a:latin typeface="Arial" charset="0"/>
              <a:ea typeface="新細明體" charset="-12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zh-TW" altLang="en-US" sz="2000" b="1" dirty="0">
                <a:solidFill>
                  <a:srgbClr val="C00000"/>
                </a:solidFill>
                <a:latin typeface="Arial" charset="0"/>
                <a:ea typeface="新細明體" charset="-120"/>
              </a:rPr>
              <a:t>左</a:t>
            </a:r>
            <a:r>
              <a:rPr lang="en-US" altLang="zh-TW" sz="2000" b="1" dirty="0">
                <a:solidFill>
                  <a:srgbClr val="C00000"/>
                </a:solidFill>
                <a:latin typeface="Arial" charset="0"/>
                <a:ea typeface="新細明體" charset="-120"/>
              </a:rPr>
              <a:t>“</a:t>
            </a:r>
            <a:r>
              <a:rPr lang="zh-TW" altLang="en-US" sz="2000" b="1" dirty="0">
                <a:solidFill>
                  <a:srgbClr val="C00000"/>
                </a:solidFill>
                <a:latin typeface="Arial" charset="0"/>
                <a:ea typeface="新細明體" charset="-120"/>
              </a:rPr>
              <a:t>、右</a:t>
            </a:r>
            <a:r>
              <a:rPr lang="en-US" altLang="zh-TW" sz="2000" b="1" dirty="0">
                <a:solidFill>
                  <a:srgbClr val="C00000"/>
                </a:solidFill>
                <a:latin typeface="Arial" charset="0"/>
                <a:ea typeface="新細明體" charset="-120"/>
              </a:rPr>
              <a:t> </a:t>
            </a:r>
            <a:r>
              <a:rPr lang="zh-TW" altLang="en-US" sz="2000" b="1" dirty="0">
                <a:solidFill>
                  <a:srgbClr val="C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sz="2000" b="1" dirty="0">
                <a:solidFill>
                  <a:srgbClr val="C00000"/>
                </a:solidFill>
                <a:latin typeface="Arial" charset="0"/>
                <a:ea typeface="新細明體" charset="-120"/>
              </a:rPr>
              <a:t>“</a:t>
            </a:r>
            <a:r>
              <a:rPr lang="zh-TW" altLang="en-US" sz="2000" b="1" dirty="0">
                <a:solidFill>
                  <a:srgbClr val="C00000"/>
                </a:solidFill>
                <a:latin typeface="Arial" charset="0"/>
                <a:ea typeface="新細明體" charset="-120"/>
              </a:rPr>
              <a:t> 符號</a:t>
            </a:r>
            <a:endParaRPr lang="en-US" altLang="zh-TW" sz="2000" b="1" dirty="0">
              <a:solidFill>
                <a:srgbClr val="C00000"/>
              </a:solidFill>
              <a:latin typeface="Arial" charset="0"/>
              <a:ea typeface="新細明體" charset="-12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zh-TW" altLang="en-US" sz="2000" b="1" dirty="0">
                <a:solidFill>
                  <a:srgbClr val="C00000"/>
                </a:solidFill>
                <a:latin typeface="Arial" charset="0"/>
                <a:ea typeface="新細明體" charset="-120"/>
              </a:rPr>
              <a:t>指令縮排位置</a:t>
            </a:r>
          </a:p>
        </p:txBody>
      </p:sp>
    </p:spTree>
    <p:extLst>
      <p:ext uri="{BB962C8B-B14F-4D97-AF65-F5344CB8AC3E}">
        <p14:creationId xmlns:p14="http://schemas.microsoft.com/office/powerpoint/2010/main" val="3518340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3D2489-44BB-42CC-B8D6-6F10D418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2060"/>
                </a:solidFill>
              </a:rPr>
              <a:t>IRIS </a:t>
            </a:r>
            <a:r>
              <a:rPr lang="zh-TW" altLang="en-US" b="1" dirty="0">
                <a:solidFill>
                  <a:srgbClr val="002060"/>
                </a:solidFill>
              </a:rPr>
              <a:t>視覺化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3F0974-ED82-44E5-AE01-E769D11B310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91650" y="1241332"/>
            <a:ext cx="792088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import </a:t>
            </a:r>
            <a:r>
              <a:rPr lang="en-US" altLang="zh-TW" sz="2000" dirty="0" err="1">
                <a:solidFill>
                  <a:srgbClr val="0000FF"/>
                </a:solidFill>
              </a:rPr>
              <a:t>matplotlib.pyplot</a:t>
            </a:r>
            <a:r>
              <a:rPr lang="en-US" altLang="zh-TW" sz="2000" dirty="0">
                <a:solidFill>
                  <a:srgbClr val="0000FF"/>
                </a:solidFill>
              </a:rPr>
              <a:t> as </a:t>
            </a:r>
            <a:r>
              <a:rPr lang="en-US" altLang="zh-TW" sz="2000" dirty="0" err="1">
                <a:solidFill>
                  <a:srgbClr val="0000FF"/>
                </a:solidFill>
              </a:rPr>
              <a:t>plt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import seaborn as </a:t>
            </a:r>
            <a:r>
              <a:rPr lang="en-US" altLang="zh-TW" sz="2000" dirty="0" err="1">
                <a:solidFill>
                  <a:srgbClr val="0000FF"/>
                </a:solidFill>
              </a:rPr>
              <a:t>sns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iris = </a:t>
            </a:r>
            <a:r>
              <a:rPr lang="en-US" altLang="zh-TW" sz="2000" dirty="0" err="1">
                <a:solidFill>
                  <a:srgbClr val="0000FF"/>
                </a:solidFill>
              </a:rPr>
              <a:t>sns.load_dataset</a:t>
            </a:r>
            <a:r>
              <a:rPr lang="en-US" altLang="zh-TW" sz="2000" dirty="0">
                <a:solidFill>
                  <a:srgbClr val="0000FF"/>
                </a:solidFill>
              </a:rPr>
              <a:t>("iris")   #not from </a:t>
            </a:r>
            <a:r>
              <a:rPr lang="en-US" altLang="zh-TW" sz="2000" dirty="0" err="1">
                <a:solidFill>
                  <a:srgbClr val="0000FF"/>
                </a:solidFill>
              </a:rPr>
              <a:t>load_iris</a:t>
            </a:r>
            <a:r>
              <a:rPr lang="en-US" altLang="zh-TW" sz="2000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print(</a:t>
            </a:r>
            <a:r>
              <a:rPr lang="en-US" altLang="zh-TW" sz="2000" dirty="0" err="1">
                <a:solidFill>
                  <a:srgbClr val="0000FF"/>
                </a:solidFill>
              </a:rPr>
              <a:t>iris.describe</a:t>
            </a:r>
            <a:r>
              <a:rPr lang="en-US" altLang="zh-TW" sz="20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sns.countplot</a:t>
            </a:r>
            <a:r>
              <a:rPr lang="en-US" altLang="zh-TW" sz="2000" dirty="0">
                <a:solidFill>
                  <a:srgbClr val="0000FF"/>
                </a:solidFill>
              </a:rPr>
              <a:t>('</a:t>
            </a:r>
            <a:r>
              <a:rPr lang="en-US" altLang="zh-TW" sz="2000" dirty="0" err="1">
                <a:solidFill>
                  <a:srgbClr val="0000FF"/>
                </a:solidFill>
              </a:rPr>
              <a:t>species',data</a:t>
            </a:r>
            <a:r>
              <a:rPr lang="en-US" altLang="zh-TW" sz="2000" dirty="0">
                <a:solidFill>
                  <a:srgbClr val="0000FF"/>
                </a:solidFill>
              </a:rPr>
              <a:t>=iris)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plt.show</a:t>
            </a:r>
            <a:r>
              <a:rPr lang="en-US" altLang="zh-TW" sz="2000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sns.jointplot</a:t>
            </a:r>
            <a:r>
              <a:rPr lang="en-US" altLang="zh-TW" sz="2000" dirty="0">
                <a:solidFill>
                  <a:srgbClr val="0000FF"/>
                </a:solidFill>
              </a:rPr>
              <a:t>("</a:t>
            </a:r>
            <a:r>
              <a:rPr lang="en-US" altLang="zh-TW" sz="2000" dirty="0" err="1">
                <a:solidFill>
                  <a:srgbClr val="0000FF"/>
                </a:solidFill>
              </a:rPr>
              <a:t>sepal_length</a:t>
            </a:r>
            <a:r>
              <a:rPr lang="en-US" altLang="zh-TW" sz="2000" dirty="0">
                <a:solidFill>
                  <a:srgbClr val="0000FF"/>
                </a:solidFill>
              </a:rPr>
              <a:t>", "</a:t>
            </a:r>
            <a:r>
              <a:rPr lang="en-US" altLang="zh-TW" sz="2000" dirty="0" err="1">
                <a:solidFill>
                  <a:srgbClr val="0000FF"/>
                </a:solidFill>
              </a:rPr>
              <a:t>sepal_width</a:t>
            </a:r>
            <a:r>
              <a:rPr lang="en-US" altLang="zh-TW" sz="2000" dirty="0">
                <a:solidFill>
                  <a:srgbClr val="0000FF"/>
                </a:solidFill>
              </a:rPr>
              <a:t>", data=iris)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sns.jointplot</a:t>
            </a:r>
            <a:r>
              <a:rPr lang="en-US" altLang="zh-TW" sz="2000" dirty="0">
                <a:solidFill>
                  <a:srgbClr val="0000FF"/>
                </a:solidFill>
              </a:rPr>
              <a:t>("</a:t>
            </a:r>
            <a:r>
              <a:rPr lang="en-US" altLang="zh-TW" sz="2000" dirty="0" err="1">
                <a:solidFill>
                  <a:srgbClr val="0000FF"/>
                </a:solidFill>
              </a:rPr>
              <a:t>petal_length</a:t>
            </a:r>
            <a:r>
              <a:rPr lang="en-US" altLang="zh-TW" sz="2000" dirty="0">
                <a:solidFill>
                  <a:srgbClr val="0000FF"/>
                </a:solidFill>
              </a:rPr>
              <a:t>", "</a:t>
            </a:r>
            <a:r>
              <a:rPr lang="en-US" altLang="zh-TW" sz="2000" dirty="0" err="1">
                <a:solidFill>
                  <a:srgbClr val="0000FF"/>
                </a:solidFill>
              </a:rPr>
              <a:t>petal_width</a:t>
            </a:r>
            <a:r>
              <a:rPr lang="en-US" altLang="zh-TW" sz="2000" dirty="0">
                <a:solidFill>
                  <a:srgbClr val="0000FF"/>
                </a:solidFill>
              </a:rPr>
              <a:t>", data=iris)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plt.show</a:t>
            </a:r>
            <a:r>
              <a:rPr lang="en-US" altLang="zh-TW" sz="2000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C87A23-30C8-44AE-8E4F-926FDB6346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E206FBB-ADA5-4910-985F-9D17D4F6B924}"/>
              </a:ext>
            </a:extLst>
          </p:cNvPr>
          <p:cNvSpPr txBox="1"/>
          <p:nvPr/>
        </p:nvSpPr>
        <p:spPr>
          <a:xfrm>
            <a:off x="6260395" y="1119935"/>
            <a:ext cx="2592387" cy="1014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2000" b="1" dirty="0">
                <a:solidFill>
                  <a:srgbClr val="C00000"/>
                </a:solidFill>
                <a:latin typeface="Arial" charset="0"/>
                <a:ea typeface="新細明體" charset="-120"/>
              </a:rPr>
              <a:t>貼碼時注意：</a:t>
            </a:r>
            <a:endParaRPr lang="en-US" altLang="zh-TW" sz="2000" b="1" dirty="0">
              <a:solidFill>
                <a:srgbClr val="C00000"/>
              </a:solidFill>
              <a:latin typeface="Arial" charset="0"/>
              <a:ea typeface="新細明體" charset="-12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zh-TW" altLang="en-US" sz="2000" b="1" dirty="0">
                <a:solidFill>
                  <a:srgbClr val="C00000"/>
                </a:solidFill>
                <a:latin typeface="Arial" charset="0"/>
                <a:ea typeface="新細明體" charset="-120"/>
              </a:rPr>
              <a:t>左</a:t>
            </a:r>
            <a:r>
              <a:rPr lang="en-US" altLang="zh-TW" sz="2000" b="1" dirty="0">
                <a:solidFill>
                  <a:srgbClr val="C00000"/>
                </a:solidFill>
                <a:latin typeface="Arial" charset="0"/>
                <a:ea typeface="新細明體" charset="-120"/>
              </a:rPr>
              <a:t>“</a:t>
            </a:r>
            <a:r>
              <a:rPr lang="zh-TW" altLang="en-US" sz="2000" b="1" dirty="0">
                <a:solidFill>
                  <a:srgbClr val="C00000"/>
                </a:solidFill>
                <a:latin typeface="Arial" charset="0"/>
                <a:ea typeface="新細明體" charset="-120"/>
              </a:rPr>
              <a:t>、右</a:t>
            </a:r>
            <a:r>
              <a:rPr lang="en-US" altLang="zh-TW" sz="2000" b="1" dirty="0">
                <a:solidFill>
                  <a:srgbClr val="C00000"/>
                </a:solidFill>
                <a:latin typeface="Arial" charset="0"/>
                <a:ea typeface="新細明體" charset="-120"/>
              </a:rPr>
              <a:t> </a:t>
            </a:r>
            <a:r>
              <a:rPr lang="zh-TW" altLang="en-US" sz="2000" b="1" dirty="0">
                <a:solidFill>
                  <a:srgbClr val="C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sz="2000" b="1" dirty="0">
                <a:solidFill>
                  <a:srgbClr val="C00000"/>
                </a:solidFill>
                <a:latin typeface="Arial" charset="0"/>
                <a:ea typeface="新細明體" charset="-120"/>
              </a:rPr>
              <a:t>“</a:t>
            </a:r>
            <a:r>
              <a:rPr lang="zh-TW" altLang="en-US" sz="2000" b="1" dirty="0">
                <a:solidFill>
                  <a:srgbClr val="C00000"/>
                </a:solidFill>
                <a:latin typeface="Arial" charset="0"/>
                <a:ea typeface="新細明體" charset="-120"/>
              </a:rPr>
              <a:t> 符號</a:t>
            </a:r>
            <a:endParaRPr lang="en-US" altLang="zh-TW" sz="2000" b="1" dirty="0">
              <a:solidFill>
                <a:srgbClr val="C00000"/>
              </a:solidFill>
              <a:latin typeface="Arial" charset="0"/>
              <a:ea typeface="新細明體" charset="-12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zh-TW" altLang="en-US" sz="2000" b="1" dirty="0">
                <a:solidFill>
                  <a:srgbClr val="C00000"/>
                </a:solidFill>
                <a:latin typeface="Arial" charset="0"/>
                <a:ea typeface="新細明體" charset="-120"/>
              </a:rPr>
              <a:t>指令縮排位置</a:t>
            </a:r>
          </a:p>
        </p:txBody>
      </p:sp>
    </p:spTree>
    <p:extLst>
      <p:ext uri="{BB962C8B-B14F-4D97-AF65-F5344CB8AC3E}">
        <p14:creationId xmlns:p14="http://schemas.microsoft.com/office/powerpoint/2010/main" val="915924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99391F-70A2-4B9B-A491-35DE2112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2060"/>
                </a:solidFill>
              </a:rPr>
              <a:t>IRIS </a:t>
            </a:r>
            <a:r>
              <a:rPr lang="zh-TW" altLang="en-US" b="1" dirty="0">
                <a:solidFill>
                  <a:srgbClr val="002060"/>
                </a:solidFill>
              </a:rPr>
              <a:t>視覺化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3352F7-315D-42F9-B64F-30A7980B31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400" dirty="0" err="1">
                <a:solidFill>
                  <a:srgbClr val="0000FF"/>
                </a:solidFill>
              </a:rPr>
              <a:t>plt.figure</a:t>
            </a:r>
            <a:r>
              <a:rPr lang="en-US" altLang="zh-TW" sz="1400" dirty="0">
                <a:solidFill>
                  <a:srgbClr val="0000FF"/>
                </a:solidFill>
              </a:rPr>
              <a:t>(</a:t>
            </a:r>
            <a:r>
              <a:rPr lang="en-US" altLang="zh-TW" sz="1400" dirty="0" err="1">
                <a:solidFill>
                  <a:srgbClr val="0000FF"/>
                </a:solidFill>
              </a:rPr>
              <a:t>figsize</a:t>
            </a:r>
            <a:r>
              <a:rPr lang="en-US" altLang="zh-TW" sz="1400" dirty="0">
                <a:solidFill>
                  <a:srgbClr val="0000FF"/>
                </a:solidFill>
              </a:rPr>
              <a:t>=(15,10))</a:t>
            </a: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0000FF"/>
                </a:solidFill>
              </a:rPr>
              <a:t>plt.subplot</a:t>
            </a:r>
            <a:r>
              <a:rPr lang="en-US" altLang="zh-TW" sz="1400" dirty="0">
                <a:solidFill>
                  <a:srgbClr val="0000FF"/>
                </a:solidFill>
              </a:rPr>
              <a:t>(2,2,1)</a:t>
            </a: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0000FF"/>
                </a:solidFill>
              </a:rPr>
              <a:t>sns.violinplot</a:t>
            </a:r>
            <a:r>
              <a:rPr lang="en-US" altLang="zh-TW" sz="1400" dirty="0">
                <a:solidFill>
                  <a:srgbClr val="0000FF"/>
                </a:solidFill>
              </a:rPr>
              <a:t>(x='</a:t>
            </a:r>
            <a:r>
              <a:rPr lang="en-US" altLang="zh-TW" sz="1400" dirty="0" err="1">
                <a:solidFill>
                  <a:srgbClr val="0000FF"/>
                </a:solidFill>
              </a:rPr>
              <a:t>species',y</a:t>
            </a:r>
            <a:r>
              <a:rPr lang="en-US" altLang="zh-TW" sz="1400" dirty="0">
                <a:solidFill>
                  <a:srgbClr val="0000FF"/>
                </a:solidFill>
              </a:rPr>
              <a:t>='</a:t>
            </a:r>
            <a:r>
              <a:rPr lang="en-US" altLang="zh-TW" sz="1400" dirty="0" err="1">
                <a:solidFill>
                  <a:srgbClr val="0000FF"/>
                </a:solidFill>
              </a:rPr>
              <a:t>sepal_length',data</a:t>
            </a:r>
            <a:r>
              <a:rPr lang="en-US" altLang="zh-TW" sz="1400" dirty="0">
                <a:solidFill>
                  <a:srgbClr val="0000FF"/>
                </a:solidFill>
              </a:rPr>
              <a:t>=iris)</a:t>
            </a: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0000FF"/>
                </a:solidFill>
              </a:rPr>
              <a:t>plt.subplot</a:t>
            </a:r>
            <a:r>
              <a:rPr lang="en-US" altLang="zh-TW" sz="1400" dirty="0">
                <a:solidFill>
                  <a:srgbClr val="0000FF"/>
                </a:solidFill>
              </a:rPr>
              <a:t>(2,2,2)</a:t>
            </a: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0000FF"/>
                </a:solidFill>
              </a:rPr>
              <a:t>sns.violinplot</a:t>
            </a:r>
            <a:r>
              <a:rPr lang="en-US" altLang="zh-TW" sz="1400" dirty="0">
                <a:solidFill>
                  <a:srgbClr val="0000FF"/>
                </a:solidFill>
              </a:rPr>
              <a:t>(x='</a:t>
            </a:r>
            <a:r>
              <a:rPr lang="en-US" altLang="zh-TW" sz="1400" dirty="0" err="1">
                <a:solidFill>
                  <a:srgbClr val="0000FF"/>
                </a:solidFill>
              </a:rPr>
              <a:t>species',y</a:t>
            </a:r>
            <a:r>
              <a:rPr lang="en-US" altLang="zh-TW" sz="1400" dirty="0">
                <a:solidFill>
                  <a:srgbClr val="0000FF"/>
                </a:solidFill>
              </a:rPr>
              <a:t>='</a:t>
            </a:r>
            <a:r>
              <a:rPr lang="en-US" altLang="zh-TW" sz="1400" dirty="0" err="1">
                <a:solidFill>
                  <a:srgbClr val="0000FF"/>
                </a:solidFill>
              </a:rPr>
              <a:t>sepal_width',data</a:t>
            </a:r>
            <a:r>
              <a:rPr lang="en-US" altLang="zh-TW" sz="1400" dirty="0">
                <a:solidFill>
                  <a:srgbClr val="0000FF"/>
                </a:solidFill>
              </a:rPr>
              <a:t>=iris)</a:t>
            </a: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0000FF"/>
                </a:solidFill>
              </a:rPr>
              <a:t>plt.subplot</a:t>
            </a:r>
            <a:r>
              <a:rPr lang="en-US" altLang="zh-TW" sz="1400" dirty="0">
                <a:solidFill>
                  <a:srgbClr val="0000FF"/>
                </a:solidFill>
              </a:rPr>
              <a:t>(2,2,3)</a:t>
            </a: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0000FF"/>
                </a:solidFill>
              </a:rPr>
              <a:t>sns.violinplot</a:t>
            </a:r>
            <a:r>
              <a:rPr lang="en-US" altLang="zh-TW" sz="1400" dirty="0">
                <a:solidFill>
                  <a:srgbClr val="0000FF"/>
                </a:solidFill>
              </a:rPr>
              <a:t>(x='</a:t>
            </a:r>
            <a:r>
              <a:rPr lang="en-US" altLang="zh-TW" sz="1400" dirty="0" err="1">
                <a:solidFill>
                  <a:srgbClr val="0000FF"/>
                </a:solidFill>
              </a:rPr>
              <a:t>species',y</a:t>
            </a:r>
            <a:r>
              <a:rPr lang="en-US" altLang="zh-TW" sz="1400" dirty="0">
                <a:solidFill>
                  <a:srgbClr val="0000FF"/>
                </a:solidFill>
              </a:rPr>
              <a:t>='</a:t>
            </a:r>
            <a:r>
              <a:rPr lang="en-US" altLang="zh-TW" sz="1400" dirty="0" err="1">
                <a:solidFill>
                  <a:srgbClr val="0000FF"/>
                </a:solidFill>
              </a:rPr>
              <a:t>petal_length',data</a:t>
            </a:r>
            <a:r>
              <a:rPr lang="en-US" altLang="zh-TW" sz="1400" dirty="0">
                <a:solidFill>
                  <a:srgbClr val="0000FF"/>
                </a:solidFill>
              </a:rPr>
              <a:t>=iris)</a:t>
            </a: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0000FF"/>
                </a:solidFill>
              </a:rPr>
              <a:t>plt.subplot</a:t>
            </a:r>
            <a:r>
              <a:rPr lang="en-US" altLang="zh-TW" sz="1400" dirty="0">
                <a:solidFill>
                  <a:srgbClr val="0000FF"/>
                </a:solidFill>
              </a:rPr>
              <a:t>(2,2,4)</a:t>
            </a: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0000FF"/>
                </a:solidFill>
              </a:rPr>
              <a:t>sns.violinplot</a:t>
            </a:r>
            <a:r>
              <a:rPr lang="en-US" altLang="zh-TW" sz="1400" dirty="0">
                <a:solidFill>
                  <a:srgbClr val="0000FF"/>
                </a:solidFill>
              </a:rPr>
              <a:t>(x='</a:t>
            </a:r>
            <a:r>
              <a:rPr lang="en-US" altLang="zh-TW" sz="1400" dirty="0" err="1">
                <a:solidFill>
                  <a:srgbClr val="0000FF"/>
                </a:solidFill>
              </a:rPr>
              <a:t>species',y</a:t>
            </a:r>
            <a:r>
              <a:rPr lang="en-US" altLang="zh-TW" sz="1400" dirty="0">
                <a:solidFill>
                  <a:srgbClr val="0000FF"/>
                </a:solidFill>
              </a:rPr>
              <a:t>='</a:t>
            </a:r>
            <a:r>
              <a:rPr lang="en-US" altLang="zh-TW" sz="1400" dirty="0" err="1">
                <a:solidFill>
                  <a:srgbClr val="0000FF"/>
                </a:solidFill>
              </a:rPr>
              <a:t>petal_width',data</a:t>
            </a:r>
            <a:r>
              <a:rPr lang="en-US" altLang="zh-TW" sz="1400" dirty="0">
                <a:solidFill>
                  <a:srgbClr val="0000FF"/>
                </a:solidFill>
              </a:rPr>
              <a:t>=iris)</a:t>
            </a: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0000FF"/>
                </a:solidFill>
              </a:rPr>
              <a:t>plt.show</a:t>
            </a:r>
            <a:r>
              <a:rPr lang="en-US" altLang="zh-TW" sz="1400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0000FF"/>
                </a:solidFill>
              </a:rPr>
              <a:t>sns.set_style</a:t>
            </a:r>
            <a:r>
              <a:rPr lang="en-US" altLang="zh-TW" sz="1400" dirty="0">
                <a:solidFill>
                  <a:srgbClr val="0000FF"/>
                </a:solidFill>
              </a:rPr>
              <a:t>("</a:t>
            </a:r>
            <a:r>
              <a:rPr lang="en-US" altLang="zh-TW" sz="1400" dirty="0" err="1">
                <a:solidFill>
                  <a:srgbClr val="0000FF"/>
                </a:solidFill>
              </a:rPr>
              <a:t>whitegrid</a:t>
            </a:r>
            <a:r>
              <a:rPr lang="en-US" altLang="zh-TW" sz="1400" dirty="0">
                <a:solidFill>
                  <a:srgbClr val="0000FF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0000FF"/>
                </a:solidFill>
              </a:rPr>
              <a:t>sns.FacetGrid</a:t>
            </a:r>
            <a:r>
              <a:rPr lang="en-US" altLang="zh-TW" sz="1400" dirty="0">
                <a:solidFill>
                  <a:srgbClr val="0000FF"/>
                </a:solidFill>
              </a:rPr>
              <a:t>(iris, hue ="species", height = 6).map(</a:t>
            </a:r>
            <a:r>
              <a:rPr lang="en-US" altLang="zh-TW" sz="1400" dirty="0" err="1">
                <a:solidFill>
                  <a:srgbClr val="0000FF"/>
                </a:solidFill>
              </a:rPr>
              <a:t>plt.scatter</a:t>
            </a:r>
            <a:r>
              <a:rPr lang="en-US" altLang="zh-TW" sz="1400" dirty="0">
                <a:solidFill>
                  <a:srgbClr val="0000FF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00FF"/>
                </a:solidFill>
              </a:rPr>
              <a:t>                  '</a:t>
            </a:r>
            <a:r>
              <a:rPr lang="en-US" altLang="zh-TW" sz="1400" dirty="0" err="1">
                <a:solidFill>
                  <a:srgbClr val="0000FF"/>
                </a:solidFill>
              </a:rPr>
              <a:t>sepal_length</a:t>
            </a:r>
            <a:r>
              <a:rPr lang="en-US" altLang="zh-TW" sz="1400" dirty="0">
                <a:solidFill>
                  <a:srgbClr val="0000FF"/>
                </a:solidFill>
              </a:rPr>
              <a:t>',  '</a:t>
            </a:r>
            <a:r>
              <a:rPr lang="en-US" altLang="zh-TW" sz="1400" dirty="0" err="1">
                <a:solidFill>
                  <a:srgbClr val="0000FF"/>
                </a:solidFill>
              </a:rPr>
              <a:t>petal_length</a:t>
            </a:r>
            <a:r>
              <a:rPr lang="en-US" altLang="zh-TW" sz="1400" dirty="0">
                <a:solidFill>
                  <a:srgbClr val="0000FF"/>
                </a:solidFill>
              </a:rPr>
              <a:t>').</a:t>
            </a:r>
            <a:r>
              <a:rPr lang="en-US" altLang="zh-TW" sz="1400" dirty="0" err="1">
                <a:solidFill>
                  <a:srgbClr val="0000FF"/>
                </a:solidFill>
              </a:rPr>
              <a:t>add_legend</a:t>
            </a:r>
            <a:r>
              <a:rPr lang="en-US" altLang="zh-TW" sz="1400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0000FF"/>
                </a:solidFill>
              </a:rPr>
              <a:t>sns.set_style</a:t>
            </a:r>
            <a:r>
              <a:rPr lang="en-US" altLang="zh-TW" sz="1400" dirty="0">
                <a:solidFill>
                  <a:srgbClr val="0000FF"/>
                </a:solidFill>
              </a:rPr>
              <a:t>("</a:t>
            </a:r>
            <a:r>
              <a:rPr lang="en-US" altLang="zh-TW" sz="1400" dirty="0" err="1">
                <a:solidFill>
                  <a:srgbClr val="0000FF"/>
                </a:solidFill>
              </a:rPr>
              <a:t>whitegrid</a:t>
            </a:r>
            <a:r>
              <a:rPr lang="en-US" altLang="zh-TW" sz="1400" dirty="0">
                <a:solidFill>
                  <a:srgbClr val="0000FF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0000FF"/>
                </a:solidFill>
              </a:rPr>
              <a:t>sns.FacetGrid</a:t>
            </a:r>
            <a:r>
              <a:rPr lang="en-US" altLang="zh-TW" sz="1400" dirty="0">
                <a:solidFill>
                  <a:srgbClr val="0000FF"/>
                </a:solidFill>
              </a:rPr>
              <a:t>(iris, hue ="species", height = 6).map(</a:t>
            </a:r>
            <a:r>
              <a:rPr lang="en-US" altLang="zh-TW" sz="1400" dirty="0" err="1">
                <a:solidFill>
                  <a:srgbClr val="0000FF"/>
                </a:solidFill>
              </a:rPr>
              <a:t>plt.scatter</a:t>
            </a:r>
            <a:r>
              <a:rPr lang="en-US" altLang="zh-TW" sz="1400" dirty="0">
                <a:solidFill>
                  <a:srgbClr val="0000FF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00FF"/>
                </a:solidFill>
              </a:rPr>
              <a:t>                  '</a:t>
            </a:r>
            <a:r>
              <a:rPr lang="en-US" altLang="zh-TW" sz="1400" dirty="0" err="1">
                <a:solidFill>
                  <a:srgbClr val="0000FF"/>
                </a:solidFill>
              </a:rPr>
              <a:t>sepal_width</a:t>
            </a:r>
            <a:r>
              <a:rPr lang="en-US" altLang="zh-TW" sz="1400" dirty="0">
                <a:solidFill>
                  <a:srgbClr val="0000FF"/>
                </a:solidFill>
              </a:rPr>
              <a:t>',  '</a:t>
            </a:r>
            <a:r>
              <a:rPr lang="en-US" altLang="zh-TW" sz="1400" dirty="0" err="1">
                <a:solidFill>
                  <a:srgbClr val="0000FF"/>
                </a:solidFill>
              </a:rPr>
              <a:t>petal_width</a:t>
            </a:r>
            <a:r>
              <a:rPr lang="en-US" altLang="zh-TW" sz="1400" dirty="0">
                <a:solidFill>
                  <a:srgbClr val="0000FF"/>
                </a:solidFill>
              </a:rPr>
              <a:t>').</a:t>
            </a:r>
            <a:r>
              <a:rPr lang="en-US" altLang="zh-TW" sz="1400" dirty="0" err="1">
                <a:solidFill>
                  <a:srgbClr val="0000FF"/>
                </a:solidFill>
              </a:rPr>
              <a:t>add_legend</a:t>
            </a:r>
            <a:r>
              <a:rPr lang="en-US" altLang="zh-TW" sz="1400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0000FF"/>
                </a:solidFill>
              </a:rPr>
              <a:t>plt.show</a:t>
            </a:r>
            <a:r>
              <a:rPr lang="en-US" altLang="zh-TW" sz="1400" dirty="0">
                <a:solidFill>
                  <a:srgbClr val="0000FF"/>
                </a:solidFill>
              </a:rPr>
              <a:t>()</a:t>
            </a:r>
            <a:endParaRPr lang="zh-TW" altLang="en-US" sz="14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A9FBA1-2BC8-44AE-8221-B0BBB5BFF9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E07B12E-62A9-4057-B5AF-78371E3B73E1}"/>
              </a:ext>
            </a:extLst>
          </p:cNvPr>
          <p:cNvSpPr txBox="1"/>
          <p:nvPr/>
        </p:nvSpPr>
        <p:spPr>
          <a:xfrm>
            <a:off x="5414319" y="6274186"/>
            <a:ext cx="2987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1800" dirty="0"/>
              <a:t>#plot_iris_datasetN.py</a:t>
            </a:r>
            <a:endParaRPr lang="zh-TW" altLang="en-US" sz="1800" dirty="0"/>
          </a:p>
          <a:p>
            <a:pPr marL="0" indent="0">
              <a:buNone/>
            </a:pPr>
            <a:endParaRPr lang="en-US" altLang="zh-TW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862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06292-A673-4D74-970E-E92AAA48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</a:rPr>
              <a:t>實作</a:t>
            </a:r>
            <a:r>
              <a:rPr lang="en-US" altLang="zh-TW" b="1" dirty="0">
                <a:solidFill>
                  <a:srgbClr val="002060"/>
                </a:solidFill>
              </a:rPr>
              <a:t>1</a:t>
            </a:r>
            <a:r>
              <a:rPr lang="zh-TW" altLang="en-US" b="1" dirty="0">
                <a:solidFill>
                  <a:srgbClr val="002060"/>
                </a:solidFill>
              </a:rPr>
              <a:t>：</a:t>
            </a:r>
            <a:r>
              <a:rPr lang="en-US" altLang="zh-TW" b="1" dirty="0">
                <a:solidFill>
                  <a:srgbClr val="002060"/>
                </a:solidFill>
              </a:rPr>
              <a:t>Decision Tree - IRIS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E8E200-5101-40E0-98AF-87F81B090FF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from </a:t>
            </a:r>
            <a:r>
              <a:rPr lang="en-US" altLang="zh-TW" dirty="0" err="1">
                <a:solidFill>
                  <a:srgbClr val="0000FF"/>
                </a:solidFill>
              </a:rPr>
              <a:t>sklearn.datasets</a:t>
            </a:r>
            <a:r>
              <a:rPr lang="en-US" altLang="zh-TW" dirty="0">
                <a:solidFill>
                  <a:srgbClr val="0000FF"/>
                </a:solidFill>
              </a:rPr>
              <a:t> import </a:t>
            </a:r>
            <a:r>
              <a:rPr lang="en-US" altLang="zh-TW" dirty="0" err="1">
                <a:solidFill>
                  <a:srgbClr val="0000FF"/>
                </a:solidFill>
              </a:rPr>
              <a:t>load_iris</a:t>
            </a: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from </a:t>
            </a:r>
            <a:r>
              <a:rPr lang="en-US" altLang="zh-TW" dirty="0" err="1">
                <a:solidFill>
                  <a:srgbClr val="0000FF"/>
                </a:solidFill>
              </a:rPr>
              <a:t>sklearn</a:t>
            </a:r>
            <a:r>
              <a:rPr lang="en-US" altLang="zh-TW" dirty="0">
                <a:solidFill>
                  <a:srgbClr val="0000FF"/>
                </a:solidFill>
              </a:rPr>
              <a:t> import tree</a:t>
            </a:r>
          </a:p>
          <a:p>
            <a:pPr marL="0" indent="0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X, y = </a:t>
            </a:r>
            <a:r>
              <a:rPr lang="en-US" altLang="zh-TW" dirty="0" err="1">
                <a:solidFill>
                  <a:srgbClr val="0000FF"/>
                </a:solidFill>
              </a:rPr>
              <a:t>load_iris</a:t>
            </a:r>
            <a:r>
              <a:rPr lang="en-US" altLang="zh-TW" dirty="0">
                <a:solidFill>
                  <a:srgbClr val="0000FF"/>
                </a:solidFill>
              </a:rPr>
              <a:t>(</a:t>
            </a:r>
            <a:r>
              <a:rPr lang="en-US" altLang="zh-TW" dirty="0" err="1">
                <a:solidFill>
                  <a:srgbClr val="0000FF"/>
                </a:solidFill>
              </a:rPr>
              <a:t>return_X_y</a:t>
            </a:r>
            <a:r>
              <a:rPr lang="en-US" altLang="zh-TW" dirty="0">
                <a:solidFill>
                  <a:srgbClr val="0000FF"/>
                </a:solidFill>
              </a:rPr>
              <a:t>=True)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#print(X.feature_names)</a:t>
            </a:r>
          </a:p>
          <a:p>
            <a:pPr marL="0" indent="0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clf</a:t>
            </a:r>
            <a:r>
              <a:rPr lang="en-US" altLang="zh-TW" dirty="0">
                <a:solidFill>
                  <a:srgbClr val="0000FF"/>
                </a:solidFill>
              </a:rPr>
              <a:t> = </a:t>
            </a:r>
            <a:r>
              <a:rPr lang="en-US" altLang="zh-TW" dirty="0" err="1">
                <a:solidFill>
                  <a:srgbClr val="0000FF"/>
                </a:solidFill>
              </a:rPr>
              <a:t>tree.DecisionTreeClassifier</a:t>
            </a:r>
            <a:r>
              <a:rPr lang="en-US" altLang="zh-TW" dirty="0">
                <a:solidFill>
                  <a:srgbClr val="0000FF"/>
                </a:solidFill>
              </a:rPr>
              <a:t>(criterion='entropy')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clf</a:t>
            </a:r>
            <a:r>
              <a:rPr lang="en-US" altLang="zh-TW" dirty="0">
                <a:solidFill>
                  <a:srgbClr val="0000FF"/>
                </a:solidFill>
              </a:rPr>
              <a:t> = </a:t>
            </a:r>
            <a:r>
              <a:rPr lang="en-US" altLang="zh-TW" dirty="0" err="1">
                <a:solidFill>
                  <a:srgbClr val="0000FF"/>
                </a:solidFill>
              </a:rPr>
              <a:t>clf.fit</a:t>
            </a:r>
            <a:r>
              <a:rPr lang="en-US" altLang="zh-TW" dirty="0">
                <a:solidFill>
                  <a:srgbClr val="0000FF"/>
                </a:solidFill>
              </a:rPr>
              <a:t>(X, y)</a:t>
            </a:r>
          </a:p>
          <a:p>
            <a:pPr marL="0" indent="0">
              <a:buNone/>
            </a:pPr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4A9B18-03CF-4615-B2B5-B27C8362B0E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172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2060"/>
                </a:solidFill>
              </a:rPr>
              <a:t>IRIS plot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from </a:t>
            </a:r>
            <a:r>
              <a:rPr lang="en-US" altLang="zh-TW" sz="2000" dirty="0" err="1">
                <a:solidFill>
                  <a:srgbClr val="0000FF"/>
                </a:solidFill>
              </a:rPr>
              <a:t>sklearn.datasets</a:t>
            </a:r>
            <a:r>
              <a:rPr lang="en-US" altLang="zh-TW" sz="2000" dirty="0">
                <a:solidFill>
                  <a:srgbClr val="0000FF"/>
                </a:solidFill>
              </a:rPr>
              <a:t> import </a:t>
            </a:r>
            <a:r>
              <a:rPr lang="en-US" altLang="zh-TW" sz="2000" dirty="0" err="1">
                <a:solidFill>
                  <a:srgbClr val="0000FF"/>
                </a:solidFill>
              </a:rPr>
              <a:t>load_iris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from </a:t>
            </a:r>
            <a:r>
              <a:rPr lang="en-US" altLang="zh-TW" sz="2000" dirty="0" err="1">
                <a:solidFill>
                  <a:srgbClr val="0000FF"/>
                </a:solidFill>
              </a:rPr>
              <a:t>sklearn</a:t>
            </a:r>
            <a:r>
              <a:rPr lang="en-US" altLang="zh-TW" sz="2000" dirty="0">
                <a:solidFill>
                  <a:srgbClr val="0000FF"/>
                </a:solidFill>
              </a:rPr>
              <a:t> import tree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X, y = </a:t>
            </a:r>
            <a:r>
              <a:rPr lang="en-US" altLang="zh-TW" sz="2000" dirty="0" err="1">
                <a:solidFill>
                  <a:srgbClr val="0000FF"/>
                </a:solidFill>
              </a:rPr>
              <a:t>load_iris</a:t>
            </a:r>
            <a:r>
              <a:rPr lang="en-US" altLang="zh-TW" sz="2000" dirty="0">
                <a:solidFill>
                  <a:srgbClr val="0000FF"/>
                </a:solidFill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</a:rPr>
              <a:t>return_X_y</a:t>
            </a:r>
            <a:r>
              <a:rPr lang="en-US" altLang="zh-TW" sz="2000" dirty="0">
                <a:solidFill>
                  <a:srgbClr val="0000FF"/>
                </a:solidFill>
              </a:rPr>
              <a:t>=True)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clf</a:t>
            </a:r>
            <a:r>
              <a:rPr lang="en-US" altLang="zh-TW" sz="2000" dirty="0">
                <a:solidFill>
                  <a:srgbClr val="0000FF"/>
                </a:solidFill>
              </a:rPr>
              <a:t> = </a:t>
            </a:r>
            <a:r>
              <a:rPr lang="en-US" altLang="zh-TW" sz="2000" dirty="0" err="1">
                <a:solidFill>
                  <a:srgbClr val="0000FF"/>
                </a:solidFill>
              </a:rPr>
              <a:t>tree.DecisionTreeClassifier</a:t>
            </a:r>
            <a:r>
              <a:rPr lang="en-US" altLang="zh-TW" sz="2000" dirty="0">
                <a:solidFill>
                  <a:srgbClr val="0000FF"/>
                </a:solidFill>
              </a:rPr>
              <a:t>(criterion='entropy')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clf</a:t>
            </a:r>
            <a:r>
              <a:rPr lang="en-US" altLang="zh-TW" sz="2000" dirty="0">
                <a:solidFill>
                  <a:srgbClr val="0000FF"/>
                </a:solidFill>
              </a:rPr>
              <a:t> = </a:t>
            </a:r>
            <a:r>
              <a:rPr lang="en-US" altLang="zh-TW" sz="2000" dirty="0" err="1">
                <a:solidFill>
                  <a:srgbClr val="0000FF"/>
                </a:solidFill>
              </a:rPr>
              <a:t>clf.fit</a:t>
            </a:r>
            <a:r>
              <a:rPr lang="en-US" altLang="zh-TW" sz="2000" dirty="0">
                <a:solidFill>
                  <a:srgbClr val="0000FF"/>
                </a:solidFill>
              </a:rPr>
              <a:t>(X, y)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tree.plot_tree</a:t>
            </a:r>
            <a:r>
              <a:rPr lang="en-US" altLang="zh-TW" sz="2000" dirty="0">
                <a:solidFill>
                  <a:srgbClr val="0000FF"/>
                </a:solidFill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</a:rPr>
              <a:t>clf</a:t>
            </a:r>
            <a:r>
              <a:rPr lang="en-US" altLang="zh-TW" sz="2000" dirty="0">
                <a:solidFill>
                  <a:srgbClr val="0000FF"/>
                </a:solidFill>
              </a:rPr>
              <a:t>) 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0B2A880-4372-4E46-9305-0CA035DFB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614914"/>
            <a:ext cx="4464496" cy="295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56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2A99A7-A2BB-474D-8EFF-FC55EB05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36DA3A-DC4B-4E62-BF6F-DC47711C42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221820-1A8C-49D2-978A-308542C39A7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F2A5B7-DA2C-459D-B869-3FF8A29FF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68" y="1728236"/>
            <a:ext cx="7314932" cy="484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84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0D78FB-EC97-4992-857F-1DCB9058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solidFill>
                  <a:srgbClr val="002060"/>
                </a:solidFill>
              </a:rPr>
              <a:t>sklearn.tree.DecisionTreeClassifier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B2C75F-B2B5-4B67-8174-2B0E9D7FFA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1600" dirty="0">
                <a:hlinkClick r:id="rId2"/>
              </a:rPr>
              <a:t>https://scikit-learn.org/stable/modules/generated/sklearn.tree.DecisionTreeClassifier.html</a:t>
            </a:r>
            <a:endParaRPr lang="en-US" altLang="zh-TW" sz="1600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ADD6C8-B43B-4B9C-B33C-DBA54C807E7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EE3BB0D-F039-4760-806D-E40CC1AB0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41" y="2214954"/>
            <a:ext cx="8283717" cy="150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3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3375"/>
            <a:ext cx="8119245" cy="829532"/>
          </a:xfrm>
        </p:spPr>
        <p:txBody>
          <a:bodyPr/>
          <a:lstStyle/>
          <a:p>
            <a:r>
              <a:rPr lang="zh-TW" altLang="en-US" b="1" dirty="0">
                <a:solidFill>
                  <a:srgbClr val="0000CC"/>
                </a:solidFill>
              </a:rPr>
              <a:t>決策樹是甚麼</a:t>
            </a:r>
            <a:r>
              <a:rPr lang="en-US" altLang="zh-TW" b="1" dirty="0">
                <a:solidFill>
                  <a:srgbClr val="0000CC"/>
                </a:solidFill>
              </a:rPr>
              <a:t>?</a:t>
            </a:r>
            <a:endParaRPr lang="zh-TW" altLang="en-US" b="1" dirty="0">
              <a:solidFill>
                <a:srgbClr val="0000CC"/>
              </a:solidFill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148" y="1429569"/>
            <a:ext cx="5617319" cy="4800600"/>
          </a:xfrm>
        </p:spPr>
        <p:txBody>
          <a:bodyPr/>
          <a:lstStyle/>
          <a:p>
            <a:pPr eaLnBrk="1" hangingPunct="1"/>
            <a:r>
              <a:rPr lang="zh-TW" altLang="en-US" dirty="0">
                <a:cs typeface="Times New Roman" pitchFamily="18" charset="0"/>
              </a:rPr>
              <a:t>決策樹</a:t>
            </a:r>
            <a:r>
              <a:rPr lang="en-US" altLang="zh-TW" dirty="0">
                <a:cs typeface="Times New Roman" pitchFamily="18" charset="0"/>
              </a:rPr>
              <a:t>(Decision tree )</a:t>
            </a:r>
          </a:p>
          <a:p>
            <a:pPr lvl="1" indent="-296863" eaLnBrk="1" hangingPunct="1"/>
            <a:r>
              <a:rPr lang="zh-TW" altLang="en-US" sz="2400" dirty="0">
                <a:cs typeface="Times New Roman" pitchFamily="18" charset="0"/>
              </a:rPr>
              <a:t>類似樹狀結構，可以用來做決策。</a:t>
            </a:r>
          </a:p>
          <a:p>
            <a:pPr lvl="1" indent="-296863" eaLnBrk="1" hangingPunct="1"/>
            <a:r>
              <a:rPr lang="zh-TW" altLang="en-US" sz="2400" dirty="0"/>
              <a:t>樹的中間節點 </a:t>
            </a:r>
            <a:r>
              <a:rPr lang="en-US" altLang="zh-TW" sz="2400" dirty="0"/>
              <a:t>(non-leaf nodes) </a:t>
            </a:r>
            <a:r>
              <a:rPr lang="zh-TW" altLang="en-US" sz="2400" dirty="0"/>
              <a:t>代表測試的條件</a:t>
            </a:r>
          </a:p>
          <a:p>
            <a:pPr lvl="1" indent="-296863" eaLnBrk="1" hangingPunct="1"/>
            <a:r>
              <a:rPr lang="zh-TW" altLang="en-US" sz="2400" dirty="0"/>
              <a:t>樹的分支 </a:t>
            </a:r>
            <a:r>
              <a:rPr lang="en-US" altLang="zh-TW" sz="2400" dirty="0"/>
              <a:t>(branches) </a:t>
            </a:r>
            <a:r>
              <a:rPr lang="zh-TW" altLang="en-US" sz="2400" dirty="0"/>
              <a:t>代表條件測試的結果</a:t>
            </a:r>
          </a:p>
          <a:p>
            <a:pPr lvl="1" indent="-296863" eaLnBrk="1" hangingPunct="1"/>
            <a:r>
              <a:rPr lang="zh-TW" altLang="en-US" sz="2400" dirty="0"/>
              <a:t>樹的葉節點 </a:t>
            </a:r>
            <a:r>
              <a:rPr lang="en-US" altLang="zh-TW" sz="2400" dirty="0"/>
              <a:t>(leaf nodes) </a:t>
            </a:r>
            <a:r>
              <a:rPr lang="zh-TW" altLang="en-US" sz="2400" dirty="0"/>
              <a:t>代表分類後所得到的分類標記，也就是表示分類的結果 </a:t>
            </a:r>
          </a:p>
        </p:txBody>
      </p:sp>
      <p:sp>
        <p:nvSpPr>
          <p:cNvPr id="36" name="投影片編號版面配置區 3"/>
          <p:cNvSpPr>
            <a:spLocks noGrp="1"/>
          </p:cNvSpPr>
          <p:nvPr>
            <p:ph type="sldNum" sz="quarter" idx="15"/>
          </p:nvPr>
        </p:nvSpPr>
        <p:spPr>
          <a:xfrm>
            <a:off x="8100392" y="6165304"/>
            <a:ext cx="609600" cy="521208"/>
          </a:xfrm>
        </p:spPr>
        <p:txBody>
          <a:bodyPr/>
          <a:lstStyle/>
          <a:p>
            <a:fld id="{00D287BA-DA8B-4721-A280-7D184DE14026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37" name="Picture 5">
            <a:extLst>
              <a:ext uri="{FF2B5EF4-FFF2-40B4-BE49-F238E27FC236}">
                <a16:creationId xmlns:a16="http://schemas.microsoft.com/office/drawing/2014/main" id="{E88B29E2-4E8E-4F78-848A-81724A8A6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796" y="1429568"/>
            <a:ext cx="3256675" cy="3840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28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solidFill>
                  <a:srgbClr val="002060"/>
                </a:solidFill>
              </a:rPr>
              <a:t>graphviz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TW" dirty="0">
                <a:hlinkClick r:id="rId2"/>
              </a:rPr>
              <a:t>https://www.graphviz.org/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8244111" cy="22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961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</a:rPr>
              <a:t>安裝 </a:t>
            </a:r>
            <a:r>
              <a:rPr lang="en-US" altLang="zh-TW" b="1" dirty="0" err="1">
                <a:solidFill>
                  <a:srgbClr val="002060"/>
                </a:solidFill>
              </a:rPr>
              <a:t>graphviz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endParaRPr lang="en-US" altLang="zh-TW" dirty="0"/>
          </a:p>
          <a:p>
            <a:r>
              <a:rPr lang="en-US" altLang="zh-TW" dirty="0"/>
              <a:t>Anaconda Prompt (Anaconda3)</a:t>
            </a:r>
          </a:p>
          <a:p>
            <a:pPr lvl="1"/>
            <a:r>
              <a:rPr lang="en-US" altLang="zh-TW" dirty="0" err="1"/>
              <a:t>conda</a:t>
            </a:r>
            <a:r>
              <a:rPr lang="en-US" altLang="zh-TW" dirty="0"/>
              <a:t> install python-</a:t>
            </a:r>
            <a:r>
              <a:rPr lang="en-US" altLang="zh-TW" dirty="0" err="1"/>
              <a:t>graphviz</a:t>
            </a:r>
            <a:endParaRPr lang="en-US" altLang="zh-TW" dirty="0"/>
          </a:p>
          <a:p>
            <a:pPr lvl="1"/>
            <a:r>
              <a:rPr lang="en-US" altLang="zh-TW" dirty="0"/>
              <a:t>restart the kernel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30055"/>
            <a:ext cx="8580437" cy="1515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單箭頭接點 4"/>
          <p:cNvCxnSpPr/>
          <p:nvPr/>
        </p:nvCxnSpPr>
        <p:spPr>
          <a:xfrm>
            <a:off x="1907704" y="2996952"/>
            <a:ext cx="216024" cy="1584176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投影片編號版面配置區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620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2060"/>
                </a:solidFill>
              </a:rPr>
              <a:t>Decision Tree</a:t>
            </a:r>
            <a:r>
              <a:rPr lang="zh-TW" altLang="en-US" b="1" dirty="0">
                <a:solidFill>
                  <a:srgbClr val="002060"/>
                </a:solidFill>
              </a:rPr>
              <a:t> </a:t>
            </a:r>
            <a:r>
              <a:rPr lang="en-US" altLang="zh-TW" b="1" dirty="0">
                <a:solidFill>
                  <a:srgbClr val="002060"/>
                </a:solidFill>
              </a:rPr>
              <a:t>– </a:t>
            </a:r>
            <a:r>
              <a:rPr lang="en-US" altLang="zh-TW" b="1" dirty="0" err="1">
                <a:solidFill>
                  <a:srgbClr val="002060"/>
                </a:solidFill>
              </a:rPr>
              <a:t>ouput</a:t>
            </a:r>
            <a:r>
              <a:rPr lang="en-US" altLang="zh-TW" b="1" dirty="0">
                <a:solidFill>
                  <a:srgbClr val="002060"/>
                </a:solidFill>
              </a:rPr>
              <a:t> tree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from </a:t>
            </a:r>
            <a:r>
              <a:rPr lang="en-US" altLang="zh-TW" dirty="0" err="1">
                <a:solidFill>
                  <a:srgbClr val="0000FF"/>
                </a:solidFill>
              </a:rPr>
              <a:t>sklearn.datasets</a:t>
            </a:r>
            <a:r>
              <a:rPr lang="en-US" altLang="zh-TW" dirty="0">
                <a:solidFill>
                  <a:srgbClr val="0000FF"/>
                </a:solidFill>
              </a:rPr>
              <a:t> import </a:t>
            </a:r>
            <a:r>
              <a:rPr lang="en-US" altLang="zh-TW" dirty="0" err="1">
                <a:solidFill>
                  <a:srgbClr val="0000FF"/>
                </a:solidFill>
              </a:rPr>
              <a:t>load_iris</a:t>
            </a: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from </a:t>
            </a:r>
            <a:r>
              <a:rPr lang="en-US" altLang="zh-TW" dirty="0" err="1">
                <a:solidFill>
                  <a:srgbClr val="0000FF"/>
                </a:solidFill>
              </a:rPr>
              <a:t>sklearn</a:t>
            </a:r>
            <a:r>
              <a:rPr lang="en-US" altLang="zh-TW" dirty="0">
                <a:solidFill>
                  <a:srgbClr val="0000FF"/>
                </a:solidFill>
              </a:rPr>
              <a:t> import tree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import </a:t>
            </a:r>
            <a:r>
              <a:rPr lang="en-US" altLang="zh-TW" dirty="0" err="1">
                <a:solidFill>
                  <a:srgbClr val="0000FF"/>
                </a:solidFill>
              </a:rPr>
              <a:t>graphviz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X, y = </a:t>
            </a:r>
            <a:r>
              <a:rPr lang="en-US" altLang="zh-TW" dirty="0" err="1">
                <a:solidFill>
                  <a:srgbClr val="0000FF"/>
                </a:solidFill>
              </a:rPr>
              <a:t>load_iris</a:t>
            </a:r>
            <a:r>
              <a:rPr lang="en-US" altLang="zh-TW" dirty="0">
                <a:solidFill>
                  <a:srgbClr val="0000FF"/>
                </a:solidFill>
              </a:rPr>
              <a:t>(</a:t>
            </a:r>
            <a:r>
              <a:rPr lang="en-US" altLang="zh-TW" dirty="0" err="1">
                <a:solidFill>
                  <a:srgbClr val="0000FF"/>
                </a:solidFill>
              </a:rPr>
              <a:t>return_X_y</a:t>
            </a:r>
            <a:r>
              <a:rPr lang="en-US" altLang="zh-TW" dirty="0">
                <a:solidFill>
                  <a:srgbClr val="0000FF"/>
                </a:solidFill>
              </a:rPr>
              <a:t>=True)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clf</a:t>
            </a:r>
            <a:r>
              <a:rPr lang="en-US" altLang="zh-TW" dirty="0">
                <a:solidFill>
                  <a:srgbClr val="0000FF"/>
                </a:solidFill>
              </a:rPr>
              <a:t> = </a:t>
            </a:r>
            <a:r>
              <a:rPr lang="en-US" altLang="zh-TW" dirty="0" err="1">
                <a:solidFill>
                  <a:srgbClr val="0000FF"/>
                </a:solidFill>
              </a:rPr>
              <a:t>tree.DecisionTreeClassifier</a:t>
            </a:r>
            <a:r>
              <a:rPr lang="en-US" altLang="zh-TW" dirty="0">
                <a:solidFill>
                  <a:srgbClr val="0000FF"/>
                </a:solidFill>
              </a:rPr>
              <a:t>(criterion='entropy')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clf</a:t>
            </a:r>
            <a:r>
              <a:rPr lang="en-US" altLang="zh-TW" dirty="0">
                <a:solidFill>
                  <a:srgbClr val="0000FF"/>
                </a:solidFill>
              </a:rPr>
              <a:t> = </a:t>
            </a:r>
            <a:r>
              <a:rPr lang="en-US" altLang="zh-TW" dirty="0" err="1">
                <a:solidFill>
                  <a:srgbClr val="0000FF"/>
                </a:solidFill>
              </a:rPr>
              <a:t>clf.fit</a:t>
            </a:r>
            <a:r>
              <a:rPr lang="en-US" altLang="zh-TW" dirty="0">
                <a:solidFill>
                  <a:srgbClr val="0000FF"/>
                </a:solidFill>
              </a:rPr>
              <a:t>(X, y)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tree.plot_tree</a:t>
            </a:r>
            <a:r>
              <a:rPr lang="en-US" altLang="zh-TW" dirty="0">
                <a:solidFill>
                  <a:srgbClr val="0000FF"/>
                </a:solidFill>
              </a:rPr>
              <a:t>(</a:t>
            </a:r>
            <a:r>
              <a:rPr lang="en-US" altLang="zh-TW" dirty="0" err="1">
                <a:solidFill>
                  <a:srgbClr val="0000FF"/>
                </a:solidFill>
              </a:rPr>
              <a:t>clf</a:t>
            </a:r>
            <a:r>
              <a:rPr lang="en-US" altLang="zh-TW" dirty="0">
                <a:solidFill>
                  <a:srgbClr val="0000FF"/>
                </a:solidFill>
              </a:rPr>
              <a:t>) </a:t>
            </a:r>
          </a:p>
          <a:p>
            <a:pPr marL="0" indent="0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#</a:t>
            </a:r>
            <a:r>
              <a:rPr lang="zh-TW" altLang="en-US" dirty="0">
                <a:solidFill>
                  <a:srgbClr val="0000FF"/>
                </a:solidFill>
              </a:rPr>
              <a:t>產生</a:t>
            </a:r>
            <a:r>
              <a:rPr lang="en-US" altLang="zh-TW" dirty="0">
                <a:solidFill>
                  <a:srgbClr val="0000FF"/>
                </a:solidFill>
              </a:rPr>
              <a:t>iris, iris.pdf</a:t>
            </a:r>
            <a:r>
              <a:rPr lang="zh-TW" altLang="en-US" dirty="0">
                <a:solidFill>
                  <a:srgbClr val="0000FF"/>
                </a:solidFill>
              </a:rPr>
              <a:t>兩個檔案</a:t>
            </a: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dot_data</a:t>
            </a:r>
            <a:r>
              <a:rPr lang="en-US" altLang="zh-TW" dirty="0">
                <a:solidFill>
                  <a:srgbClr val="0000FF"/>
                </a:solidFill>
              </a:rPr>
              <a:t> = </a:t>
            </a:r>
            <a:r>
              <a:rPr lang="en-US" altLang="zh-TW" dirty="0" err="1">
                <a:solidFill>
                  <a:srgbClr val="0000FF"/>
                </a:solidFill>
              </a:rPr>
              <a:t>tree.export_graphviz</a:t>
            </a:r>
            <a:r>
              <a:rPr lang="en-US" altLang="zh-TW" dirty="0">
                <a:solidFill>
                  <a:srgbClr val="0000FF"/>
                </a:solidFill>
              </a:rPr>
              <a:t>(</a:t>
            </a:r>
            <a:r>
              <a:rPr lang="en-US" altLang="zh-TW" dirty="0" err="1">
                <a:solidFill>
                  <a:srgbClr val="0000FF"/>
                </a:solidFill>
              </a:rPr>
              <a:t>clf</a:t>
            </a:r>
            <a:r>
              <a:rPr lang="en-US" altLang="zh-TW" dirty="0">
                <a:solidFill>
                  <a:srgbClr val="0000FF"/>
                </a:solidFill>
              </a:rPr>
              <a:t>, </a:t>
            </a:r>
            <a:r>
              <a:rPr lang="en-US" altLang="zh-TW" dirty="0" err="1">
                <a:solidFill>
                  <a:srgbClr val="0000FF"/>
                </a:solidFill>
              </a:rPr>
              <a:t>out_file</a:t>
            </a:r>
            <a:r>
              <a:rPr lang="en-US" altLang="zh-TW" dirty="0">
                <a:solidFill>
                  <a:srgbClr val="0000FF"/>
                </a:solidFill>
              </a:rPr>
              <a:t>=None)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graph = </a:t>
            </a:r>
            <a:r>
              <a:rPr lang="en-US" altLang="zh-TW" dirty="0" err="1">
                <a:solidFill>
                  <a:srgbClr val="0000FF"/>
                </a:solidFill>
              </a:rPr>
              <a:t>graphviz.Source</a:t>
            </a:r>
            <a:r>
              <a:rPr lang="en-US" altLang="zh-TW" dirty="0">
                <a:solidFill>
                  <a:srgbClr val="0000FF"/>
                </a:solidFill>
              </a:rPr>
              <a:t>(</a:t>
            </a:r>
            <a:r>
              <a:rPr lang="en-US" altLang="zh-TW" dirty="0" err="1">
                <a:solidFill>
                  <a:srgbClr val="0000FF"/>
                </a:solidFill>
              </a:rPr>
              <a:t>dot_data</a:t>
            </a:r>
            <a:r>
              <a:rPr lang="en-US" altLang="zh-TW" dirty="0">
                <a:solidFill>
                  <a:srgbClr val="0000FF"/>
                </a:solidFill>
              </a:rPr>
              <a:t>) 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graph.render</a:t>
            </a:r>
            <a:r>
              <a:rPr lang="en-US" altLang="zh-TW" dirty="0">
                <a:solidFill>
                  <a:srgbClr val="0000FF"/>
                </a:solidFill>
              </a:rPr>
              <a:t>("iris")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#print(graph)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734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2060"/>
                </a:solidFill>
              </a:rPr>
              <a:t>Iris.pdf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ADE72CE-6CAB-4CF6-9EE5-D487D8E6A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49" y="1309394"/>
            <a:ext cx="6786301" cy="5276652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解讀結果</a:t>
            </a:r>
          </a:p>
        </p:txBody>
      </p:sp>
    </p:spTree>
    <p:extLst>
      <p:ext uri="{BB962C8B-B14F-4D97-AF65-F5344CB8AC3E}">
        <p14:creationId xmlns:p14="http://schemas.microsoft.com/office/powerpoint/2010/main" val="395077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8BCBBD-3870-4807-9036-6C8E82E6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Features Selection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158F9C-EEBE-46EA-94CA-89649678C5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print(</a:t>
            </a:r>
            <a:r>
              <a:rPr lang="en-US" altLang="zh-TW" dirty="0" err="1"/>
              <a:t>clf.feature_importances</a:t>
            </a:r>
            <a:r>
              <a:rPr lang="en-US" altLang="zh-TW" dirty="0"/>
              <a:t>_)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C36A6A-3B31-4099-AD19-DDD67A9AFE7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907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</a:rPr>
              <a:t>精緻結果繪圖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# </a:t>
            </a:r>
            <a:r>
              <a:rPr lang="zh-TW" altLang="en-US" dirty="0"/>
              <a:t>修改上題程式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dot_data</a:t>
            </a:r>
            <a:r>
              <a:rPr lang="en-US" altLang="zh-TW" dirty="0"/>
              <a:t> = </a:t>
            </a:r>
            <a:r>
              <a:rPr lang="en-US" altLang="zh-TW" dirty="0" err="1"/>
              <a:t>tree.export_graphviz</a:t>
            </a:r>
            <a:r>
              <a:rPr lang="en-US" altLang="zh-TW" dirty="0"/>
              <a:t>(</a:t>
            </a:r>
            <a:r>
              <a:rPr lang="en-US" altLang="zh-TW" dirty="0" err="1"/>
              <a:t>clf</a:t>
            </a:r>
            <a:r>
              <a:rPr lang="en-US" altLang="zh-TW" dirty="0"/>
              <a:t>, </a:t>
            </a:r>
            <a:r>
              <a:rPr lang="en-US" altLang="zh-TW" dirty="0" err="1"/>
              <a:t>out_file</a:t>
            </a:r>
            <a:r>
              <a:rPr lang="en-US" altLang="zh-TW" dirty="0"/>
              <a:t>=None, </a:t>
            </a:r>
          </a:p>
          <a:p>
            <a:pPr marL="0" indent="0">
              <a:buNone/>
            </a:pPr>
            <a:r>
              <a:rPr lang="en-US" altLang="zh-TW" dirty="0"/>
              <a:t>                     </a:t>
            </a:r>
            <a:r>
              <a:rPr lang="en-US" altLang="zh-TW" dirty="0" err="1"/>
              <a:t>feature_names</a:t>
            </a:r>
            <a:r>
              <a:rPr lang="en-US" altLang="zh-TW" dirty="0"/>
              <a:t>=</a:t>
            </a:r>
            <a:r>
              <a:rPr lang="en-US" altLang="zh-TW" dirty="0" err="1"/>
              <a:t>iris.feature_names</a:t>
            </a:r>
            <a:r>
              <a:rPr lang="en-US" altLang="zh-TW" dirty="0"/>
              <a:t>,  </a:t>
            </a:r>
          </a:p>
          <a:p>
            <a:pPr marL="0" indent="0">
              <a:buNone/>
            </a:pPr>
            <a:r>
              <a:rPr lang="en-US" altLang="zh-TW" dirty="0"/>
              <a:t>                     </a:t>
            </a:r>
            <a:r>
              <a:rPr lang="en-US" altLang="zh-TW" dirty="0" err="1"/>
              <a:t>class_names</a:t>
            </a:r>
            <a:r>
              <a:rPr lang="en-US" altLang="zh-TW" dirty="0"/>
              <a:t>=</a:t>
            </a:r>
            <a:r>
              <a:rPr lang="en-US" altLang="zh-TW" dirty="0" err="1"/>
              <a:t>iris.target_names</a:t>
            </a:r>
            <a:r>
              <a:rPr lang="en-US" altLang="zh-TW" dirty="0"/>
              <a:t>,  </a:t>
            </a:r>
          </a:p>
          <a:p>
            <a:pPr marL="0" indent="0">
              <a:buNone/>
            </a:pPr>
            <a:r>
              <a:rPr lang="en-US" altLang="zh-TW" dirty="0"/>
              <a:t>                     filled=True, rounded=True,  </a:t>
            </a:r>
          </a:p>
          <a:p>
            <a:pPr marL="0" indent="0">
              <a:buNone/>
            </a:pPr>
            <a:r>
              <a:rPr lang="en-US" altLang="zh-TW" dirty="0"/>
              <a:t>                     </a:t>
            </a:r>
            <a:r>
              <a:rPr lang="en-US" altLang="zh-TW" dirty="0" err="1"/>
              <a:t>special_characters</a:t>
            </a:r>
            <a:r>
              <a:rPr lang="en-US" altLang="zh-TW" dirty="0"/>
              <a:t>=True)  </a:t>
            </a:r>
          </a:p>
          <a:p>
            <a:pPr marL="0" indent="0">
              <a:buNone/>
            </a:pPr>
            <a:r>
              <a:rPr lang="en-US" altLang="zh-TW" dirty="0"/>
              <a:t>graph = </a:t>
            </a:r>
            <a:r>
              <a:rPr lang="en-US" altLang="zh-TW" dirty="0" err="1"/>
              <a:t>graphviz.Source</a:t>
            </a:r>
            <a:r>
              <a:rPr lang="en-US" altLang="zh-TW" dirty="0"/>
              <a:t>(</a:t>
            </a:r>
            <a:r>
              <a:rPr lang="en-US" altLang="zh-TW" dirty="0" err="1"/>
              <a:t>dot_data</a:t>
            </a:r>
            <a:r>
              <a:rPr lang="en-US" altLang="zh-TW" dirty="0"/>
              <a:t>)  </a:t>
            </a:r>
          </a:p>
          <a:p>
            <a:pPr marL="0" indent="0">
              <a:buNone/>
            </a:pPr>
            <a:r>
              <a:rPr lang="en-US" altLang="zh-TW" dirty="0" err="1"/>
              <a:t>graph.render</a:t>
            </a:r>
            <a:r>
              <a:rPr lang="en-US" altLang="zh-TW" dirty="0"/>
              <a:t>("</a:t>
            </a:r>
            <a:r>
              <a:rPr lang="en-US" altLang="zh-TW" dirty="0" err="1"/>
              <a:t>irisvis</a:t>
            </a:r>
            <a:r>
              <a:rPr lang="en-US" altLang="zh-TW" dirty="0"/>
              <a:t>")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055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2060"/>
                </a:solidFill>
              </a:rPr>
              <a:t>Irisvis.pdf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01" y="1295182"/>
            <a:ext cx="7776864" cy="567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6692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2060"/>
                </a:solidFill>
              </a:rPr>
              <a:t>Train and Test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591650" y="1241332"/>
            <a:ext cx="7920880" cy="51845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from </a:t>
            </a:r>
            <a:r>
              <a:rPr lang="en-US" altLang="zh-TW" dirty="0" err="1">
                <a:solidFill>
                  <a:srgbClr val="0000FF"/>
                </a:solidFill>
              </a:rPr>
              <a:t>sklearn.datasets</a:t>
            </a:r>
            <a:r>
              <a:rPr lang="en-US" altLang="zh-TW" dirty="0">
                <a:solidFill>
                  <a:srgbClr val="0000FF"/>
                </a:solidFill>
              </a:rPr>
              <a:t> import </a:t>
            </a:r>
            <a:r>
              <a:rPr lang="en-US" altLang="zh-TW" dirty="0" err="1">
                <a:solidFill>
                  <a:srgbClr val="0000FF"/>
                </a:solidFill>
              </a:rPr>
              <a:t>load_iris</a:t>
            </a: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from </a:t>
            </a:r>
            <a:r>
              <a:rPr lang="en-US" altLang="zh-TW" dirty="0" err="1">
                <a:solidFill>
                  <a:srgbClr val="0000FF"/>
                </a:solidFill>
              </a:rPr>
              <a:t>sklearn</a:t>
            </a:r>
            <a:r>
              <a:rPr lang="en-US" altLang="zh-TW" dirty="0">
                <a:solidFill>
                  <a:srgbClr val="0000FF"/>
                </a:solidFill>
              </a:rPr>
              <a:t> import tree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from </a:t>
            </a:r>
            <a:r>
              <a:rPr lang="en-US" altLang="zh-TW" dirty="0" err="1">
                <a:solidFill>
                  <a:srgbClr val="0000FF"/>
                </a:solidFill>
              </a:rPr>
              <a:t>sklearn.model_selection</a:t>
            </a:r>
            <a:r>
              <a:rPr lang="en-US" altLang="zh-TW" dirty="0">
                <a:solidFill>
                  <a:srgbClr val="0000FF"/>
                </a:solidFill>
              </a:rPr>
              <a:t> import </a:t>
            </a:r>
            <a:r>
              <a:rPr lang="en-US" altLang="zh-TW" dirty="0" err="1">
                <a:solidFill>
                  <a:srgbClr val="0000FF"/>
                </a:solidFill>
              </a:rPr>
              <a:t>train_test_split</a:t>
            </a: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from </a:t>
            </a:r>
            <a:r>
              <a:rPr lang="en-US" altLang="zh-TW" dirty="0" err="1">
                <a:solidFill>
                  <a:srgbClr val="0000FF"/>
                </a:solidFill>
              </a:rPr>
              <a:t>sklearn.metrics</a:t>
            </a:r>
            <a:r>
              <a:rPr lang="en-US" altLang="zh-TW" dirty="0">
                <a:solidFill>
                  <a:srgbClr val="0000FF"/>
                </a:solidFill>
              </a:rPr>
              <a:t> import </a:t>
            </a:r>
            <a:r>
              <a:rPr lang="en-US" altLang="zh-TW" dirty="0" err="1">
                <a:solidFill>
                  <a:srgbClr val="0000FF"/>
                </a:solidFill>
              </a:rPr>
              <a:t>confusion_matrix</a:t>
            </a:r>
            <a:r>
              <a:rPr lang="en-US" altLang="zh-TW" dirty="0">
                <a:solidFill>
                  <a:srgbClr val="0000FF"/>
                </a:solidFill>
              </a:rPr>
              <a:t>, </a:t>
            </a:r>
            <a:r>
              <a:rPr lang="en-US" altLang="zh-TW" dirty="0" err="1">
                <a:solidFill>
                  <a:srgbClr val="0000FF"/>
                </a:solidFill>
              </a:rPr>
              <a:t>classification_report</a:t>
            </a: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iris = </a:t>
            </a:r>
            <a:r>
              <a:rPr lang="en-US" altLang="zh-TW" dirty="0" err="1">
                <a:solidFill>
                  <a:srgbClr val="0000FF"/>
                </a:solidFill>
              </a:rPr>
              <a:t>load_iris</a:t>
            </a:r>
            <a:r>
              <a:rPr lang="en-US" altLang="zh-TW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X = </a:t>
            </a:r>
            <a:r>
              <a:rPr lang="en-US" altLang="zh-TW" dirty="0" err="1">
                <a:solidFill>
                  <a:srgbClr val="0000FF"/>
                </a:solidFill>
              </a:rPr>
              <a:t>iris.data</a:t>
            </a: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y = </a:t>
            </a:r>
            <a:r>
              <a:rPr lang="en-US" altLang="zh-TW" dirty="0" err="1">
                <a:solidFill>
                  <a:srgbClr val="0000FF"/>
                </a:solidFill>
              </a:rPr>
              <a:t>iris.target</a:t>
            </a: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clf</a:t>
            </a:r>
            <a:r>
              <a:rPr lang="en-US" altLang="zh-TW" dirty="0">
                <a:solidFill>
                  <a:srgbClr val="0000FF"/>
                </a:solidFill>
              </a:rPr>
              <a:t> = </a:t>
            </a:r>
            <a:r>
              <a:rPr lang="en-US" altLang="zh-TW" dirty="0" err="1">
                <a:solidFill>
                  <a:srgbClr val="0000FF"/>
                </a:solidFill>
              </a:rPr>
              <a:t>tree.DecisionTreeClassifier</a:t>
            </a:r>
            <a:r>
              <a:rPr lang="en-US" altLang="zh-TW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X_train</a:t>
            </a:r>
            <a:r>
              <a:rPr lang="en-US" altLang="zh-TW" dirty="0">
                <a:solidFill>
                  <a:srgbClr val="0000FF"/>
                </a:solidFill>
              </a:rPr>
              <a:t>, </a:t>
            </a:r>
            <a:r>
              <a:rPr lang="en-US" altLang="zh-TW" dirty="0" err="1">
                <a:solidFill>
                  <a:srgbClr val="0000FF"/>
                </a:solidFill>
              </a:rPr>
              <a:t>X_test</a:t>
            </a:r>
            <a:r>
              <a:rPr lang="en-US" altLang="zh-TW" dirty="0">
                <a:solidFill>
                  <a:srgbClr val="0000FF"/>
                </a:solidFill>
              </a:rPr>
              <a:t>, </a:t>
            </a:r>
            <a:r>
              <a:rPr lang="en-US" altLang="zh-TW" dirty="0" err="1">
                <a:solidFill>
                  <a:srgbClr val="0000FF"/>
                </a:solidFill>
              </a:rPr>
              <a:t>y_train</a:t>
            </a:r>
            <a:r>
              <a:rPr lang="en-US" altLang="zh-TW" dirty="0">
                <a:solidFill>
                  <a:srgbClr val="0000FF"/>
                </a:solidFill>
              </a:rPr>
              <a:t>, </a:t>
            </a:r>
            <a:r>
              <a:rPr lang="en-US" altLang="zh-TW" dirty="0" err="1">
                <a:solidFill>
                  <a:srgbClr val="0000FF"/>
                </a:solidFill>
              </a:rPr>
              <a:t>y_test</a:t>
            </a:r>
            <a:r>
              <a:rPr lang="en-US" altLang="zh-TW" dirty="0">
                <a:solidFill>
                  <a:srgbClr val="0000FF"/>
                </a:solidFill>
              </a:rPr>
              <a:t> = </a:t>
            </a:r>
            <a:r>
              <a:rPr lang="en-US" altLang="zh-TW" dirty="0" err="1">
                <a:solidFill>
                  <a:srgbClr val="0000FF"/>
                </a:solidFill>
              </a:rPr>
              <a:t>train_test_split</a:t>
            </a:r>
            <a:r>
              <a:rPr lang="en-US" altLang="zh-TW" dirty="0">
                <a:solidFill>
                  <a:srgbClr val="0000FF"/>
                </a:solidFill>
              </a:rPr>
              <a:t>(X, y, </a:t>
            </a:r>
            <a:r>
              <a:rPr lang="en-US" altLang="zh-TW" dirty="0" err="1">
                <a:solidFill>
                  <a:srgbClr val="0000FF"/>
                </a:solidFill>
              </a:rPr>
              <a:t>test_size</a:t>
            </a:r>
            <a:r>
              <a:rPr lang="en-US" altLang="zh-TW" dirty="0">
                <a:solidFill>
                  <a:srgbClr val="0000FF"/>
                </a:solidFill>
              </a:rPr>
              <a:t>=0.4, </a:t>
            </a:r>
            <a:r>
              <a:rPr lang="en-US" altLang="zh-TW" dirty="0" err="1">
                <a:solidFill>
                  <a:srgbClr val="0000FF"/>
                </a:solidFill>
              </a:rPr>
              <a:t>random_state</a:t>
            </a:r>
            <a:r>
              <a:rPr lang="en-US" altLang="zh-TW" dirty="0">
                <a:solidFill>
                  <a:srgbClr val="0000FF"/>
                </a:solidFill>
              </a:rPr>
              <a:t>=42)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clf</a:t>
            </a:r>
            <a:r>
              <a:rPr lang="en-US" altLang="zh-TW" dirty="0">
                <a:solidFill>
                  <a:srgbClr val="0000FF"/>
                </a:solidFill>
              </a:rPr>
              <a:t> = </a:t>
            </a:r>
            <a:r>
              <a:rPr lang="en-US" altLang="zh-TW" dirty="0" err="1">
                <a:solidFill>
                  <a:srgbClr val="0000FF"/>
                </a:solidFill>
              </a:rPr>
              <a:t>clf.fit</a:t>
            </a:r>
            <a:r>
              <a:rPr lang="en-US" altLang="zh-TW" dirty="0">
                <a:solidFill>
                  <a:srgbClr val="0000FF"/>
                </a:solidFill>
              </a:rPr>
              <a:t>(</a:t>
            </a:r>
            <a:r>
              <a:rPr lang="en-US" altLang="zh-TW" dirty="0" err="1">
                <a:solidFill>
                  <a:srgbClr val="0000FF"/>
                </a:solidFill>
              </a:rPr>
              <a:t>X_train</a:t>
            </a:r>
            <a:r>
              <a:rPr lang="en-US" altLang="zh-TW" dirty="0">
                <a:solidFill>
                  <a:srgbClr val="0000FF"/>
                </a:solidFill>
              </a:rPr>
              <a:t>, </a:t>
            </a:r>
            <a:r>
              <a:rPr lang="en-US" altLang="zh-TW" dirty="0" err="1">
                <a:solidFill>
                  <a:srgbClr val="0000FF"/>
                </a:solidFill>
              </a:rPr>
              <a:t>y_train</a:t>
            </a:r>
            <a:r>
              <a:rPr lang="en-US" altLang="zh-TW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print(</a:t>
            </a:r>
            <a:r>
              <a:rPr lang="en-US" altLang="zh-TW" dirty="0" err="1">
                <a:solidFill>
                  <a:srgbClr val="0000FF"/>
                </a:solidFill>
              </a:rPr>
              <a:t>clf.score</a:t>
            </a:r>
            <a:r>
              <a:rPr lang="en-US" altLang="zh-TW" dirty="0">
                <a:solidFill>
                  <a:srgbClr val="0000FF"/>
                </a:solidFill>
              </a:rPr>
              <a:t>(</a:t>
            </a:r>
            <a:r>
              <a:rPr lang="en-US" altLang="zh-TW" dirty="0" err="1">
                <a:solidFill>
                  <a:srgbClr val="0000FF"/>
                </a:solidFill>
              </a:rPr>
              <a:t>X_test</a:t>
            </a:r>
            <a:r>
              <a:rPr lang="en-US" altLang="zh-TW" dirty="0">
                <a:solidFill>
                  <a:srgbClr val="0000FF"/>
                </a:solidFill>
              </a:rPr>
              <a:t>, </a:t>
            </a:r>
            <a:r>
              <a:rPr lang="en-US" altLang="zh-TW" dirty="0" err="1">
                <a:solidFill>
                  <a:srgbClr val="0000FF"/>
                </a:solidFill>
              </a:rPr>
              <a:t>y_test</a:t>
            </a:r>
            <a:r>
              <a:rPr lang="en-US" altLang="zh-TW" dirty="0">
                <a:solidFill>
                  <a:srgbClr val="0000FF"/>
                </a:solidFill>
              </a:rPr>
              <a:t>))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y_pred</a:t>
            </a:r>
            <a:r>
              <a:rPr lang="en-US" altLang="zh-TW" dirty="0">
                <a:solidFill>
                  <a:srgbClr val="0000FF"/>
                </a:solidFill>
              </a:rPr>
              <a:t> = </a:t>
            </a:r>
            <a:r>
              <a:rPr lang="en-US" altLang="zh-TW" dirty="0" err="1">
                <a:solidFill>
                  <a:srgbClr val="0000FF"/>
                </a:solidFill>
              </a:rPr>
              <a:t>clf.predict</a:t>
            </a:r>
            <a:r>
              <a:rPr lang="en-US" altLang="zh-TW" dirty="0">
                <a:solidFill>
                  <a:srgbClr val="0000FF"/>
                </a:solidFill>
              </a:rPr>
              <a:t>(</a:t>
            </a:r>
            <a:r>
              <a:rPr lang="en-US" altLang="zh-TW" dirty="0" err="1">
                <a:solidFill>
                  <a:srgbClr val="0000FF"/>
                </a:solidFill>
              </a:rPr>
              <a:t>X_test</a:t>
            </a:r>
            <a:r>
              <a:rPr lang="en-US" altLang="zh-TW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print(</a:t>
            </a:r>
            <a:r>
              <a:rPr lang="en-US" altLang="zh-TW" dirty="0" err="1">
                <a:solidFill>
                  <a:srgbClr val="0000FF"/>
                </a:solidFill>
              </a:rPr>
              <a:t>y_pred</a:t>
            </a:r>
            <a:r>
              <a:rPr lang="en-US" altLang="zh-TW" dirty="0">
                <a:solidFill>
                  <a:srgbClr val="0000FF"/>
                </a:solidFill>
              </a:rPr>
              <a:t>)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6093296"/>
            <a:ext cx="6450013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432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616930"/>
          </a:xfrm>
        </p:spPr>
        <p:txBody>
          <a:bodyPr/>
          <a:lstStyle/>
          <a:p>
            <a:r>
              <a:rPr lang="en-US" altLang="zh-TW" b="1" dirty="0" err="1">
                <a:solidFill>
                  <a:srgbClr val="002060"/>
                </a:solidFill>
              </a:rPr>
              <a:t>Kfold</a:t>
            </a:r>
            <a:r>
              <a:rPr lang="en-US" altLang="zh-TW" b="1" dirty="0">
                <a:solidFill>
                  <a:srgbClr val="002060"/>
                </a:solidFill>
              </a:rPr>
              <a:t> Cross Validation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591650" y="980728"/>
            <a:ext cx="792088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dirty="0"/>
              <a:t>……………….</a:t>
            </a:r>
          </a:p>
          <a:p>
            <a:pPr marL="0" indent="0">
              <a:buNone/>
            </a:pPr>
            <a:r>
              <a:rPr lang="en-US" altLang="zh-TW" sz="1800" dirty="0"/>
              <a:t>from </a:t>
            </a:r>
            <a:r>
              <a:rPr lang="en-US" altLang="zh-TW" sz="1800" dirty="0" err="1"/>
              <a:t>sklearn.model_selection</a:t>
            </a:r>
            <a:r>
              <a:rPr lang="en-US" altLang="zh-TW" sz="1800" dirty="0"/>
              <a:t> import </a:t>
            </a:r>
            <a:r>
              <a:rPr lang="en-US" altLang="zh-TW" sz="1800" dirty="0" err="1"/>
              <a:t>KFold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……………..</a:t>
            </a:r>
          </a:p>
          <a:p>
            <a:pPr marL="0" indent="0">
              <a:buNone/>
            </a:pPr>
            <a:r>
              <a:rPr lang="en-US" altLang="zh-TW" sz="1800" dirty="0" err="1"/>
              <a:t>clf</a:t>
            </a:r>
            <a:r>
              <a:rPr lang="en-US" altLang="zh-TW" sz="1800" dirty="0"/>
              <a:t> = </a:t>
            </a:r>
            <a:r>
              <a:rPr lang="en-US" altLang="zh-TW" sz="1800" dirty="0" err="1"/>
              <a:t>tree.DecisionTreeClassifier</a:t>
            </a:r>
            <a:r>
              <a:rPr lang="en-US" altLang="zh-TW" sz="1800" dirty="0"/>
              <a:t>()</a:t>
            </a:r>
          </a:p>
          <a:p>
            <a:pPr marL="0" indent="0">
              <a:buNone/>
            </a:pPr>
            <a:r>
              <a:rPr lang="en-US" altLang="zh-TW" sz="1800" dirty="0" err="1"/>
              <a:t>kf</a:t>
            </a:r>
            <a:r>
              <a:rPr lang="en-US" altLang="zh-TW" sz="1800" dirty="0"/>
              <a:t> = </a:t>
            </a:r>
            <a:r>
              <a:rPr lang="en-US" altLang="zh-TW" sz="1800" dirty="0" err="1"/>
              <a:t>KFold</a:t>
            </a:r>
            <a:r>
              <a:rPr lang="en-US" altLang="zh-TW" sz="1800" dirty="0"/>
              <a:t>(</a:t>
            </a:r>
            <a:r>
              <a:rPr lang="en-US" altLang="zh-TW" sz="1800" dirty="0" err="1"/>
              <a:t>n_splits</a:t>
            </a:r>
            <a:r>
              <a:rPr lang="en-US" altLang="zh-TW" sz="1800" dirty="0"/>
              <a:t>=2)</a:t>
            </a:r>
          </a:p>
          <a:p>
            <a:pPr marL="0" indent="0">
              <a:buNone/>
            </a:pPr>
            <a:r>
              <a:rPr lang="en-US" altLang="zh-TW" sz="1800" dirty="0" err="1"/>
              <a:t>kf.get_n_splits</a:t>
            </a:r>
            <a:r>
              <a:rPr lang="en-US" altLang="zh-TW" sz="1800" dirty="0"/>
              <a:t>(X)</a:t>
            </a:r>
          </a:p>
          <a:p>
            <a:pPr marL="0" indent="0">
              <a:buNone/>
            </a:pPr>
            <a:r>
              <a:rPr lang="en-US" altLang="zh-TW" sz="1800" dirty="0"/>
              <a:t>print(</a:t>
            </a:r>
            <a:r>
              <a:rPr lang="en-US" altLang="zh-TW" sz="1800" dirty="0" err="1"/>
              <a:t>kf</a:t>
            </a:r>
            <a:r>
              <a:rPr lang="en-US" altLang="zh-TW" sz="1800" dirty="0"/>
              <a:t>)</a:t>
            </a:r>
          </a:p>
          <a:p>
            <a:pPr marL="0" indent="0">
              <a:buNone/>
            </a:pPr>
            <a:r>
              <a:rPr lang="en-US" altLang="zh-TW" sz="1800" dirty="0"/>
              <a:t>for </a:t>
            </a:r>
            <a:r>
              <a:rPr lang="en-US" altLang="zh-TW" sz="1800" dirty="0" err="1"/>
              <a:t>train_index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test_index</a:t>
            </a:r>
            <a:r>
              <a:rPr lang="en-US" altLang="zh-TW" sz="1800" dirty="0"/>
              <a:t> in </a:t>
            </a:r>
            <a:r>
              <a:rPr lang="en-US" altLang="zh-TW" sz="1800" dirty="0" err="1"/>
              <a:t>kf.split</a:t>
            </a:r>
            <a:r>
              <a:rPr lang="en-US" altLang="zh-TW" sz="1800" dirty="0"/>
              <a:t>(X):</a:t>
            </a:r>
          </a:p>
          <a:p>
            <a:pPr marL="0" indent="0">
              <a:buNone/>
            </a:pPr>
            <a:r>
              <a:rPr lang="en-US" altLang="zh-TW" sz="1800" dirty="0"/>
              <a:t>    print("TRAIN:", </a:t>
            </a:r>
            <a:r>
              <a:rPr lang="en-US" altLang="zh-TW" sz="1800" dirty="0" err="1"/>
              <a:t>train_index</a:t>
            </a:r>
            <a:r>
              <a:rPr lang="en-US" altLang="zh-TW" sz="1800" dirty="0"/>
              <a:t>)</a:t>
            </a:r>
          </a:p>
          <a:p>
            <a:pPr marL="0" indent="0">
              <a:buNone/>
            </a:pPr>
            <a:r>
              <a:rPr lang="en-US" altLang="zh-TW" sz="1800" dirty="0"/>
              <a:t>    print("TEST:", </a:t>
            </a:r>
            <a:r>
              <a:rPr lang="en-US" altLang="zh-TW" sz="1800" dirty="0" err="1"/>
              <a:t>test_index</a:t>
            </a:r>
            <a:r>
              <a:rPr lang="en-US" altLang="zh-TW" sz="1800" dirty="0"/>
              <a:t>)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X_train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X_test</a:t>
            </a:r>
            <a:r>
              <a:rPr lang="en-US" altLang="zh-TW" sz="1800" dirty="0"/>
              <a:t> = X[</a:t>
            </a:r>
            <a:r>
              <a:rPr lang="en-US" altLang="zh-TW" sz="1800" dirty="0" err="1"/>
              <a:t>train_index</a:t>
            </a:r>
            <a:r>
              <a:rPr lang="en-US" altLang="zh-TW" sz="1800" dirty="0"/>
              <a:t>], X[</a:t>
            </a:r>
            <a:r>
              <a:rPr lang="en-US" altLang="zh-TW" sz="1800" dirty="0" err="1"/>
              <a:t>test_index</a:t>
            </a:r>
            <a:r>
              <a:rPr lang="en-US" altLang="zh-TW" sz="1800" dirty="0"/>
              <a:t>]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y_train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y_test</a:t>
            </a:r>
            <a:r>
              <a:rPr lang="en-US" altLang="zh-TW" sz="1800" dirty="0"/>
              <a:t> = y[</a:t>
            </a:r>
            <a:r>
              <a:rPr lang="en-US" altLang="zh-TW" sz="1800" dirty="0" err="1"/>
              <a:t>train_index</a:t>
            </a:r>
            <a:r>
              <a:rPr lang="en-US" altLang="zh-TW" sz="1800" dirty="0"/>
              <a:t>], y[</a:t>
            </a:r>
            <a:r>
              <a:rPr lang="en-US" altLang="zh-TW" sz="1800" dirty="0" err="1"/>
              <a:t>test_index</a:t>
            </a:r>
            <a:r>
              <a:rPr lang="en-US" altLang="zh-TW" sz="1800" dirty="0"/>
              <a:t>]</a:t>
            </a:r>
          </a:p>
          <a:p>
            <a:pPr marL="0" indent="0">
              <a:buNone/>
            </a:pPr>
            <a:r>
              <a:rPr lang="en-US" altLang="zh-TW" sz="1800" dirty="0"/>
              <a:t>    print("TRAIN data:")</a:t>
            </a:r>
          </a:p>
          <a:p>
            <a:pPr marL="0" indent="0">
              <a:buNone/>
            </a:pPr>
            <a:r>
              <a:rPr lang="en-US" altLang="zh-TW" sz="1800" dirty="0"/>
              <a:t>    print(</a:t>
            </a:r>
            <a:r>
              <a:rPr lang="en-US" altLang="zh-TW" sz="1800" dirty="0" err="1"/>
              <a:t>X_train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y_train</a:t>
            </a:r>
            <a:r>
              <a:rPr lang="en-US" altLang="zh-TW" sz="1800" dirty="0"/>
              <a:t>)</a:t>
            </a:r>
          </a:p>
          <a:p>
            <a:pPr marL="0" indent="0">
              <a:buNone/>
            </a:pPr>
            <a:r>
              <a:rPr lang="en-US" altLang="zh-TW" sz="1800" dirty="0"/>
              <a:t>    print("TEST data:")</a:t>
            </a:r>
          </a:p>
          <a:p>
            <a:pPr marL="0" indent="0">
              <a:buNone/>
            </a:pPr>
            <a:r>
              <a:rPr lang="en-US" altLang="zh-TW" sz="1800" dirty="0"/>
              <a:t>    print(</a:t>
            </a:r>
            <a:r>
              <a:rPr lang="en-US" altLang="zh-TW" sz="1800" dirty="0" err="1"/>
              <a:t>X_test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y_test</a:t>
            </a:r>
            <a:r>
              <a:rPr lang="en-US" altLang="zh-TW" sz="1800" dirty="0"/>
              <a:t> )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212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2060"/>
                </a:solidFill>
              </a:rPr>
              <a:t>Cross Validation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08912" cy="51845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sklearn.datasets</a:t>
            </a:r>
            <a:r>
              <a:rPr lang="en-US" altLang="zh-TW" dirty="0"/>
              <a:t> import </a:t>
            </a:r>
            <a:r>
              <a:rPr lang="en-US" altLang="zh-TW" dirty="0" err="1"/>
              <a:t>load_iris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sklearn</a:t>
            </a:r>
            <a:r>
              <a:rPr lang="en-US" altLang="zh-TW" dirty="0"/>
              <a:t> import tree</a:t>
            </a:r>
          </a:p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sklearn.model_selection</a:t>
            </a:r>
            <a:r>
              <a:rPr lang="en-US" altLang="zh-TW" dirty="0"/>
              <a:t> import </a:t>
            </a:r>
            <a:r>
              <a:rPr lang="en-US" altLang="zh-TW" dirty="0" err="1"/>
              <a:t>cross_val_score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iris = </a:t>
            </a:r>
            <a:r>
              <a:rPr lang="en-US" altLang="zh-TW" dirty="0" err="1"/>
              <a:t>load_iris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X = </a:t>
            </a:r>
            <a:r>
              <a:rPr lang="en-US" altLang="zh-TW" dirty="0" err="1"/>
              <a:t>iris.data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y = </a:t>
            </a:r>
            <a:r>
              <a:rPr lang="en-US" altLang="zh-TW" dirty="0" err="1"/>
              <a:t>iris.target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clf</a:t>
            </a:r>
            <a:r>
              <a:rPr lang="en-US" altLang="zh-TW" dirty="0"/>
              <a:t> = </a:t>
            </a:r>
            <a:r>
              <a:rPr lang="en-US" altLang="zh-TW" dirty="0" err="1"/>
              <a:t>tree.DecisionTreeClassifier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 err="1"/>
              <a:t>clf</a:t>
            </a:r>
            <a:r>
              <a:rPr lang="en-US" altLang="zh-TW" dirty="0"/>
              <a:t> = </a:t>
            </a:r>
            <a:r>
              <a:rPr lang="en-US" altLang="zh-TW" dirty="0" err="1"/>
              <a:t>clf.fit</a:t>
            </a:r>
            <a:r>
              <a:rPr lang="en-US" altLang="zh-TW" dirty="0"/>
              <a:t>(X, y)</a:t>
            </a:r>
          </a:p>
          <a:p>
            <a:pPr marL="0" indent="0">
              <a:buNone/>
            </a:pPr>
            <a:r>
              <a:rPr lang="en-US" altLang="zh-TW" dirty="0"/>
              <a:t>score = </a:t>
            </a:r>
            <a:r>
              <a:rPr lang="en-US" altLang="zh-TW" dirty="0" err="1"/>
              <a:t>cross_val_score</a:t>
            </a:r>
            <a:r>
              <a:rPr lang="en-US" altLang="zh-TW" dirty="0"/>
              <a:t>(</a:t>
            </a:r>
            <a:r>
              <a:rPr lang="en-US" altLang="zh-TW" dirty="0" err="1"/>
              <a:t>clf</a:t>
            </a:r>
            <a:r>
              <a:rPr lang="en-US" altLang="zh-TW" dirty="0"/>
              <a:t>, X, y, cv=10, scoring='accuracy')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print(score)</a:t>
            </a:r>
          </a:p>
          <a:p>
            <a:pPr marL="0" indent="0">
              <a:buNone/>
            </a:pPr>
            <a:r>
              <a:rPr lang="en-US" altLang="zh-TW" dirty="0"/>
              <a:t>print("%0.2f accuracy with a standard deviation of %0.2f" % (</a:t>
            </a:r>
            <a:r>
              <a:rPr lang="en-US" altLang="zh-TW" dirty="0" err="1"/>
              <a:t>score.mean</a:t>
            </a:r>
            <a:r>
              <a:rPr lang="en-US" altLang="zh-TW" dirty="0"/>
              <a:t>(), </a:t>
            </a:r>
            <a:r>
              <a:rPr lang="en-US" altLang="zh-TW" dirty="0" err="1"/>
              <a:t>score.std</a:t>
            </a:r>
            <a:r>
              <a:rPr lang="en-US" altLang="zh-TW" dirty="0"/>
              <a:t>()))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67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CC"/>
                </a:solidFill>
              </a:rPr>
              <a:t>決策樹分類演算法 </a:t>
            </a:r>
            <a:r>
              <a:rPr lang="en-US" altLang="zh-TW" b="1" dirty="0">
                <a:solidFill>
                  <a:srgbClr val="0000CC"/>
                </a:solidFill>
              </a:rPr>
              <a:t>(1)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zh-TW" altLang="en-US" sz="2800" dirty="0">
                <a:cs typeface="Times New Roman" pitchFamily="18" charset="0"/>
              </a:rPr>
              <a:t>運作方式</a:t>
            </a:r>
          </a:p>
          <a:p>
            <a:pPr lvl="1" eaLnBrk="1" hangingPunct="1">
              <a:lnSpc>
                <a:spcPct val="95000"/>
              </a:lnSpc>
            </a:pPr>
            <a:r>
              <a:rPr lang="zh-TW" altLang="en-US" sz="2400" dirty="0">
                <a:cs typeface="Times New Roman" pitchFamily="18" charset="0"/>
              </a:rPr>
              <a:t>一開始，所有的訓練樣本都在根節點。</a:t>
            </a:r>
          </a:p>
          <a:p>
            <a:pPr lvl="1" eaLnBrk="1" hangingPunct="1">
              <a:lnSpc>
                <a:spcPct val="95000"/>
              </a:lnSpc>
            </a:pPr>
            <a:r>
              <a:rPr lang="zh-TW" altLang="en-US" sz="2400" dirty="0">
                <a:cs typeface="Times New Roman" pitchFamily="18" charset="0"/>
              </a:rPr>
              <a:t>屬性都是類別型態（若是連續型數值，事先做離散化）</a:t>
            </a:r>
          </a:p>
          <a:p>
            <a:pPr lvl="1" eaLnBrk="1" hangingPunct="1">
              <a:lnSpc>
                <a:spcPct val="95000"/>
              </a:lnSpc>
            </a:pPr>
            <a:r>
              <a:rPr lang="zh-TW" altLang="en-US" sz="2400" dirty="0">
                <a:cs typeface="Times New Roman" pitchFamily="18" charset="0"/>
              </a:rPr>
              <a:t>依據選取的屬性，反複地將樣本分隔開來。</a:t>
            </a:r>
          </a:p>
          <a:p>
            <a:pPr lvl="1" eaLnBrk="1" hangingPunct="1">
              <a:lnSpc>
                <a:spcPct val="95000"/>
              </a:lnSpc>
            </a:pPr>
            <a:r>
              <a:rPr lang="zh-TW" altLang="en-US" sz="2400" dirty="0">
                <a:cs typeface="Times New Roman" pitchFamily="18" charset="0"/>
              </a:rPr>
              <a:t>測試各屬性的分隔效果是以統計性測量（例如資訊獲利</a:t>
            </a:r>
            <a:r>
              <a:rPr lang="en-US" altLang="zh-TW" sz="2400" dirty="0">
                <a:cs typeface="Times New Roman" pitchFamily="18" charset="0"/>
              </a:rPr>
              <a:t>information gain</a:t>
            </a:r>
            <a:r>
              <a:rPr lang="zh-TW" altLang="en-US" sz="2400" dirty="0">
                <a:cs typeface="Times New Roman" pitchFamily="18" charset="0"/>
              </a:rPr>
              <a:t>）為基礎，而挑選出來的</a:t>
            </a: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5"/>
          </p:nvPr>
        </p:nvSpPr>
        <p:spPr>
          <a:xfrm>
            <a:off x="8100392" y="6165304"/>
            <a:ext cx="609600" cy="521208"/>
          </a:xfrm>
        </p:spPr>
        <p:txBody>
          <a:bodyPr/>
          <a:lstStyle/>
          <a:p>
            <a:fld id="{00D287BA-DA8B-4721-A280-7D184DE14026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57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rgbClr val="002060"/>
                </a:solidFill>
              </a:rPr>
              <a:t>Cross validation &amp; Confusion matrix &amp; Report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………………………..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from </a:t>
            </a:r>
            <a:r>
              <a:rPr lang="en-US" altLang="zh-TW" sz="2000" dirty="0" err="1">
                <a:solidFill>
                  <a:srgbClr val="0000FF"/>
                </a:solidFill>
              </a:rPr>
              <a:t>sklearn.model_selection</a:t>
            </a:r>
            <a:r>
              <a:rPr lang="en-US" altLang="zh-TW" sz="2000" dirty="0">
                <a:solidFill>
                  <a:srgbClr val="0000FF"/>
                </a:solidFill>
              </a:rPr>
              <a:t> import </a:t>
            </a:r>
            <a:r>
              <a:rPr lang="en-US" altLang="zh-TW" sz="2000" dirty="0" err="1">
                <a:solidFill>
                  <a:srgbClr val="0000FF"/>
                </a:solidFill>
              </a:rPr>
              <a:t>cross_val_predict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from </a:t>
            </a:r>
            <a:r>
              <a:rPr lang="en-US" altLang="zh-TW" sz="2000" dirty="0" err="1">
                <a:solidFill>
                  <a:srgbClr val="0000FF"/>
                </a:solidFill>
              </a:rPr>
              <a:t>sklearn.metrics</a:t>
            </a:r>
            <a:r>
              <a:rPr lang="en-US" altLang="zh-TW" sz="2000" dirty="0">
                <a:solidFill>
                  <a:srgbClr val="0000FF"/>
                </a:solidFill>
              </a:rPr>
              <a:t> import </a:t>
            </a:r>
            <a:r>
              <a:rPr lang="en-US" altLang="zh-TW" sz="2000" dirty="0" err="1">
                <a:solidFill>
                  <a:srgbClr val="0000FF"/>
                </a:solidFill>
              </a:rPr>
              <a:t>confusion_matrix</a:t>
            </a:r>
            <a:r>
              <a:rPr lang="en-US" altLang="zh-TW" sz="2000" dirty="0">
                <a:solidFill>
                  <a:srgbClr val="0000FF"/>
                </a:solidFill>
              </a:rPr>
              <a:t>, </a:t>
            </a:r>
            <a:r>
              <a:rPr lang="en-US" altLang="zh-TW" sz="2000" dirty="0" err="1">
                <a:solidFill>
                  <a:srgbClr val="0000FF"/>
                </a:solidFill>
              </a:rPr>
              <a:t>classification_report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………………………….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y_pred</a:t>
            </a:r>
            <a:r>
              <a:rPr lang="en-US" altLang="zh-TW" sz="2000" dirty="0">
                <a:solidFill>
                  <a:srgbClr val="0000FF"/>
                </a:solidFill>
              </a:rPr>
              <a:t> = </a:t>
            </a:r>
            <a:r>
              <a:rPr lang="en-US" altLang="zh-TW" sz="2000" dirty="0" err="1">
                <a:solidFill>
                  <a:srgbClr val="0000FF"/>
                </a:solidFill>
              </a:rPr>
              <a:t>cross_val_predict</a:t>
            </a:r>
            <a:r>
              <a:rPr lang="en-US" altLang="zh-TW" sz="2000" dirty="0">
                <a:solidFill>
                  <a:srgbClr val="0000FF"/>
                </a:solidFill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</a:rPr>
              <a:t>clf</a:t>
            </a:r>
            <a:r>
              <a:rPr lang="en-US" altLang="zh-TW" sz="2000" dirty="0">
                <a:solidFill>
                  <a:srgbClr val="0000FF"/>
                </a:solidFill>
              </a:rPr>
              <a:t>, X, y, cv=10)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conf_mat</a:t>
            </a:r>
            <a:r>
              <a:rPr lang="en-US" altLang="zh-TW" sz="2000" dirty="0">
                <a:solidFill>
                  <a:srgbClr val="0000FF"/>
                </a:solidFill>
              </a:rPr>
              <a:t> = </a:t>
            </a:r>
            <a:r>
              <a:rPr lang="en-US" altLang="zh-TW" sz="2000" dirty="0" err="1">
                <a:solidFill>
                  <a:srgbClr val="0000FF"/>
                </a:solidFill>
              </a:rPr>
              <a:t>confusion_matrix</a:t>
            </a:r>
            <a:r>
              <a:rPr lang="en-US" altLang="zh-TW" sz="2000" dirty="0">
                <a:solidFill>
                  <a:srgbClr val="0000FF"/>
                </a:solidFill>
              </a:rPr>
              <a:t>(y, </a:t>
            </a:r>
            <a:r>
              <a:rPr lang="en-US" altLang="zh-TW" sz="2000" dirty="0" err="1">
                <a:solidFill>
                  <a:srgbClr val="0000FF"/>
                </a:solidFill>
              </a:rPr>
              <a:t>y_pred</a:t>
            </a:r>
            <a:r>
              <a:rPr lang="en-US" altLang="zh-TW" sz="20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print(</a:t>
            </a:r>
            <a:r>
              <a:rPr lang="en-US" altLang="zh-TW" sz="2000" dirty="0" err="1">
                <a:solidFill>
                  <a:srgbClr val="0000FF"/>
                </a:solidFill>
              </a:rPr>
              <a:t>confusion_matrix</a:t>
            </a:r>
            <a:r>
              <a:rPr lang="en-US" altLang="zh-TW" sz="2000" dirty="0">
                <a:solidFill>
                  <a:srgbClr val="0000FF"/>
                </a:solidFill>
              </a:rPr>
              <a:t>(y, </a:t>
            </a:r>
            <a:r>
              <a:rPr lang="en-US" altLang="zh-TW" sz="2000" dirty="0" err="1">
                <a:solidFill>
                  <a:srgbClr val="0000FF"/>
                </a:solidFill>
              </a:rPr>
              <a:t>y_pred</a:t>
            </a:r>
            <a:r>
              <a:rPr lang="en-US" altLang="zh-TW" sz="2000" dirty="0">
                <a:solidFill>
                  <a:srgbClr val="0000FF"/>
                </a:solidFill>
              </a:rPr>
              <a:t>))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print(</a:t>
            </a:r>
            <a:r>
              <a:rPr lang="en-US" altLang="zh-TW" sz="2000" dirty="0" err="1">
                <a:solidFill>
                  <a:srgbClr val="0000FF"/>
                </a:solidFill>
              </a:rPr>
              <a:t>classification_report</a:t>
            </a:r>
            <a:r>
              <a:rPr lang="en-US" altLang="zh-TW" sz="2000" dirty="0">
                <a:solidFill>
                  <a:srgbClr val="0000FF"/>
                </a:solidFill>
              </a:rPr>
              <a:t>(y, </a:t>
            </a:r>
            <a:r>
              <a:rPr lang="en-US" altLang="zh-TW" sz="2000" dirty="0" err="1">
                <a:solidFill>
                  <a:srgbClr val="0000FF"/>
                </a:solidFill>
              </a:rPr>
              <a:t>y_pred</a:t>
            </a:r>
            <a:r>
              <a:rPr lang="en-US" altLang="zh-TW" sz="2000" dirty="0">
                <a:solidFill>
                  <a:srgbClr val="0000FF"/>
                </a:solidFill>
              </a:rPr>
              <a:t>))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5080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2060"/>
                </a:solidFill>
              </a:rPr>
              <a:t>Confusion matrix and Report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35CF5F5-C769-4AF2-A246-E8193DDE5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22" y="1772816"/>
            <a:ext cx="710398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705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2060"/>
                </a:solidFill>
              </a:rPr>
              <a:t>Export Decision Rules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………………</a:t>
            </a:r>
          </a:p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sklearn.tree</a:t>
            </a:r>
            <a:r>
              <a:rPr lang="en-US" altLang="zh-TW" dirty="0"/>
              <a:t> import </a:t>
            </a:r>
            <a:r>
              <a:rPr lang="en-US" altLang="zh-TW" dirty="0" err="1"/>
              <a:t>export_text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…………………..</a:t>
            </a:r>
          </a:p>
          <a:p>
            <a:pPr marL="0" indent="0">
              <a:buNone/>
            </a:pPr>
            <a:r>
              <a:rPr lang="en-US" altLang="zh-TW" sz="2000" dirty="0" err="1"/>
              <a:t>tree_rules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export_text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clf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feature_names</a:t>
            </a:r>
            <a:r>
              <a:rPr lang="en-US" altLang="zh-TW" sz="2000" dirty="0"/>
              <a:t>=iris['</a:t>
            </a:r>
            <a:r>
              <a:rPr lang="en-US" altLang="zh-TW" sz="2000" dirty="0" err="1"/>
              <a:t>feature_names</a:t>
            </a:r>
            <a:r>
              <a:rPr lang="en-US" altLang="zh-TW" sz="2000" dirty="0"/>
              <a:t>'])</a:t>
            </a:r>
          </a:p>
          <a:p>
            <a:pPr marL="0" indent="0">
              <a:buNone/>
            </a:pPr>
            <a:r>
              <a:rPr lang="en-US" altLang="zh-TW" sz="2000" dirty="0"/>
              <a:t>print(</a:t>
            </a:r>
            <a:r>
              <a:rPr lang="en-US" altLang="zh-TW" sz="2000" dirty="0" err="1"/>
              <a:t>tree_rules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42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949" y="3493349"/>
            <a:ext cx="452437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34830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2060"/>
                </a:solidFill>
              </a:rPr>
              <a:t>Predict new case (1)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920880" cy="51845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/>
              <a:t>………………………….</a:t>
            </a:r>
          </a:p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sklearn.model_selection</a:t>
            </a:r>
            <a:r>
              <a:rPr lang="en-US" altLang="zh-TW" dirty="0"/>
              <a:t> import </a:t>
            </a:r>
            <a:r>
              <a:rPr lang="en-US" altLang="zh-TW" dirty="0" err="1"/>
              <a:t>cross_val_predict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iris = </a:t>
            </a:r>
            <a:r>
              <a:rPr lang="en-US" altLang="zh-TW" dirty="0" err="1"/>
              <a:t>load_iris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X = </a:t>
            </a:r>
            <a:r>
              <a:rPr lang="en-US" altLang="zh-TW" dirty="0" err="1"/>
              <a:t>iris.data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y = </a:t>
            </a:r>
            <a:r>
              <a:rPr lang="en-US" altLang="zh-TW" dirty="0" err="1"/>
              <a:t>iris.target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clf</a:t>
            </a:r>
            <a:r>
              <a:rPr lang="en-US" altLang="zh-TW" dirty="0"/>
              <a:t> = </a:t>
            </a:r>
            <a:r>
              <a:rPr lang="en-US" altLang="zh-TW" dirty="0" err="1"/>
              <a:t>tree.DecisionTreeClassifier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 err="1"/>
              <a:t>clf</a:t>
            </a:r>
            <a:r>
              <a:rPr lang="en-US" altLang="zh-TW" dirty="0"/>
              <a:t> = </a:t>
            </a:r>
            <a:r>
              <a:rPr lang="en-US" altLang="zh-TW" dirty="0" err="1"/>
              <a:t>clf.fit</a:t>
            </a:r>
            <a:r>
              <a:rPr lang="en-US" altLang="zh-TW" dirty="0"/>
              <a:t>(X, y)</a:t>
            </a:r>
          </a:p>
          <a:p>
            <a:pPr marL="0" indent="0">
              <a:buNone/>
            </a:pPr>
            <a:r>
              <a:rPr lang="en-US" altLang="zh-TW" dirty="0"/>
              <a:t>scores = </a:t>
            </a:r>
            <a:r>
              <a:rPr lang="en-US" altLang="zh-TW" dirty="0" err="1"/>
              <a:t>cross_val_score</a:t>
            </a:r>
            <a:r>
              <a:rPr lang="en-US" altLang="zh-TW" dirty="0"/>
              <a:t>(</a:t>
            </a:r>
            <a:r>
              <a:rPr lang="en-US" altLang="zh-TW" dirty="0" err="1"/>
              <a:t>clf</a:t>
            </a:r>
            <a:r>
              <a:rPr lang="en-US" altLang="zh-TW" dirty="0"/>
              <a:t>, X, y, cv=10, scoring='accuracy')</a:t>
            </a:r>
          </a:p>
          <a:p>
            <a:pPr marL="0" indent="0">
              <a:buNone/>
            </a:pPr>
            <a:r>
              <a:rPr lang="en-US" altLang="zh-TW" dirty="0"/>
              <a:t>print(scores)</a:t>
            </a:r>
          </a:p>
          <a:p>
            <a:pPr marL="0" indent="0">
              <a:buNone/>
            </a:pPr>
            <a:r>
              <a:rPr lang="en-US" altLang="zh-TW" dirty="0"/>
              <a:t>print("%0.2f accuracy with a standard deviation of %0.2f" % (</a:t>
            </a:r>
            <a:r>
              <a:rPr lang="en-US" altLang="zh-TW" dirty="0" err="1"/>
              <a:t>scores.mean</a:t>
            </a:r>
            <a:r>
              <a:rPr lang="en-US" altLang="zh-TW" dirty="0"/>
              <a:t>(), </a:t>
            </a:r>
            <a:r>
              <a:rPr lang="en-US" altLang="zh-TW" dirty="0" err="1"/>
              <a:t>scores.std</a:t>
            </a:r>
            <a:r>
              <a:rPr lang="en-US" altLang="zh-TW" dirty="0"/>
              <a:t>()))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y_pred</a:t>
            </a:r>
            <a:r>
              <a:rPr lang="en-US" altLang="zh-TW" dirty="0"/>
              <a:t> = </a:t>
            </a:r>
            <a:r>
              <a:rPr lang="en-US" altLang="zh-TW" dirty="0" err="1"/>
              <a:t>cross_val_predict</a:t>
            </a:r>
            <a:r>
              <a:rPr lang="en-US" altLang="zh-TW" dirty="0"/>
              <a:t>(</a:t>
            </a:r>
            <a:r>
              <a:rPr lang="en-US" altLang="zh-TW" dirty="0" err="1"/>
              <a:t>clf</a:t>
            </a:r>
            <a:r>
              <a:rPr lang="en-US" altLang="zh-TW" dirty="0"/>
              <a:t>, X, y, cv=10)</a:t>
            </a:r>
          </a:p>
          <a:p>
            <a:pPr marL="0" indent="0">
              <a:buNone/>
            </a:pPr>
            <a:r>
              <a:rPr lang="en-US" altLang="zh-TW" dirty="0"/>
              <a:t>for i in range(</a:t>
            </a:r>
            <a:r>
              <a:rPr lang="en-US" altLang="zh-TW" dirty="0" err="1"/>
              <a:t>len</a:t>
            </a:r>
            <a:r>
              <a:rPr lang="en-US" altLang="zh-TW" dirty="0"/>
              <a:t>(X)):</a:t>
            </a:r>
          </a:p>
          <a:p>
            <a:pPr marL="0" indent="0">
              <a:buNone/>
            </a:pPr>
            <a:r>
              <a:rPr lang="en-US" altLang="zh-TW" dirty="0"/>
              <a:t>    print(X[i], </a:t>
            </a:r>
            <a:r>
              <a:rPr lang="en-US" altLang="zh-TW" dirty="0" err="1"/>
              <a:t>y_pred</a:t>
            </a:r>
            <a:r>
              <a:rPr lang="en-US" altLang="zh-TW" dirty="0"/>
              <a:t>[i])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1427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2060"/>
                </a:solidFill>
              </a:rPr>
              <a:t>Predict new case (2)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………………………….</a:t>
            </a:r>
          </a:p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sklearn.model_selection</a:t>
            </a:r>
            <a:r>
              <a:rPr lang="en-US" altLang="zh-TW" dirty="0"/>
              <a:t> import </a:t>
            </a:r>
            <a:r>
              <a:rPr lang="en-US" altLang="zh-TW" dirty="0" err="1"/>
              <a:t>cross_val_score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sklearn.tree</a:t>
            </a:r>
            <a:r>
              <a:rPr lang="en-US" altLang="zh-TW" dirty="0"/>
              <a:t> import </a:t>
            </a:r>
            <a:r>
              <a:rPr lang="en-US" altLang="zh-TW" dirty="0" err="1"/>
              <a:t>export_text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……………………</a:t>
            </a:r>
          </a:p>
          <a:p>
            <a:pPr marL="0" indent="0">
              <a:buNone/>
            </a:pPr>
            <a:r>
              <a:rPr lang="en-US" altLang="zh-TW" dirty="0" err="1"/>
              <a:t>clf</a:t>
            </a:r>
            <a:r>
              <a:rPr lang="en-US" altLang="zh-TW" dirty="0"/>
              <a:t> = </a:t>
            </a:r>
            <a:r>
              <a:rPr lang="en-US" altLang="zh-TW" dirty="0" err="1"/>
              <a:t>tree.DecisionTreeClassifier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 err="1"/>
              <a:t>clf</a:t>
            </a:r>
            <a:r>
              <a:rPr lang="en-US" altLang="zh-TW" dirty="0"/>
              <a:t> = </a:t>
            </a:r>
            <a:r>
              <a:rPr lang="en-US" altLang="zh-TW" dirty="0" err="1"/>
              <a:t>clf.fit</a:t>
            </a:r>
            <a:r>
              <a:rPr lang="en-US" altLang="zh-TW" dirty="0"/>
              <a:t>(X, y)</a:t>
            </a:r>
          </a:p>
          <a:p>
            <a:pPr marL="0" indent="0">
              <a:buNone/>
            </a:pPr>
            <a:r>
              <a:rPr lang="en-US" altLang="zh-TW" dirty="0"/>
              <a:t>scores = </a:t>
            </a:r>
            <a:r>
              <a:rPr lang="en-US" altLang="zh-TW" dirty="0" err="1"/>
              <a:t>cross_val_score</a:t>
            </a:r>
            <a:r>
              <a:rPr lang="en-US" altLang="zh-TW" dirty="0"/>
              <a:t>(</a:t>
            </a:r>
            <a:r>
              <a:rPr lang="en-US" altLang="zh-TW" dirty="0" err="1"/>
              <a:t>clf</a:t>
            </a:r>
            <a:r>
              <a:rPr lang="en-US" altLang="zh-TW" dirty="0"/>
              <a:t>, X, y, cv=10, scoring='accuracy')</a:t>
            </a:r>
          </a:p>
          <a:p>
            <a:pPr marL="0" indent="0">
              <a:buNone/>
            </a:pPr>
            <a:r>
              <a:rPr lang="en-US" altLang="zh-TW" dirty="0"/>
              <a:t>print(scores)</a:t>
            </a:r>
          </a:p>
          <a:p>
            <a:pPr marL="0" indent="0">
              <a:buNone/>
            </a:pPr>
            <a:r>
              <a:rPr lang="en-US" altLang="zh-TW" dirty="0"/>
              <a:t>print("%0.2f accuracy with a standard deviation of %0.2f" % (</a:t>
            </a:r>
            <a:r>
              <a:rPr lang="en-US" altLang="zh-TW" dirty="0" err="1"/>
              <a:t>scores.mean</a:t>
            </a:r>
            <a:r>
              <a:rPr lang="en-US" altLang="zh-TW" dirty="0"/>
              <a:t>(), </a:t>
            </a:r>
            <a:r>
              <a:rPr lang="en-US" altLang="zh-TW" dirty="0" err="1"/>
              <a:t>scores.std</a:t>
            </a:r>
            <a:r>
              <a:rPr lang="en-US" altLang="zh-TW" dirty="0"/>
              <a:t>()))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newX</a:t>
            </a:r>
            <a:r>
              <a:rPr lang="en-US" altLang="zh-TW" dirty="0"/>
              <a:t> = [[7.7, 2.6, 3.2, 2.2],[3.1, 3.2, 4.8, 1.8]]</a:t>
            </a:r>
          </a:p>
          <a:p>
            <a:pPr marL="0" indent="0">
              <a:buNone/>
            </a:pPr>
            <a:r>
              <a:rPr lang="en-US" altLang="zh-TW" dirty="0"/>
              <a:t>print(</a:t>
            </a:r>
            <a:r>
              <a:rPr lang="en-US" altLang="zh-TW" dirty="0" err="1"/>
              <a:t>clf.predict</a:t>
            </a:r>
            <a:r>
              <a:rPr lang="en-US" altLang="zh-TW" dirty="0"/>
              <a:t>(</a:t>
            </a:r>
            <a:r>
              <a:rPr lang="en-US" altLang="zh-TW" dirty="0" err="1"/>
              <a:t>newX</a:t>
            </a:r>
            <a:r>
              <a:rPr lang="en-US" altLang="zh-TW" dirty="0"/>
              <a:t>))</a:t>
            </a:r>
          </a:p>
          <a:p>
            <a:pPr marL="0" indent="0">
              <a:buNone/>
            </a:pPr>
            <a:r>
              <a:rPr lang="en-US" altLang="zh-TW" dirty="0" err="1"/>
              <a:t>tree_rules</a:t>
            </a:r>
            <a:r>
              <a:rPr lang="en-US" altLang="zh-TW" dirty="0"/>
              <a:t> = </a:t>
            </a:r>
            <a:r>
              <a:rPr lang="en-US" altLang="zh-TW" dirty="0" err="1"/>
              <a:t>export_text</a:t>
            </a:r>
            <a:r>
              <a:rPr lang="en-US" altLang="zh-TW" dirty="0"/>
              <a:t>(</a:t>
            </a:r>
            <a:r>
              <a:rPr lang="en-US" altLang="zh-TW" dirty="0" err="1"/>
              <a:t>clf</a:t>
            </a:r>
            <a:r>
              <a:rPr lang="en-US" altLang="zh-TW" dirty="0"/>
              <a:t>, </a:t>
            </a:r>
            <a:r>
              <a:rPr lang="en-US" altLang="zh-TW" dirty="0" err="1"/>
              <a:t>feature_names</a:t>
            </a:r>
            <a:r>
              <a:rPr lang="en-US" altLang="zh-TW" dirty="0"/>
              <a:t>=X)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8064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2060"/>
                </a:solidFill>
              </a:rPr>
              <a:t>Save and Load Model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08912" cy="51845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#</a:t>
            </a:r>
            <a:r>
              <a:rPr lang="zh-TW" altLang="en-US" dirty="0"/>
              <a:t>根據</a:t>
            </a:r>
            <a:r>
              <a:rPr lang="en-US" altLang="zh-TW" dirty="0" err="1"/>
              <a:t>cross_validation</a:t>
            </a:r>
            <a:r>
              <a:rPr lang="en-US" altLang="zh-TW" dirty="0"/>
              <a:t> </a:t>
            </a:r>
            <a:r>
              <a:rPr lang="zh-TW" altLang="en-US" dirty="0"/>
              <a:t>程式碼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…….</a:t>
            </a:r>
          </a:p>
          <a:p>
            <a:pPr marL="0" indent="0">
              <a:buNone/>
            </a:pPr>
            <a:r>
              <a:rPr lang="en-US" altLang="zh-TW" dirty="0"/>
              <a:t>import pickle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…….</a:t>
            </a:r>
          </a:p>
          <a:p>
            <a:pPr marL="0" indent="0">
              <a:buNone/>
            </a:pPr>
            <a:r>
              <a:rPr lang="en-US" altLang="zh-TW" dirty="0" err="1"/>
              <a:t>pkl_filename</a:t>
            </a:r>
            <a:r>
              <a:rPr lang="en-US" altLang="zh-TW" dirty="0"/>
              <a:t> = “</a:t>
            </a:r>
            <a:r>
              <a:rPr lang="en-US" altLang="zh-TW" dirty="0" err="1"/>
              <a:t>iris_model.pkl</a:t>
            </a:r>
            <a:r>
              <a:rPr lang="en-US" altLang="zh-TW" dirty="0"/>
              <a:t>" </a:t>
            </a:r>
          </a:p>
          <a:p>
            <a:pPr marL="0" indent="0">
              <a:buNone/>
            </a:pPr>
            <a:r>
              <a:rPr lang="en-US" altLang="zh-TW" dirty="0"/>
              <a:t>with  open(</a:t>
            </a:r>
            <a:r>
              <a:rPr lang="en-US" altLang="zh-TW" dirty="0" err="1"/>
              <a:t>pkl_filename</a:t>
            </a:r>
            <a:r>
              <a:rPr lang="en-US" altLang="zh-TW" dirty="0"/>
              <a:t>, '</a:t>
            </a:r>
            <a:r>
              <a:rPr lang="en-US" altLang="zh-TW" dirty="0" err="1"/>
              <a:t>wb</a:t>
            </a:r>
            <a:r>
              <a:rPr lang="en-US" altLang="zh-TW" dirty="0"/>
              <a:t>') as file:   #</a:t>
            </a:r>
            <a:r>
              <a:rPr lang="zh-TW" altLang="en-US" dirty="0"/>
              <a:t>寫二進制文件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pickle.dump</a:t>
            </a:r>
            <a:r>
              <a:rPr lang="en-US" altLang="zh-TW" dirty="0"/>
              <a:t>(model, file)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with open(</a:t>
            </a:r>
            <a:r>
              <a:rPr lang="en-US" altLang="zh-TW" dirty="0" err="1"/>
              <a:t>pkl_filename</a:t>
            </a:r>
            <a:r>
              <a:rPr lang="en-US" altLang="zh-TW" dirty="0"/>
              <a:t>, '</a:t>
            </a:r>
            <a:r>
              <a:rPr lang="en-US" altLang="zh-TW" dirty="0" err="1"/>
              <a:t>rb</a:t>
            </a:r>
            <a:r>
              <a:rPr lang="en-US" altLang="zh-TW" dirty="0"/>
              <a:t>') as file:   #</a:t>
            </a:r>
            <a:r>
              <a:rPr lang="zh-TW" altLang="en-US" dirty="0"/>
              <a:t>讀二進制文件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</a:t>
            </a:r>
            <a:r>
              <a:rPr lang="en-US" altLang="zh-TW" dirty="0" err="1"/>
              <a:t>pickle_model</a:t>
            </a:r>
            <a:r>
              <a:rPr lang="en-US" altLang="zh-TW" dirty="0"/>
              <a:t> = </a:t>
            </a:r>
            <a:r>
              <a:rPr lang="en-US" altLang="zh-TW" dirty="0" err="1"/>
              <a:t>pickle.load</a:t>
            </a:r>
            <a:r>
              <a:rPr lang="en-US" altLang="zh-TW" dirty="0"/>
              <a:t>(file)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newX</a:t>
            </a:r>
            <a:r>
              <a:rPr lang="en-US" altLang="zh-TW" dirty="0"/>
              <a:t> = [[7.7, 2.6, 3.2, 2.2],[3.1, 3.2, 4.8, 1.8]]</a:t>
            </a:r>
          </a:p>
          <a:p>
            <a:pPr marL="0" indent="0">
              <a:buNone/>
            </a:pPr>
            <a:r>
              <a:rPr lang="en-US" altLang="zh-TW" dirty="0"/>
              <a:t>print(</a:t>
            </a:r>
            <a:r>
              <a:rPr lang="en-US" altLang="zh-TW" dirty="0" err="1"/>
              <a:t>pickle_model.predict</a:t>
            </a:r>
            <a:r>
              <a:rPr lang="en-US" altLang="zh-TW" dirty="0"/>
              <a:t>(</a:t>
            </a:r>
            <a:r>
              <a:rPr lang="en-US" altLang="zh-TW" dirty="0" err="1"/>
              <a:t>newX</a:t>
            </a:r>
            <a:r>
              <a:rPr lang="en-US" altLang="zh-TW" dirty="0"/>
              <a:t>))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3912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2060"/>
                </a:solidFill>
              </a:rPr>
              <a:t>Pruning Tree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err="1"/>
              <a:t>Scikit</a:t>
            </a:r>
            <a:r>
              <a:rPr lang="en-US" altLang="zh-TW" dirty="0"/>
              <a:t> learn</a:t>
            </a:r>
            <a:r>
              <a:rPr lang="zh-TW" altLang="en-US" dirty="0"/>
              <a:t>沒有內建裁減樹的功能，可以用參數來限制數量太小的</a:t>
            </a:r>
            <a:r>
              <a:rPr lang="en-US" altLang="zh-TW" dirty="0"/>
              <a:t>node</a:t>
            </a:r>
          </a:p>
          <a:p>
            <a:r>
              <a:rPr lang="en-US" altLang="zh-TW" dirty="0" err="1"/>
              <a:t>max_depth</a:t>
            </a:r>
            <a:r>
              <a:rPr lang="zh-TW" altLang="en-US" dirty="0"/>
              <a:t>：</a:t>
            </a:r>
            <a:r>
              <a:rPr lang="en-US" altLang="zh-TW" dirty="0"/>
              <a:t>int, default=None</a:t>
            </a:r>
          </a:p>
          <a:p>
            <a:r>
              <a:rPr lang="en-US" altLang="zh-TW" dirty="0" err="1"/>
              <a:t>min_samples_split</a:t>
            </a:r>
            <a:r>
              <a:rPr lang="zh-TW" altLang="en-US" dirty="0"/>
              <a:t>：</a:t>
            </a:r>
            <a:r>
              <a:rPr lang="en-US" altLang="zh-TW" dirty="0" err="1"/>
              <a:t>int</a:t>
            </a:r>
            <a:r>
              <a:rPr lang="en-US" altLang="zh-TW" dirty="0"/>
              <a:t>, default=2</a:t>
            </a:r>
          </a:p>
          <a:p>
            <a:r>
              <a:rPr lang="en-US" altLang="zh-TW" dirty="0" err="1"/>
              <a:t>min_samples_leaf</a:t>
            </a:r>
            <a:r>
              <a:rPr lang="zh-TW" altLang="en-US" dirty="0"/>
              <a:t>：</a:t>
            </a:r>
            <a:r>
              <a:rPr lang="en-US" altLang="zh-TW" dirty="0" err="1"/>
              <a:t>int</a:t>
            </a:r>
            <a:r>
              <a:rPr lang="en-US" altLang="zh-TW" dirty="0"/>
              <a:t>, default=1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sklearn.datasets</a:t>
            </a:r>
            <a:r>
              <a:rPr lang="en-US" altLang="zh-TW" dirty="0"/>
              <a:t> import </a:t>
            </a:r>
            <a:r>
              <a:rPr lang="en-US" altLang="zh-TW" dirty="0" err="1"/>
              <a:t>load_iris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sklearn</a:t>
            </a:r>
            <a:r>
              <a:rPr lang="en-US" altLang="zh-TW" dirty="0"/>
              <a:t> import tree</a:t>
            </a:r>
          </a:p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graphviz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X, y = </a:t>
            </a:r>
            <a:r>
              <a:rPr lang="en-US" altLang="zh-TW" dirty="0" err="1"/>
              <a:t>load_iris</a:t>
            </a:r>
            <a:r>
              <a:rPr lang="en-US" altLang="zh-TW" dirty="0"/>
              <a:t>(</a:t>
            </a:r>
            <a:r>
              <a:rPr lang="en-US" altLang="zh-TW" dirty="0" err="1"/>
              <a:t>return_X_y</a:t>
            </a:r>
            <a:r>
              <a:rPr lang="en-US" altLang="zh-TW" dirty="0"/>
              <a:t>=True)</a:t>
            </a:r>
          </a:p>
          <a:p>
            <a:pPr marL="0" indent="0">
              <a:buNone/>
            </a:pPr>
            <a:r>
              <a:rPr lang="en-US" altLang="zh-TW" dirty="0" err="1"/>
              <a:t>clf</a:t>
            </a:r>
            <a:r>
              <a:rPr lang="en-US" altLang="zh-TW" dirty="0"/>
              <a:t> = </a:t>
            </a:r>
            <a:r>
              <a:rPr lang="en-US" altLang="zh-TW" dirty="0" err="1"/>
              <a:t>tree.DecisionTreeClassifier</a:t>
            </a:r>
            <a:r>
              <a:rPr lang="en-US" altLang="zh-TW" dirty="0"/>
              <a:t>(</a:t>
            </a:r>
            <a:r>
              <a:rPr lang="en-US" altLang="zh-TW" dirty="0" err="1"/>
              <a:t>min_samples_leaf</a:t>
            </a:r>
            <a:r>
              <a:rPr lang="en-US" altLang="zh-TW" dirty="0"/>
              <a:t>=3)</a:t>
            </a:r>
          </a:p>
          <a:p>
            <a:pPr marL="0" indent="0">
              <a:buNone/>
            </a:pPr>
            <a:r>
              <a:rPr lang="en-US" altLang="zh-TW" dirty="0" err="1"/>
              <a:t>clf</a:t>
            </a:r>
            <a:r>
              <a:rPr lang="en-US" altLang="zh-TW" dirty="0"/>
              <a:t> = </a:t>
            </a:r>
            <a:r>
              <a:rPr lang="en-US" altLang="zh-TW" dirty="0" err="1"/>
              <a:t>clf.fit</a:t>
            </a:r>
            <a:r>
              <a:rPr lang="en-US" altLang="zh-TW" dirty="0"/>
              <a:t>(X, y)</a:t>
            </a:r>
          </a:p>
          <a:p>
            <a:pPr marL="0" indent="0">
              <a:buNone/>
            </a:pPr>
            <a:r>
              <a:rPr lang="en-US" altLang="zh-TW" dirty="0" err="1"/>
              <a:t>tree.plot_tree</a:t>
            </a:r>
            <a:r>
              <a:rPr lang="en-US" altLang="zh-TW" dirty="0"/>
              <a:t>(</a:t>
            </a:r>
            <a:r>
              <a:rPr lang="en-US" altLang="zh-TW" dirty="0" err="1"/>
              <a:t>clf</a:t>
            </a:r>
            <a:r>
              <a:rPr lang="en-US" altLang="zh-TW" dirty="0"/>
              <a:t>)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dot_data</a:t>
            </a:r>
            <a:r>
              <a:rPr lang="en-US" altLang="zh-TW" dirty="0"/>
              <a:t> = </a:t>
            </a:r>
            <a:r>
              <a:rPr lang="en-US" altLang="zh-TW" dirty="0" err="1"/>
              <a:t>tree.export_graphviz</a:t>
            </a:r>
            <a:r>
              <a:rPr lang="en-US" altLang="zh-TW" dirty="0"/>
              <a:t>(</a:t>
            </a:r>
            <a:r>
              <a:rPr lang="en-US" altLang="zh-TW" dirty="0" err="1"/>
              <a:t>clf</a:t>
            </a:r>
            <a:r>
              <a:rPr lang="en-US" altLang="zh-TW" dirty="0"/>
              <a:t>,  </a:t>
            </a:r>
            <a:r>
              <a:rPr lang="en-US" altLang="zh-TW" dirty="0" err="1"/>
              <a:t>out_file</a:t>
            </a:r>
            <a:r>
              <a:rPr lang="en-US" altLang="zh-TW" dirty="0"/>
              <a:t>=None) </a:t>
            </a:r>
          </a:p>
          <a:p>
            <a:pPr marL="0" indent="0">
              <a:buNone/>
            </a:pPr>
            <a:r>
              <a:rPr lang="en-US" altLang="zh-TW" dirty="0"/>
              <a:t>graph = </a:t>
            </a:r>
            <a:r>
              <a:rPr lang="en-US" altLang="zh-TW" dirty="0" err="1"/>
              <a:t>graphviz.Source</a:t>
            </a:r>
            <a:r>
              <a:rPr lang="en-US" altLang="zh-TW" dirty="0"/>
              <a:t>(</a:t>
            </a:r>
            <a:r>
              <a:rPr lang="en-US" altLang="zh-TW" dirty="0" err="1"/>
              <a:t>dot_data</a:t>
            </a:r>
            <a:r>
              <a:rPr lang="en-US" altLang="zh-TW" dirty="0"/>
              <a:t>) </a:t>
            </a:r>
          </a:p>
          <a:p>
            <a:pPr marL="0" indent="0">
              <a:buNone/>
            </a:pPr>
            <a:r>
              <a:rPr lang="en-US" altLang="zh-TW" dirty="0" err="1"/>
              <a:t>graph.render</a:t>
            </a:r>
            <a:r>
              <a:rPr lang="en-US" altLang="zh-TW" dirty="0"/>
              <a:t>("irislimit3")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7240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2060"/>
                </a:solidFill>
              </a:rPr>
              <a:t>Decision Tree - WINE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/>
              <a:t>綜合上述功能，進行</a:t>
            </a:r>
            <a:r>
              <a:rPr lang="en-US" altLang="zh-TW" dirty="0"/>
              <a:t>Wine dataset</a:t>
            </a:r>
            <a:r>
              <a:rPr lang="zh-TW" altLang="en-US" dirty="0"/>
              <a:t>的</a:t>
            </a:r>
            <a:r>
              <a:rPr lang="en-US" altLang="zh-TW" dirty="0"/>
              <a:t>decision tree</a:t>
            </a:r>
            <a:r>
              <a:rPr lang="zh-TW" altLang="en-US" dirty="0"/>
              <a:t>分析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讀進資料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觀察資料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 建立模型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4.</a:t>
            </a:r>
            <a:r>
              <a:rPr lang="zh-TW" altLang="en-US" dirty="0"/>
              <a:t> 進行</a:t>
            </a:r>
            <a:r>
              <a:rPr lang="en-US" altLang="zh-TW" dirty="0"/>
              <a:t>10-cross validation</a:t>
            </a:r>
          </a:p>
          <a:p>
            <a:pPr marL="0" indent="0">
              <a:buNone/>
            </a:pPr>
            <a:r>
              <a:rPr lang="en-US" altLang="zh-TW" dirty="0"/>
              <a:t>5. </a:t>
            </a:r>
            <a:r>
              <a:rPr lang="zh-TW" altLang="en-US" dirty="0"/>
              <a:t>列印錯差矩陣</a:t>
            </a:r>
            <a:r>
              <a:rPr lang="en-US" altLang="zh-TW" dirty="0"/>
              <a:t>(confusion matrix)</a:t>
            </a:r>
          </a:p>
          <a:p>
            <a:pPr marL="0" indent="0">
              <a:buNone/>
            </a:pPr>
            <a:r>
              <a:rPr lang="en-US" altLang="zh-TW" dirty="0"/>
              <a:t>6. </a:t>
            </a:r>
            <a:r>
              <a:rPr lang="zh-TW" altLang="en-US" dirty="0"/>
              <a:t>列印錯差矩陣的性能指標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7.</a:t>
            </a:r>
            <a:r>
              <a:rPr lang="zh-TW" altLang="en-US" dirty="0"/>
              <a:t> 列印決策樹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8.</a:t>
            </a:r>
            <a:r>
              <a:rPr lang="zh-TW" altLang="en-US" dirty="0"/>
              <a:t> 列印決策規則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9. </a:t>
            </a:r>
            <a:r>
              <a:rPr lang="zh-TW" altLang="en-US" dirty="0"/>
              <a:t>儲存</a:t>
            </a:r>
            <a:r>
              <a:rPr lang="en-US" altLang="zh-TW" dirty="0"/>
              <a:t>model</a:t>
            </a:r>
          </a:p>
          <a:p>
            <a:pPr marL="0" indent="0">
              <a:buNone/>
            </a:pPr>
            <a:r>
              <a:rPr lang="en-US" altLang="zh-TW" dirty="0"/>
              <a:t>10.</a:t>
            </a:r>
            <a:r>
              <a:rPr lang="zh-TW" altLang="en-US" dirty="0"/>
              <a:t> 用儲存的</a:t>
            </a:r>
            <a:r>
              <a:rPr lang="en-US" altLang="zh-TW" dirty="0"/>
              <a:t>model</a:t>
            </a:r>
            <a:r>
              <a:rPr lang="zh-TW" altLang="en-US" dirty="0"/>
              <a:t>預測新案例的分類結果：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X_new</a:t>
            </a:r>
            <a:r>
              <a:rPr lang="en-US" altLang="zh-TW" dirty="0"/>
              <a:t> = [[13.2,2.77,2.51,18.5,96.6,1.04,2.55,0.57,1.47,6.2,1.05,3.33,820]]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6463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6A4111-7954-4DEF-A92E-F604E4B9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</a:rPr>
              <a:t>實作</a:t>
            </a:r>
            <a:r>
              <a:rPr lang="en-US" altLang="zh-TW" b="1" dirty="0">
                <a:solidFill>
                  <a:srgbClr val="002060"/>
                </a:solidFill>
              </a:rPr>
              <a:t>2</a:t>
            </a:r>
            <a:r>
              <a:rPr lang="zh-TW" altLang="en-US" b="1" dirty="0">
                <a:solidFill>
                  <a:srgbClr val="002060"/>
                </a:solidFill>
              </a:rPr>
              <a:t>：</a:t>
            </a:r>
            <a:r>
              <a:rPr lang="en-US" altLang="zh-TW" b="1" dirty="0">
                <a:solidFill>
                  <a:srgbClr val="002060"/>
                </a:solidFill>
              </a:rPr>
              <a:t>WINE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CA9F6F-6FC1-457D-8AAA-CD0CC1924FD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09737" y="1124744"/>
            <a:ext cx="792088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from </a:t>
            </a:r>
            <a:r>
              <a:rPr lang="en-US" altLang="zh-TW" sz="2000" dirty="0" err="1">
                <a:solidFill>
                  <a:srgbClr val="0000FF"/>
                </a:solidFill>
              </a:rPr>
              <a:t>sklearn.datasets</a:t>
            </a:r>
            <a:r>
              <a:rPr lang="en-US" altLang="zh-TW" sz="2000" dirty="0">
                <a:solidFill>
                  <a:srgbClr val="0000FF"/>
                </a:solidFill>
              </a:rPr>
              <a:t> import </a:t>
            </a:r>
            <a:r>
              <a:rPr lang="en-US" altLang="zh-TW" sz="2000" dirty="0" err="1">
                <a:solidFill>
                  <a:srgbClr val="0000FF"/>
                </a:solidFill>
              </a:rPr>
              <a:t>load_wine</a:t>
            </a:r>
            <a:r>
              <a:rPr lang="en-US" altLang="zh-TW" sz="2000" dirty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………………………….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wine = </a:t>
            </a:r>
            <a:r>
              <a:rPr lang="en-US" altLang="zh-TW" sz="2000" dirty="0" err="1">
                <a:solidFill>
                  <a:srgbClr val="0000FF"/>
                </a:solidFill>
              </a:rPr>
              <a:t>load_wine</a:t>
            </a:r>
            <a:r>
              <a:rPr lang="en-US" altLang="zh-TW" sz="2000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print(</a:t>
            </a:r>
            <a:r>
              <a:rPr lang="en-US" altLang="zh-TW" sz="2000" dirty="0" err="1">
                <a:solidFill>
                  <a:srgbClr val="0000FF"/>
                </a:solidFill>
              </a:rPr>
              <a:t>wine.DESCR</a:t>
            </a:r>
            <a:r>
              <a:rPr lang="en-US" altLang="zh-TW" sz="20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…………………………..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………………………….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62C40B-1C8E-47C8-BCCA-116476D3BE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85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CC"/>
                </a:solidFill>
              </a:rPr>
              <a:t>決策樹分類演算法 </a:t>
            </a:r>
            <a:r>
              <a:rPr lang="en-US" altLang="zh-TW" b="1" dirty="0">
                <a:solidFill>
                  <a:srgbClr val="0000CC"/>
                </a:solidFill>
              </a:rPr>
              <a:t>(2)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停止分支的條件 </a:t>
            </a:r>
          </a:p>
          <a:p>
            <a:pPr lvl="1" eaLnBrk="1" hangingPunct="1">
              <a:lnSpc>
                <a:spcPct val="95000"/>
              </a:lnSpc>
            </a:pPr>
            <a:r>
              <a:rPr lang="zh-TW" altLang="en-US" sz="2400" dirty="0"/>
              <a:t>當某分支子集合內的所有樣本都屬於同一個</a:t>
            </a:r>
          </a:p>
          <a:p>
            <a:pPr lvl="1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zh-TW" altLang="en-US" sz="2400" dirty="0"/>
              <a:t>   類別時 </a:t>
            </a:r>
          </a:p>
          <a:p>
            <a:pPr lvl="1" eaLnBrk="1" hangingPunct="1"/>
            <a:r>
              <a:rPr lang="zh-TW" altLang="en-US" sz="2400" dirty="0"/>
              <a:t>選取屬性之後產生某分支完全沒有測試樣本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TW" altLang="en-US" sz="2400" dirty="0"/>
              <a:t>    的情況</a:t>
            </a:r>
          </a:p>
          <a:p>
            <a:pPr lvl="1" eaLnBrk="1" hangingPunct="1">
              <a:lnSpc>
                <a:spcPct val="95000"/>
              </a:lnSpc>
            </a:pPr>
            <a:r>
              <a:rPr lang="zh-TW" altLang="en-US" sz="2400" dirty="0"/>
              <a:t>可能所有的屬性都用完了，以 樣本數較多的類別來代表此葉節點的類別</a:t>
            </a:r>
          </a:p>
          <a:p>
            <a:pPr lvl="2" eaLnBrk="1" hangingPunct="1">
              <a:lnSpc>
                <a:spcPct val="95000"/>
              </a:lnSpc>
              <a:buFont typeface="Wingdings" pitchFamily="2" charset="2"/>
              <a:buNone/>
            </a:pPr>
            <a:endParaRPr lang="zh-TW" altLang="en-US" sz="2800" dirty="0"/>
          </a:p>
          <a:p>
            <a:pPr lvl="2" eaLnBrk="1" hangingPunct="1">
              <a:lnSpc>
                <a:spcPct val="95000"/>
              </a:lnSpc>
              <a:buFont typeface="Wingdings" pitchFamily="2" charset="2"/>
              <a:buNone/>
            </a:pPr>
            <a:endParaRPr lang="en-US" altLang="zh-TW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5"/>
          </p:nvPr>
        </p:nvSpPr>
        <p:spPr>
          <a:xfrm>
            <a:off x="8100392" y="6165304"/>
            <a:ext cx="609600" cy="521208"/>
          </a:xfrm>
        </p:spPr>
        <p:txBody>
          <a:bodyPr/>
          <a:lstStyle/>
          <a:p>
            <a:fld id="{00D287BA-DA8B-4721-A280-7D184DE14026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820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CC"/>
                </a:solidFill>
              </a:rPr>
              <a:t>屬性選取方法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24000"/>
            <a:ext cx="8136136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dirty="0">
                <a:cs typeface="Times New Roman" pitchFamily="18" charset="0"/>
              </a:rPr>
              <a:t>資訊獲利</a:t>
            </a:r>
            <a:r>
              <a:rPr lang="en-US" altLang="zh-TW" dirty="0">
                <a:cs typeface="Times New Roman" pitchFamily="18" charset="0"/>
              </a:rPr>
              <a:t>(</a:t>
            </a:r>
            <a:r>
              <a:rPr lang="en-US" altLang="zh-TW" b="0" dirty="0">
                <a:cs typeface="Times New Roman" pitchFamily="18" charset="0"/>
              </a:rPr>
              <a:t>Information gain</a:t>
            </a:r>
            <a:r>
              <a:rPr lang="en-US" altLang="zh-TW" dirty="0"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cs typeface="Times New Roman" pitchFamily="18" charset="0"/>
              </a:rPr>
              <a:t>ID3/C4.5/</a:t>
            </a:r>
            <a:r>
              <a:rPr lang="en-US" altLang="zh-TW" sz="2400" dirty="0"/>
              <a:t>PRISM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400" dirty="0">
                <a:cs typeface="Times New Roman" pitchFamily="18" charset="0"/>
              </a:rPr>
              <a:t>假設所有的屬性都是類別型態</a:t>
            </a:r>
            <a:r>
              <a:rPr lang="en-US" altLang="zh-TW" sz="2400" dirty="0">
                <a:cs typeface="Times New Roman" pitchFamily="18" charset="0"/>
              </a:rPr>
              <a:t>(categorical)</a:t>
            </a: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5"/>
          </p:nvPr>
        </p:nvSpPr>
        <p:spPr>
          <a:xfrm>
            <a:off x="8100392" y="6165304"/>
            <a:ext cx="609600" cy="521208"/>
          </a:xfrm>
        </p:spPr>
        <p:txBody>
          <a:bodyPr/>
          <a:lstStyle/>
          <a:p>
            <a:fld id="{00D287BA-DA8B-4721-A280-7D184DE14026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172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33375"/>
            <a:ext cx="8604448" cy="700087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CC"/>
                </a:solidFill>
              </a:rPr>
              <a:t>熵（</a:t>
            </a:r>
            <a:r>
              <a:rPr lang="en-US" altLang="zh-TW" b="1" dirty="0">
                <a:solidFill>
                  <a:srgbClr val="0000CC"/>
                </a:solidFill>
              </a:rPr>
              <a:t>entropy</a:t>
            </a:r>
            <a:r>
              <a:rPr lang="zh-TW" altLang="en-US" b="1" dirty="0">
                <a:solidFill>
                  <a:srgbClr val="0000CC"/>
                </a:solidFill>
              </a:rPr>
              <a:t>）的概念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41735"/>
            <a:ext cx="7902077" cy="4823569"/>
          </a:xfrm>
        </p:spPr>
        <p:txBody>
          <a:bodyPr/>
          <a:lstStyle/>
          <a:p>
            <a:pPr eaLnBrk="1" hangingPunct="1"/>
            <a:r>
              <a:rPr lang="zh-TW" altLang="en-US" dirty="0"/>
              <a:t>熵的定義可用為測量物件的</a:t>
            </a:r>
            <a:r>
              <a:rPr lang="zh-TW" altLang="en-US" b="0" dirty="0"/>
              <a:t>亂度</a:t>
            </a:r>
          </a:p>
          <a:p>
            <a:pPr lvl="2" eaLnBrk="1" hangingPunct="1"/>
            <a:endParaRPr lang="en-US" altLang="zh-TW" b="1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1188" y="4581525"/>
            <a:ext cx="7848600" cy="1368425"/>
            <a:chOff x="385" y="2886"/>
            <a:chExt cx="4944" cy="862"/>
          </a:xfrm>
        </p:grpSpPr>
        <p:graphicFrame>
          <p:nvGraphicFramePr>
            <p:cNvPr id="3074" name="Object 5"/>
            <p:cNvGraphicFramePr>
              <a:graphicFrameLocks noChangeAspect="1"/>
            </p:cNvGraphicFramePr>
            <p:nvPr/>
          </p:nvGraphicFramePr>
          <p:xfrm>
            <a:off x="385" y="2886"/>
            <a:ext cx="1679" cy="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2" imgW="1079032" imgH="444307" progId="Equation.3">
                    <p:embed/>
                  </p:oleObj>
                </mc:Choice>
                <mc:Fallback>
                  <p:oleObj name="方程式" r:id="rId2" imgW="1079032" imgH="444307" progId="Equation.3">
                    <p:embed/>
                    <p:pic>
                      <p:nvPicPr>
                        <p:cNvPr id="307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2886"/>
                          <a:ext cx="1679" cy="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9" name="Text Box 6"/>
            <p:cNvSpPr txBox="1">
              <a:spLocks noChangeArrowheads="1"/>
            </p:cNvSpPr>
            <p:nvPr/>
          </p:nvSpPr>
          <p:spPr bwMode="auto">
            <a:xfrm>
              <a:off x="2517" y="2976"/>
              <a:ext cx="2812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l" eaLnBrk="1" hangingPunct="1"/>
              <a:r>
                <a:rPr kumimoji="0" lang="en-US" altLang="zh-TW" sz="3200" i="1">
                  <a:ea typeface="標楷體" pitchFamily="65" charset="-120"/>
                </a:rPr>
                <a:t>n</a:t>
              </a:r>
              <a:r>
                <a:rPr kumimoji="0" lang="en-US" altLang="zh-TW" sz="3200" i="1" baseline="-25000">
                  <a:ea typeface="標楷體" pitchFamily="65" charset="-120"/>
                </a:rPr>
                <a:t>b </a:t>
              </a:r>
              <a:r>
                <a:rPr kumimoji="0" lang="zh-TW" altLang="en-US" sz="3200">
                  <a:ea typeface="標楷體" pitchFamily="65" charset="-120"/>
                </a:rPr>
                <a:t>是樣本數</a:t>
              </a:r>
            </a:p>
            <a:p>
              <a:pPr algn="l" eaLnBrk="1" hangingPunct="1"/>
              <a:r>
                <a:rPr kumimoji="0" lang="en-US" altLang="zh-TW" sz="3200" i="1">
                  <a:ea typeface="標楷體" pitchFamily="65" charset="-120"/>
                </a:rPr>
                <a:t>n</a:t>
              </a:r>
              <a:r>
                <a:rPr kumimoji="0" lang="en-US" altLang="zh-TW" sz="3200" i="1" baseline="-25000">
                  <a:ea typeface="標楷體" pitchFamily="65" charset="-120"/>
                </a:rPr>
                <a:t>bc</a:t>
              </a:r>
              <a:r>
                <a:rPr kumimoji="0" lang="zh-TW" altLang="en-US" sz="3200">
                  <a:ea typeface="標楷體" pitchFamily="65" charset="-120"/>
                </a:rPr>
                <a:t>是類別為 </a:t>
              </a:r>
              <a:r>
                <a:rPr kumimoji="0" lang="en-US" altLang="zh-TW" sz="3200" i="1">
                  <a:ea typeface="標楷體" pitchFamily="65" charset="-120"/>
                </a:rPr>
                <a:t>c </a:t>
              </a:r>
              <a:r>
                <a:rPr kumimoji="0" lang="zh-TW" altLang="en-US" sz="3200">
                  <a:ea typeface="標楷體" pitchFamily="65" charset="-120"/>
                </a:rPr>
                <a:t>的樣本數</a:t>
              </a:r>
              <a:r>
                <a:rPr kumimoji="0" lang="zh-TW" altLang="en-US" sz="3200">
                  <a:latin typeface="Monotype Corsiva" pitchFamily="66" charset="0"/>
                </a:rPr>
                <a:t> </a:t>
              </a:r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>
            <a:off x="1187450" y="2276475"/>
            <a:ext cx="5256213" cy="1916113"/>
            <a:chOff x="793" y="3113"/>
            <a:chExt cx="3311" cy="1207"/>
          </a:xfrm>
        </p:grpSpPr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793" y="3113"/>
              <a:ext cx="1497" cy="12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81" name="Text Box 9"/>
            <p:cNvSpPr txBox="1">
              <a:spLocks noChangeArrowheads="1"/>
            </p:cNvSpPr>
            <p:nvPr/>
          </p:nvSpPr>
          <p:spPr bwMode="auto">
            <a:xfrm>
              <a:off x="1020" y="3294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P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2607" y="3113"/>
              <a:ext cx="1497" cy="12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3152" y="3249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FF3300"/>
                  </a:solidFill>
                </a:rPr>
                <a:t>N</a:t>
              </a:r>
            </a:p>
          </p:txBody>
        </p:sp>
        <p:sp>
          <p:nvSpPr>
            <p:cNvPr id="3084" name="Text Box 12"/>
            <p:cNvSpPr txBox="1">
              <a:spLocks noChangeArrowheads="1"/>
            </p:cNvSpPr>
            <p:nvPr/>
          </p:nvSpPr>
          <p:spPr bwMode="auto">
            <a:xfrm>
              <a:off x="3424" y="3249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TW" altLang="zh-TW"/>
            </a:p>
          </p:txBody>
        </p:sp>
        <p:sp>
          <p:nvSpPr>
            <p:cNvPr id="3085" name="Text Box 13"/>
            <p:cNvSpPr txBox="1">
              <a:spLocks noChangeArrowheads="1"/>
            </p:cNvSpPr>
            <p:nvPr/>
          </p:nvSpPr>
          <p:spPr bwMode="auto">
            <a:xfrm>
              <a:off x="3379" y="3884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FF3300"/>
                  </a:solidFill>
                </a:rPr>
                <a:t>N</a:t>
              </a:r>
            </a:p>
          </p:txBody>
        </p:sp>
        <p:sp>
          <p:nvSpPr>
            <p:cNvPr id="3086" name="Text Box 14"/>
            <p:cNvSpPr txBox="1">
              <a:spLocks noChangeArrowheads="1"/>
            </p:cNvSpPr>
            <p:nvPr/>
          </p:nvSpPr>
          <p:spPr bwMode="auto">
            <a:xfrm>
              <a:off x="3515" y="3339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FF3300"/>
                  </a:solidFill>
                </a:rPr>
                <a:t>N</a:t>
              </a:r>
            </a:p>
          </p:txBody>
        </p:sp>
        <p:sp>
          <p:nvSpPr>
            <p:cNvPr id="3087" name="Text Box 15"/>
            <p:cNvSpPr txBox="1">
              <a:spLocks noChangeArrowheads="1"/>
            </p:cNvSpPr>
            <p:nvPr/>
          </p:nvSpPr>
          <p:spPr bwMode="auto">
            <a:xfrm>
              <a:off x="3560" y="3566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FF3300"/>
                  </a:solidFill>
                </a:rPr>
                <a:t>N</a:t>
              </a:r>
            </a:p>
          </p:txBody>
        </p:sp>
        <p:sp>
          <p:nvSpPr>
            <p:cNvPr id="3088" name="Text Box 16"/>
            <p:cNvSpPr txBox="1">
              <a:spLocks noChangeArrowheads="1"/>
            </p:cNvSpPr>
            <p:nvPr/>
          </p:nvSpPr>
          <p:spPr bwMode="auto">
            <a:xfrm>
              <a:off x="1474" y="3294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P</a:t>
              </a:r>
            </a:p>
          </p:txBody>
        </p:sp>
        <p:sp>
          <p:nvSpPr>
            <p:cNvPr id="3089" name="Text Box 17"/>
            <p:cNvSpPr txBox="1">
              <a:spLocks noChangeArrowheads="1"/>
            </p:cNvSpPr>
            <p:nvPr/>
          </p:nvSpPr>
          <p:spPr bwMode="auto">
            <a:xfrm>
              <a:off x="1701" y="3294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P</a:t>
              </a:r>
            </a:p>
          </p:txBody>
        </p:sp>
        <p:sp>
          <p:nvSpPr>
            <p:cNvPr id="3090" name="Text Box 18"/>
            <p:cNvSpPr txBox="1">
              <a:spLocks noChangeArrowheads="1"/>
            </p:cNvSpPr>
            <p:nvPr/>
          </p:nvSpPr>
          <p:spPr bwMode="auto">
            <a:xfrm>
              <a:off x="1156" y="3657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P</a:t>
              </a:r>
            </a:p>
          </p:txBody>
        </p:sp>
        <p:sp>
          <p:nvSpPr>
            <p:cNvPr id="3091" name="Text Box 19"/>
            <p:cNvSpPr txBox="1">
              <a:spLocks noChangeArrowheads="1"/>
            </p:cNvSpPr>
            <p:nvPr/>
          </p:nvSpPr>
          <p:spPr bwMode="auto">
            <a:xfrm>
              <a:off x="1565" y="3612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P</a:t>
              </a:r>
            </a:p>
          </p:txBody>
        </p:sp>
        <p:sp>
          <p:nvSpPr>
            <p:cNvPr id="3092" name="Text Box 20"/>
            <p:cNvSpPr txBox="1">
              <a:spLocks noChangeArrowheads="1"/>
            </p:cNvSpPr>
            <p:nvPr/>
          </p:nvSpPr>
          <p:spPr bwMode="auto">
            <a:xfrm>
              <a:off x="1292" y="4032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P</a:t>
              </a:r>
            </a:p>
          </p:txBody>
        </p:sp>
        <p:sp>
          <p:nvSpPr>
            <p:cNvPr id="3093" name="Text Box 21"/>
            <p:cNvSpPr txBox="1">
              <a:spLocks noChangeArrowheads="1"/>
            </p:cNvSpPr>
            <p:nvPr/>
          </p:nvSpPr>
          <p:spPr bwMode="auto">
            <a:xfrm>
              <a:off x="2744" y="3385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P</a:t>
              </a:r>
            </a:p>
          </p:txBody>
        </p:sp>
        <p:sp>
          <p:nvSpPr>
            <p:cNvPr id="3094" name="Text Box 22"/>
            <p:cNvSpPr txBox="1">
              <a:spLocks noChangeArrowheads="1"/>
            </p:cNvSpPr>
            <p:nvPr/>
          </p:nvSpPr>
          <p:spPr bwMode="auto">
            <a:xfrm>
              <a:off x="2653" y="3702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P</a:t>
              </a:r>
            </a:p>
          </p:txBody>
        </p:sp>
        <p:sp>
          <p:nvSpPr>
            <p:cNvPr id="3095" name="Text Box 23"/>
            <p:cNvSpPr txBox="1">
              <a:spLocks noChangeArrowheads="1"/>
            </p:cNvSpPr>
            <p:nvPr/>
          </p:nvSpPr>
          <p:spPr bwMode="auto">
            <a:xfrm>
              <a:off x="2925" y="3884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P</a:t>
              </a:r>
            </a:p>
          </p:txBody>
        </p:sp>
        <p:sp>
          <p:nvSpPr>
            <p:cNvPr id="3096" name="Text Box 24"/>
            <p:cNvSpPr txBox="1">
              <a:spLocks noChangeArrowheads="1"/>
            </p:cNvSpPr>
            <p:nvPr/>
          </p:nvSpPr>
          <p:spPr bwMode="auto">
            <a:xfrm>
              <a:off x="839" y="3702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P</a:t>
              </a:r>
            </a:p>
          </p:txBody>
        </p:sp>
        <p:sp>
          <p:nvSpPr>
            <p:cNvPr id="3097" name="Text Box 25"/>
            <p:cNvSpPr txBox="1">
              <a:spLocks noChangeArrowheads="1"/>
            </p:cNvSpPr>
            <p:nvPr/>
          </p:nvSpPr>
          <p:spPr bwMode="auto">
            <a:xfrm>
              <a:off x="2925" y="3657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P</a:t>
              </a:r>
            </a:p>
          </p:txBody>
        </p:sp>
        <p:sp>
          <p:nvSpPr>
            <p:cNvPr id="3098" name="Text Box 26"/>
            <p:cNvSpPr txBox="1">
              <a:spLocks noChangeArrowheads="1"/>
            </p:cNvSpPr>
            <p:nvPr/>
          </p:nvSpPr>
          <p:spPr bwMode="auto">
            <a:xfrm>
              <a:off x="1791" y="3748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P</a:t>
              </a:r>
            </a:p>
          </p:txBody>
        </p:sp>
      </p:grpSp>
      <p:sp>
        <p:nvSpPr>
          <p:cNvPr id="28" name="投影片編號版面配置區 3"/>
          <p:cNvSpPr>
            <a:spLocks noGrp="1"/>
          </p:cNvSpPr>
          <p:nvPr>
            <p:ph type="sldNum" sz="quarter" idx="15"/>
          </p:nvPr>
        </p:nvSpPr>
        <p:spPr>
          <a:xfrm>
            <a:off x="8100392" y="6165304"/>
            <a:ext cx="609600" cy="521208"/>
          </a:xfrm>
        </p:spPr>
        <p:txBody>
          <a:bodyPr/>
          <a:lstStyle/>
          <a:p>
            <a:fld id="{00D287BA-DA8B-4721-A280-7D184DE14026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439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CC"/>
                </a:solidFill>
              </a:rPr>
              <a:t>兩個類別相混的亂度</a:t>
            </a:r>
          </a:p>
        </p:txBody>
      </p:sp>
      <p:graphicFrame>
        <p:nvGraphicFramePr>
          <p:cNvPr id="409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95288" y="1196975"/>
          <a:ext cx="8280400" cy="389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8660317" imgH="3326984" progId="Photoshop.Image.7">
                  <p:embed/>
                </p:oleObj>
              </mc:Choice>
              <mc:Fallback>
                <p:oleObj name="Image" r:id="rId2" imgW="8660317" imgH="3326984" progId="Photoshop.Image.7">
                  <p:embed/>
                  <p:pic>
                    <p:nvPicPr>
                      <p:cNvPr id="40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196975"/>
                        <a:ext cx="8280400" cy="389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1" name="Group 7"/>
          <p:cNvGrpSpPr>
            <a:grpSpLocks/>
          </p:cNvGrpSpPr>
          <p:nvPr/>
        </p:nvGrpSpPr>
        <p:grpSpPr bwMode="auto">
          <a:xfrm>
            <a:off x="395288" y="4941888"/>
            <a:ext cx="5256212" cy="1916112"/>
            <a:chOff x="793" y="3113"/>
            <a:chExt cx="3311" cy="1207"/>
          </a:xfrm>
        </p:grpSpPr>
        <p:sp>
          <p:nvSpPr>
            <p:cNvPr id="4102" name="Oval 8"/>
            <p:cNvSpPr>
              <a:spLocks noChangeArrowheads="1"/>
            </p:cNvSpPr>
            <p:nvPr/>
          </p:nvSpPr>
          <p:spPr bwMode="auto">
            <a:xfrm>
              <a:off x="793" y="3113"/>
              <a:ext cx="1497" cy="12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03" name="Text Box 9"/>
            <p:cNvSpPr txBox="1">
              <a:spLocks noChangeArrowheads="1"/>
            </p:cNvSpPr>
            <p:nvPr/>
          </p:nvSpPr>
          <p:spPr bwMode="auto">
            <a:xfrm>
              <a:off x="1020" y="3294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P</a:t>
              </a:r>
            </a:p>
          </p:txBody>
        </p:sp>
        <p:sp>
          <p:nvSpPr>
            <p:cNvPr id="4104" name="Oval 10"/>
            <p:cNvSpPr>
              <a:spLocks noChangeArrowheads="1"/>
            </p:cNvSpPr>
            <p:nvPr/>
          </p:nvSpPr>
          <p:spPr bwMode="auto">
            <a:xfrm>
              <a:off x="2607" y="3113"/>
              <a:ext cx="1497" cy="12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05" name="Text Box 11"/>
            <p:cNvSpPr txBox="1">
              <a:spLocks noChangeArrowheads="1"/>
            </p:cNvSpPr>
            <p:nvPr/>
          </p:nvSpPr>
          <p:spPr bwMode="auto">
            <a:xfrm>
              <a:off x="3152" y="3249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FF3300"/>
                  </a:solidFill>
                </a:rPr>
                <a:t>N</a:t>
              </a:r>
            </a:p>
          </p:txBody>
        </p:sp>
        <p:sp>
          <p:nvSpPr>
            <p:cNvPr id="4106" name="Text Box 12"/>
            <p:cNvSpPr txBox="1">
              <a:spLocks noChangeArrowheads="1"/>
            </p:cNvSpPr>
            <p:nvPr/>
          </p:nvSpPr>
          <p:spPr bwMode="auto">
            <a:xfrm>
              <a:off x="3424" y="3249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TW" altLang="zh-TW"/>
            </a:p>
          </p:txBody>
        </p:sp>
        <p:sp>
          <p:nvSpPr>
            <p:cNvPr id="4107" name="Text Box 13"/>
            <p:cNvSpPr txBox="1">
              <a:spLocks noChangeArrowheads="1"/>
            </p:cNvSpPr>
            <p:nvPr/>
          </p:nvSpPr>
          <p:spPr bwMode="auto">
            <a:xfrm>
              <a:off x="3379" y="3884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FF3300"/>
                  </a:solidFill>
                </a:rPr>
                <a:t>N</a:t>
              </a:r>
            </a:p>
          </p:txBody>
        </p:sp>
        <p:sp>
          <p:nvSpPr>
            <p:cNvPr id="4108" name="Text Box 14"/>
            <p:cNvSpPr txBox="1">
              <a:spLocks noChangeArrowheads="1"/>
            </p:cNvSpPr>
            <p:nvPr/>
          </p:nvSpPr>
          <p:spPr bwMode="auto">
            <a:xfrm>
              <a:off x="3515" y="3339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FF3300"/>
                  </a:solidFill>
                </a:rPr>
                <a:t>N</a:t>
              </a:r>
            </a:p>
          </p:txBody>
        </p:sp>
        <p:sp>
          <p:nvSpPr>
            <p:cNvPr id="4109" name="Text Box 15"/>
            <p:cNvSpPr txBox="1">
              <a:spLocks noChangeArrowheads="1"/>
            </p:cNvSpPr>
            <p:nvPr/>
          </p:nvSpPr>
          <p:spPr bwMode="auto">
            <a:xfrm>
              <a:off x="3560" y="3566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solidFill>
                    <a:srgbClr val="FF3300"/>
                  </a:solidFill>
                </a:rPr>
                <a:t>N</a:t>
              </a:r>
            </a:p>
          </p:txBody>
        </p:sp>
        <p:sp>
          <p:nvSpPr>
            <p:cNvPr id="4110" name="Text Box 16"/>
            <p:cNvSpPr txBox="1">
              <a:spLocks noChangeArrowheads="1"/>
            </p:cNvSpPr>
            <p:nvPr/>
          </p:nvSpPr>
          <p:spPr bwMode="auto">
            <a:xfrm>
              <a:off x="1474" y="3294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P</a:t>
              </a:r>
            </a:p>
          </p:txBody>
        </p:sp>
        <p:sp>
          <p:nvSpPr>
            <p:cNvPr id="4111" name="Text Box 17"/>
            <p:cNvSpPr txBox="1">
              <a:spLocks noChangeArrowheads="1"/>
            </p:cNvSpPr>
            <p:nvPr/>
          </p:nvSpPr>
          <p:spPr bwMode="auto">
            <a:xfrm>
              <a:off x="1701" y="3294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P</a:t>
              </a:r>
            </a:p>
          </p:txBody>
        </p:sp>
        <p:sp>
          <p:nvSpPr>
            <p:cNvPr id="4112" name="Text Box 18"/>
            <p:cNvSpPr txBox="1">
              <a:spLocks noChangeArrowheads="1"/>
            </p:cNvSpPr>
            <p:nvPr/>
          </p:nvSpPr>
          <p:spPr bwMode="auto">
            <a:xfrm>
              <a:off x="1156" y="3657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P</a:t>
              </a:r>
            </a:p>
          </p:txBody>
        </p:sp>
        <p:sp>
          <p:nvSpPr>
            <p:cNvPr id="4113" name="Text Box 19"/>
            <p:cNvSpPr txBox="1">
              <a:spLocks noChangeArrowheads="1"/>
            </p:cNvSpPr>
            <p:nvPr/>
          </p:nvSpPr>
          <p:spPr bwMode="auto">
            <a:xfrm>
              <a:off x="1565" y="3612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P</a:t>
              </a:r>
            </a:p>
          </p:txBody>
        </p:sp>
        <p:sp>
          <p:nvSpPr>
            <p:cNvPr id="4114" name="Text Box 20"/>
            <p:cNvSpPr txBox="1">
              <a:spLocks noChangeArrowheads="1"/>
            </p:cNvSpPr>
            <p:nvPr/>
          </p:nvSpPr>
          <p:spPr bwMode="auto">
            <a:xfrm>
              <a:off x="1292" y="4032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P</a:t>
              </a:r>
            </a:p>
          </p:txBody>
        </p:sp>
        <p:sp>
          <p:nvSpPr>
            <p:cNvPr id="4115" name="Text Box 21"/>
            <p:cNvSpPr txBox="1">
              <a:spLocks noChangeArrowheads="1"/>
            </p:cNvSpPr>
            <p:nvPr/>
          </p:nvSpPr>
          <p:spPr bwMode="auto">
            <a:xfrm>
              <a:off x="2744" y="3385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P</a:t>
              </a:r>
            </a:p>
          </p:txBody>
        </p:sp>
        <p:sp>
          <p:nvSpPr>
            <p:cNvPr id="4116" name="Text Box 22"/>
            <p:cNvSpPr txBox="1">
              <a:spLocks noChangeArrowheads="1"/>
            </p:cNvSpPr>
            <p:nvPr/>
          </p:nvSpPr>
          <p:spPr bwMode="auto">
            <a:xfrm>
              <a:off x="2653" y="3702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P</a:t>
              </a:r>
            </a:p>
          </p:txBody>
        </p:sp>
        <p:sp>
          <p:nvSpPr>
            <p:cNvPr id="4117" name="Text Box 23"/>
            <p:cNvSpPr txBox="1">
              <a:spLocks noChangeArrowheads="1"/>
            </p:cNvSpPr>
            <p:nvPr/>
          </p:nvSpPr>
          <p:spPr bwMode="auto">
            <a:xfrm>
              <a:off x="2925" y="3884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P</a:t>
              </a:r>
            </a:p>
          </p:txBody>
        </p:sp>
        <p:sp>
          <p:nvSpPr>
            <p:cNvPr id="4118" name="Text Box 24"/>
            <p:cNvSpPr txBox="1">
              <a:spLocks noChangeArrowheads="1"/>
            </p:cNvSpPr>
            <p:nvPr/>
          </p:nvSpPr>
          <p:spPr bwMode="auto">
            <a:xfrm>
              <a:off x="839" y="3702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P</a:t>
              </a:r>
            </a:p>
          </p:txBody>
        </p:sp>
        <p:sp>
          <p:nvSpPr>
            <p:cNvPr id="4119" name="Text Box 25"/>
            <p:cNvSpPr txBox="1">
              <a:spLocks noChangeArrowheads="1"/>
            </p:cNvSpPr>
            <p:nvPr/>
          </p:nvSpPr>
          <p:spPr bwMode="auto">
            <a:xfrm>
              <a:off x="2925" y="3657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P</a:t>
              </a:r>
            </a:p>
          </p:txBody>
        </p:sp>
        <p:sp>
          <p:nvSpPr>
            <p:cNvPr id="4120" name="Text Box 26"/>
            <p:cNvSpPr txBox="1">
              <a:spLocks noChangeArrowheads="1"/>
            </p:cNvSpPr>
            <p:nvPr/>
          </p:nvSpPr>
          <p:spPr bwMode="auto">
            <a:xfrm>
              <a:off x="1791" y="3748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P</a:t>
              </a: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695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95592" cy="1066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dirty="0">
                <a:solidFill>
                  <a:srgbClr val="0000CC"/>
                </a:solidFill>
              </a:rPr>
              <a:t>資訊理論 </a:t>
            </a:r>
            <a:r>
              <a:rPr lang="en-US" altLang="zh-TW" sz="3200" dirty="0">
                <a:solidFill>
                  <a:srgbClr val="0000CC"/>
                </a:solidFill>
              </a:rPr>
              <a:t>(information theory) 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8281987" cy="5145088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b="0" dirty="0"/>
              <a:t>假設一個事件有</a:t>
            </a:r>
            <a:r>
              <a:rPr lang="en-US" altLang="zh-TW" b="0" i="1" dirty="0"/>
              <a:t>n</a:t>
            </a:r>
            <a:r>
              <a:rPr lang="zh-TW" altLang="en-US" b="0" dirty="0"/>
              <a:t>種結果，發生的機率分別為</a:t>
            </a:r>
            <a:r>
              <a:rPr lang="en-US" altLang="zh-TW" b="0" i="1" dirty="0"/>
              <a:t>P(v</a:t>
            </a:r>
            <a:r>
              <a:rPr lang="en-US" altLang="zh-TW" b="0" i="1" baseline="-25000" dirty="0"/>
              <a:t>1</a:t>
            </a:r>
            <a:r>
              <a:rPr lang="en-US" altLang="zh-TW" b="0" i="1" dirty="0"/>
              <a:t>)</a:t>
            </a:r>
            <a:r>
              <a:rPr lang="en-US" altLang="zh-TW" b="0" dirty="0"/>
              <a:t>, , </a:t>
            </a:r>
            <a:r>
              <a:rPr lang="en-US" altLang="zh-TW" b="0" i="1" dirty="0"/>
              <a:t>P(v</a:t>
            </a:r>
            <a:r>
              <a:rPr lang="zh-TW" altLang="en-US" b="0" i="1" baseline="-25000" dirty="0"/>
              <a:t>ｎ</a:t>
            </a:r>
            <a:r>
              <a:rPr lang="en-US" altLang="zh-TW" b="0" i="1" dirty="0"/>
              <a:t>)</a:t>
            </a:r>
            <a:r>
              <a:rPr lang="zh-TW" altLang="en-US" b="0" dirty="0"/>
              <a:t>，這些機率都是已知的，則定義這個事件發生後所得到的</a:t>
            </a:r>
            <a:r>
              <a:rPr lang="zh-TW" altLang="en-US" b="0" dirty="0">
                <a:solidFill>
                  <a:schemeClr val="accent2"/>
                </a:solidFill>
              </a:rPr>
              <a:t>資訊量</a:t>
            </a:r>
            <a:r>
              <a:rPr lang="zh-TW" altLang="en-US" b="0" dirty="0"/>
              <a:t>為</a:t>
            </a:r>
            <a:r>
              <a:rPr lang="zh-TW" altLang="en-US" dirty="0"/>
              <a:t> ：</a:t>
            </a:r>
          </a:p>
          <a:p>
            <a:pPr eaLnBrk="1" hangingPunct="1"/>
            <a:endParaRPr lang="zh-TW" altLang="en-US" dirty="0"/>
          </a:p>
          <a:p>
            <a:pPr eaLnBrk="1" hangingPunct="1"/>
            <a:endParaRPr lang="zh-TW" altLang="en-US" dirty="0"/>
          </a:p>
          <a:p>
            <a:pPr eaLnBrk="1" hangingPunct="1"/>
            <a:endParaRPr lang="zh-TW" altLang="en-US" dirty="0"/>
          </a:p>
          <a:p>
            <a:pPr eaLnBrk="1" hangingPunct="1"/>
            <a:r>
              <a:rPr lang="zh-TW" altLang="en-US" b="0" dirty="0"/>
              <a:t>當各種結果發生機率愈平均時，資訊量的值也愈大</a:t>
            </a:r>
          </a:p>
          <a:p>
            <a:pPr eaLnBrk="1" hangingPunct="1"/>
            <a:r>
              <a:rPr lang="zh-TW" altLang="en-US" b="0" dirty="0">
                <a:solidFill>
                  <a:schemeClr val="accent2"/>
                </a:solidFill>
              </a:rPr>
              <a:t>資訊量</a:t>
            </a:r>
            <a:r>
              <a:rPr lang="zh-TW" altLang="en-US" b="0" dirty="0"/>
              <a:t>可以當作亂度 </a:t>
            </a:r>
            <a:r>
              <a:rPr lang="en-US" altLang="zh-TW" b="0" dirty="0"/>
              <a:t>(Entropy) </a:t>
            </a:r>
            <a:r>
              <a:rPr lang="zh-TW" altLang="en-US" b="0" dirty="0"/>
              <a:t>的指標，</a:t>
            </a:r>
            <a:r>
              <a:rPr lang="zh-TW" altLang="en-US" b="0" dirty="0">
                <a:solidFill>
                  <a:schemeClr val="accent2"/>
                </a:solidFill>
              </a:rPr>
              <a:t>資訊量愈大，表示亂度愈大</a:t>
            </a:r>
          </a:p>
          <a:p>
            <a:pPr eaLnBrk="1" hangingPunct="1"/>
            <a:r>
              <a:rPr lang="zh-TW" altLang="en-US" b="0" dirty="0"/>
              <a:t>解決屬性選擇的問題  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043608" y="2780928"/>
          <a:ext cx="6265316" cy="95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667000" imgH="431800" progId="Equation.3">
                  <p:embed/>
                </p:oleObj>
              </mc:Choice>
              <mc:Fallback>
                <p:oleObj name="方程式" r:id="rId2" imgW="2667000" imgH="431800" progId="Equation.3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780928"/>
                        <a:ext cx="6265316" cy="95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3"/>
          <p:cNvSpPr txBox="1">
            <a:spLocks/>
          </p:cNvSpPr>
          <p:nvPr/>
        </p:nvSpPr>
        <p:spPr>
          <a:xfrm>
            <a:off x="8244408" y="6183808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D287BA-DA8B-4721-A280-7D184DE14026}" type="slidenum">
              <a:rPr lang="zh-TW" altLang="en-US" smtClean="0">
                <a:solidFill>
                  <a:schemeClr val="bg1"/>
                </a:solidFill>
              </a:rPr>
              <a:pPr/>
              <a:t>9</a:t>
            </a:fld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130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3515</TotalTime>
  <Words>3438</Words>
  <Application>Microsoft Office PowerPoint</Application>
  <PresentationFormat>如螢幕大小 (4:3)</PresentationFormat>
  <Paragraphs>459</Paragraphs>
  <Slides>48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48</vt:i4>
      </vt:variant>
    </vt:vector>
  </HeadingPairs>
  <TitlesOfParts>
    <vt:vector size="62" baseType="lpstr">
      <vt:lpstr>微軟正黑體</vt:lpstr>
      <vt:lpstr>標楷體</vt:lpstr>
      <vt:lpstr>Arial</vt:lpstr>
      <vt:lpstr>Calibri</vt:lpstr>
      <vt:lpstr>Cambria Math</vt:lpstr>
      <vt:lpstr>Century Schoolbook</vt:lpstr>
      <vt:lpstr>Monotype Corsiva</vt:lpstr>
      <vt:lpstr>Tahoma</vt:lpstr>
      <vt:lpstr>Times New Roman</vt:lpstr>
      <vt:lpstr>Wingdings</vt:lpstr>
      <vt:lpstr>Wingdings 2</vt:lpstr>
      <vt:lpstr>壁窗</vt:lpstr>
      <vt:lpstr>方程式</vt:lpstr>
      <vt:lpstr>Image</vt:lpstr>
      <vt:lpstr>機器學習的方法</vt:lpstr>
      <vt:lpstr>決策樹分析 (Decision Tree)</vt:lpstr>
      <vt:lpstr>決策樹是甚麼?</vt:lpstr>
      <vt:lpstr>決策樹分類演算法 (1)</vt:lpstr>
      <vt:lpstr>決策樹分類演算法 (2)</vt:lpstr>
      <vt:lpstr>屬性選取方法</vt:lpstr>
      <vt:lpstr>熵（entropy）的概念</vt:lpstr>
      <vt:lpstr>兩個類別相混的亂度</vt:lpstr>
      <vt:lpstr>資訊理論 (information theory) </vt:lpstr>
      <vt:lpstr>資訊獲利 (1)</vt:lpstr>
      <vt:lpstr>資訊獲利 (2)</vt:lpstr>
      <vt:lpstr>利用資訊獲利做屬性選取</vt:lpstr>
      <vt:lpstr>吉尼值(Gini)</vt:lpstr>
      <vt:lpstr>決策樹的形成</vt:lpstr>
      <vt:lpstr>Example(Gain)</vt:lpstr>
      <vt:lpstr>Example(續)</vt:lpstr>
      <vt:lpstr>Example(end) ID3演算法</vt:lpstr>
      <vt:lpstr>分類結果過度遷就</vt:lpstr>
      <vt:lpstr>分類結果的評估- 錯差矩陣 (confusion_matrix)</vt:lpstr>
      <vt:lpstr>錯差矩陣的指標</vt:lpstr>
      <vt:lpstr>錯差矩陣的指標</vt:lpstr>
      <vt:lpstr>IRIS</vt:lpstr>
      <vt:lpstr>PowerPoint 簡報</vt:lpstr>
      <vt:lpstr>IRIS 視覺化</vt:lpstr>
      <vt:lpstr>IRIS 視覺化</vt:lpstr>
      <vt:lpstr>實作1：Decision Tree - IRIS</vt:lpstr>
      <vt:lpstr>IRIS plot</vt:lpstr>
      <vt:lpstr>PowerPoint 簡報</vt:lpstr>
      <vt:lpstr>sklearn.tree.DecisionTreeClassifier</vt:lpstr>
      <vt:lpstr>graphviz</vt:lpstr>
      <vt:lpstr>安裝 graphviz</vt:lpstr>
      <vt:lpstr>Decision Tree – ouput tree</vt:lpstr>
      <vt:lpstr>Iris.pdf</vt:lpstr>
      <vt:lpstr>Features Selection</vt:lpstr>
      <vt:lpstr>精緻結果繪圖</vt:lpstr>
      <vt:lpstr>Irisvis.pdf</vt:lpstr>
      <vt:lpstr>Train and Test</vt:lpstr>
      <vt:lpstr>Kfold Cross Validation</vt:lpstr>
      <vt:lpstr>Cross Validation</vt:lpstr>
      <vt:lpstr>Cross validation &amp; Confusion matrix &amp; Report</vt:lpstr>
      <vt:lpstr>Confusion matrix and Report</vt:lpstr>
      <vt:lpstr>Export Decision Rules</vt:lpstr>
      <vt:lpstr>Predict new case (1)</vt:lpstr>
      <vt:lpstr>Predict new case (2)</vt:lpstr>
      <vt:lpstr>Save and Load Model</vt:lpstr>
      <vt:lpstr>Pruning Tree</vt:lpstr>
      <vt:lpstr>Decision Tree - WINE</vt:lpstr>
      <vt:lpstr>實作2：WINE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jxunchen</dc:creator>
  <cp:lastModifiedBy>jian-xun chen</cp:lastModifiedBy>
  <cp:revision>144</cp:revision>
  <cp:lastPrinted>2021-07-20T00:34:00Z</cp:lastPrinted>
  <dcterms:created xsi:type="dcterms:W3CDTF">2021-01-27T14:39:48Z</dcterms:created>
  <dcterms:modified xsi:type="dcterms:W3CDTF">2021-07-20T04:37:31Z</dcterms:modified>
</cp:coreProperties>
</file>