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2"/>
  </p:notesMasterIdLst>
  <p:sldIdLst>
    <p:sldId id="256" r:id="rId2"/>
    <p:sldId id="587" r:id="rId3"/>
    <p:sldId id="563" r:id="rId4"/>
    <p:sldId id="583" r:id="rId5"/>
    <p:sldId id="570" r:id="rId6"/>
    <p:sldId id="571" r:id="rId7"/>
    <p:sldId id="588" r:id="rId8"/>
    <p:sldId id="584" r:id="rId9"/>
    <p:sldId id="582" r:id="rId10"/>
    <p:sldId id="585" r:id="rId11"/>
  </p:sldIdLst>
  <p:sldSz cx="9144000" cy="6858000" type="screen4x3"/>
  <p:notesSz cx="6797675" cy="99250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19EF889-2A35-4260-93C1-4564A79AF2AF}">
          <p14:sldIdLst>
            <p14:sldId id="256"/>
            <p14:sldId id="587"/>
            <p14:sldId id="563"/>
            <p14:sldId id="583"/>
            <p14:sldId id="570"/>
            <p14:sldId id="571"/>
            <p14:sldId id="588"/>
            <p14:sldId id="584"/>
            <p14:sldId id="582"/>
            <p14:sldId id="5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6633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12" autoAdjust="0"/>
    <p:restoredTop sz="94660"/>
  </p:normalViewPr>
  <p:slideViewPr>
    <p:cSldViewPr>
      <p:cViewPr varScale="1">
        <p:scale>
          <a:sx n="84" d="100"/>
          <a:sy n="84" d="100"/>
        </p:scale>
        <p:origin x="28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11A98-2E92-4C83-AAB0-6775E0F74B15}" type="datetimeFigureOut">
              <a:rPr lang="zh-TW" altLang="en-US" smtClean="0"/>
              <a:pPr/>
              <a:t>2021/7/20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4399"/>
            <a:ext cx="5438140" cy="446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7075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7075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C2F5E-36AD-4446-B736-4606FBEFB8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820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524000" y="1905000"/>
            <a:ext cx="7010400" cy="4114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資料庫行銷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B835372E-B5A4-46E7-8357-748194D3D2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034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5105400" y="1905000"/>
            <a:ext cx="34290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5105400" y="4038600"/>
            <a:ext cx="34290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資料庫行銷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38CFA1E6-2D15-4676-A03C-84B98AD99F6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023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850106"/>
          </a:xfrm>
        </p:spPr>
        <p:txBody>
          <a:bodyPr/>
          <a:lstStyle>
            <a:lvl1pPr algn="ctr">
              <a:defRPr>
                <a:solidFill>
                  <a:srgbClr val="000099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715200" cy="5328592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>
          <a:xfrm>
            <a:off x="8100392" y="6165304"/>
            <a:ext cx="609600" cy="521208"/>
          </a:xfrm>
        </p:spPr>
        <p:txBody>
          <a:bodyPr rtlCol="0"/>
          <a:lstStyle>
            <a:lvl1pPr>
              <a:defRPr sz="1600"/>
            </a:lvl1pPr>
          </a:lstStyle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 rtlCol="0"/>
          <a:lstStyle/>
          <a:p>
            <a:r>
              <a:rPr lang="zh-TW" altLang="en-US"/>
              <a:t>資料庫行銷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 rtlCol="0"/>
          <a:lstStyle/>
          <a:p>
            <a:r>
              <a:rPr lang="zh-TW" altLang="en-US"/>
              <a:t>資料庫行銷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 rtlCol="0"/>
          <a:lstStyle/>
          <a:p>
            <a:r>
              <a:rPr lang="zh-TW" altLang="en-US"/>
              <a:t>資料庫行銷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3" name="Picture 15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25" b="73901"/>
          <a:stretch/>
        </p:blipFill>
        <p:spPr bwMode="auto">
          <a:xfrm>
            <a:off x="323528" y="82931"/>
            <a:ext cx="2012972" cy="1391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67544" y="317872"/>
            <a:ext cx="7848872" cy="922114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7931224" cy="51331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6165304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46832" y="6165304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7" r:id="rId13"/>
    <p:sldLayoutId id="2147483728" r:id="rId14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000" b="1" kern="1200" cap="small" baseline="0">
          <a:solidFill>
            <a:srgbClr val="6633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cikit-learn.org/stable/modules/generated/sklearn.ensemble.RandomForestClassifier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B2324DD-BB54-4A0F-9704-B35C5EEF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73376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94704" y="1451720"/>
            <a:ext cx="4083968" cy="1894362"/>
          </a:xfrm>
        </p:spPr>
        <p:txBody>
          <a:bodyPr>
            <a:noAutofit/>
          </a:bodyPr>
          <a:lstStyle/>
          <a:p>
            <a:br>
              <a:rPr lang="en-US" altLang="zh-TW" sz="4000" dirty="0">
                <a:solidFill>
                  <a:schemeClr val="bg1"/>
                </a:solidFill>
              </a:rPr>
            </a:br>
            <a:r>
              <a:rPr lang="zh-TW" altLang="en-US" sz="4000" i="0" cap="all" dirty="0">
                <a:solidFill>
                  <a:schemeClr val="bg1"/>
                </a:solidFill>
                <a:effectLst/>
                <a:latin typeface="Roboto Condensed" panose="020B0604020202020204" pitchFamily="2" charset="0"/>
              </a:rPr>
              <a:t>隨機森林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D8685D9D-DA46-43A0-B5A2-D0E39A9EA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3808" y="3501008"/>
            <a:ext cx="3917889" cy="567529"/>
          </a:xfrm>
        </p:spPr>
        <p:txBody>
          <a:bodyPr>
            <a:noAutofit/>
          </a:bodyPr>
          <a:lstStyle/>
          <a:p>
            <a:r>
              <a:rPr lang="en-US" altLang="zh-TW" sz="4000" b="0" i="0" cap="all" dirty="0">
                <a:solidFill>
                  <a:schemeClr val="bg1"/>
                </a:solidFill>
                <a:effectLst/>
                <a:latin typeface="Roboto Condensed" panose="020B0604020202020204" pitchFamily="2" charset="0"/>
              </a:rPr>
              <a:t>RANDOM FOREST</a:t>
            </a:r>
            <a:br>
              <a:rPr lang="en-US" altLang="zh-TW" sz="4000" b="0" i="0" cap="all" dirty="0">
                <a:solidFill>
                  <a:schemeClr val="bg1"/>
                </a:solidFill>
                <a:effectLst/>
                <a:latin typeface="Roboto Condensed" panose="020B0604020202020204" pitchFamily="2" charset="0"/>
              </a:rPr>
            </a:br>
            <a:endParaRPr lang="zh-TW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5E468-99E7-4E4A-8783-23D4D759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3 - </a:t>
            </a:r>
            <a:r>
              <a:rPr lang="en-US" altLang="zh-TW" dirty="0" err="1"/>
              <a:t>TiTanic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2E6992-1347-4BF2-87F4-E6DC1DD269C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64708"/>
            <a:ext cx="7715200" cy="5328592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sz="3100" dirty="0"/>
              <a:t>需要資料前置處理</a:t>
            </a:r>
            <a:endParaRPr lang="en-US" altLang="zh-TW" sz="3100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from </a:t>
            </a:r>
            <a:r>
              <a:rPr lang="en-US" altLang="zh-TW" dirty="0" err="1">
                <a:solidFill>
                  <a:srgbClr val="0000FF"/>
                </a:solidFill>
              </a:rPr>
              <a:t>sklearn</a:t>
            </a:r>
            <a:r>
              <a:rPr lang="en-US" altLang="zh-TW" dirty="0">
                <a:solidFill>
                  <a:srgbClr val="0000FF"/>
                </a:solidFill>
              </a:rPr>
              <a:t> import ensemble, preprocessing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………………..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titanic = </a:t>
            </a:r>
            <a:r>
              <a:rPr lang="en-US" altLang="zh-TW" dirty="0" err="1">
                <a:solidFill>
                  <a:srgbClr val="0000FF"/>
                </a:solidFill>
              </a:rPr>
              <a:t>pd.read_csv</a:t>
            </a:r>
            <a:r>
              <a:rPr lang="en-US" altLang="zh-TW" dirty="0">
                <a:solidFill>
                  <a:srgbClr val="0000FF"/>
                </a:solidFill>
              </a:rPr>
              <a:t>('titanic_train.csv')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label_encoder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preprocessing.LabelEncoder</a:t>
            </a:r>
            <a:r>
              <a:rPr lang="en-US" altLang="zh-TW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encoded_Sex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label_encoder.fit_transform</a:t>
            </a:r>
            <a:r>
              <a:rPr lang="en-US" altLang="zh-TW" dirty="0">
                <a:solidFill>
                  <a:srgbClr val="0000FF"/>
                </a:solidFill>
              </a:rPr>
              <a:t>(titanic['Sex'])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titanic['Sex'] = </a:t>
            </a:r>
            <a:r>
              <a:rPr lang="en-US" altLang="zh-TW" dirty="0" err="1">
                <a:solidFill>
                  <a:srgbClr val="0000FF"/>
                </a:solidFill>
              </a:rPr>
              <a:t>encoded_Sex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age_median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np.nanmedian</a:t>
            </a:r>
            <a:r>
              <a:rPr lang="en-US" altLang="zh-TW" dirty="0">
                <a:solidFill>
                  <a:srgbClr val="0000FF"/>
                </a:solidFill>
              </a:rPr>
              <a:t>(titanic['Age'])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new_Age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np.where</a:t>
            </a:r>
            <a:r>
              <a:rPr lang="en-US" altLang="zh-TW" dirty="0">
                <a:solidFill>
                  <a:srgbClr val="0000FF"/>
                </a:solidFill>
              </a:rPr>
              <a:t>(titanic[‘Age’].</a:t>
            </a:r>
            <a:r>
              <a:rPr lang="en-US" altLang="zh-TW" dirty="0" err="1">
                <a:solidFill>
                  <a:srgbClr val="0000FF"/>
                </a:solidFill>
              </a:rPr>
              <a:t>isnull</a:t>
            </a:r>
            <a:r>
              <a:rPr lang="en-US" altLang="zh-TW" dirty="0">
                <a:solidFill>
                  <a:srgbClr val="0000FF"/>
                </a:solidFill>
              </a:rPr>
              <a:t>(), </a:t>
            </a:r>
            <a:r>
              <a:rPr lang="en-US" altLang="zh-TW" dirty="0" err="1">
                <a:solidFill>
                  <a:srgbClr val="0000FF"/>
                </a:solidFill>
              </a:rPr>
              <a:t>age_median</a:t>
            </a:r>
            <a:r>
              <a:rPr lang="en-US" altLang="zh-TW" dirty="0">
                <a:solidFill>
                  <a:srgbClr val="0000FF"/>
                </a:solidFill>
              </a:rPr>
              <a:t>, titanic[‘Age’])                    #</a:t>
            </a:r>
            <a:r>
              <a:rPr lang="zh-TW" altLang="en-US" dirty="0">
                <a:solidFill>
                  <a:srgbClr val="0000FF"/>
                </a:solidFill>
              </a:rPr>
              <a:t>滿足條件，輸出</a:t>
            </a:r>
            <a:r>
              <a:rPr lang="en-US" altLang="zh-TW" dirty="0">
                <a:solidFill>
                  <a:srgbClr val="0000FF"/>
                </a:solidFill>
              </a:rPr>
              <a:t>x</a:t>
            </a:r>
            <a:r>
              <a:rPr lang="zh-TW" altLang="en-US" dirty="0">
                <a:solidFill>
                  <a:srgbClr val="0000FF"/>
                </a:solidFill>
              </a:rPr>
              <a:t>，不滿足出</a:t>
            </a:r>
            <a:r>
              <a:rPr lang="en-US" altLang="zh-TW" dirty="0">
                <a:solidFill>
                  <a:srgbClr val="0000FF"/>
                </a:solidFill>
              </a:rPr>
              <a:t>y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titanic['Age'] = </a:t>
            </a:r>
            <a:r>
              <a:rPr lang="en-US" altLang="zh-TW" dirty="0" err="1">
                <a:solidFill>
                  <a:srgbClr val="0000FF"/>
                </a:solidFill>
              </a:rPr>
              <a:t>new_Age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X = titanic[[‘</a:t>
            </a:r>
            <a:r>
              <a:rPr lang="en-US" altLang="zh-TW" dirty="0" err="1">
                <a:solidFill>
                  <a:srgbClr val="0000FF"/>
                </a:solidFill>
              </a:rPr>
              <a:t>Pclass</a:t>
            </a:r>
            <a:r>
              <a:rPr lang="en-US" altLang="zh-TW" dirty="0">
                <a:solidFill>
                  <a:srgbClr val="0000FF"/>
                </a:solidFill>
              </a:rPr>
              <a:t>', 'Sex', 'Age’]]   #</a:t>
            </a:r>
            <a:r>
              <a:rPr lang="zh-TW" altLang="en-US" dirty="0">
                <a:solidFill>
                  <a:srgbClr val="0000FF"/>
                </a:solidFill>
              </a:rPr>
              <a:t>只取這三欄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y = titanic['Survived’]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…………………………..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FD8D54-A02E-4032-9176-A2AFED5C5D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A27D03-3061-4D5D-8198-EAACF46A1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62" y="908720"/>
            <a:ext cx="2339752" cy="14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3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機器學習的</a:t>
            </a:r>
            <a:r>
              <a:rPr lang="zh-TW" altLang="en-US" dirty="0"/>
              <a:t>方法</a:t>
            </a:r>
          </a:p>
        </p:txBody>
      </p:sp>
      <p:pic>
        <p:nvPicPr>
          <p:cNvPr id="60418" name="Picture 2" descr="C:\Users\chwa\Desktop\06417-付印\06417-投影片\3\06417-03_頁面_01.jpg"/>
          <p:cNvPicPr>
            <a:picLocks noChangeAspect="1" noChangeArrowheads="1"/>
          </p:cNvPicPr>
          <p:nvPr/>
        </p:nvPicPr>
        <p:blipFill rotWithShape="1">
          <a:blip r:embed="rId2" cstate="print"/>
          <a:srcRect b="12087"/>
          <a:stretch/>
        </p:blipFill>
        <p:spPr bwMode="auto">
          <a:xfrm>
            <a:off x="179512" y="1427446"/>
            <a:ext cx="8559073" cy="3498024"/>
          </a:xfrm>
          <a:prstGeom prst="rect">
            <a:avLst/>
          </a:prstGeom>
          <a:noFill/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8502976" y="6355080"/>
            <a:ext cx="484351" cy="27432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1A4CE8-62D8-4B8D-B14D-EEDA041A540B}"/>
              </a:ext>
            </a:extLst>
          </p:cNvPr>
          <p:cNvSpPr/>
          <p:nvPr/>
        </p:nvSpPr>
        <p:spPr>
          <a:xfrm>
            <a:off x="1259632" y="4133382"/>
            <a:ext cx="936104" cy="79208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96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隨機森林的概念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074868"/>
            <a:ext cx="7715200" cy="5328592"/>
          </a:xfrm>
        </p:spPr>
        <p:txBody>
          <a:bodyPr/>
          <a:lstStyle/>
          <a:p>
            <a:r>
              <a:rPr lang="zh-TW" altLang="en-US" b="0" i="0" dirty="0">
                <a:solidFill>
                  <a:srgbClr val="3B3F4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隨機森林其實就是進階版的決策樹，</a:t>
            </a:r>
            <a:r>
              <a:rPr lang="zh-TW" altLang="en-US" dirty="0">
                <a:solidFill>
                  <a:srgbClr val="3B3F42"/>
                </a:solidFill>
              </a:rPr>
              <a:t>因為，把</a:t>
            </a:r>
            <a:r>
              <a:rPr lang="zh-TW" altLang="en-US" b="0" i="0" dirty="0">
                <a:solidFill>
                  <a:srgbClr val="3B3F4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很多顆樹加起來就可以變成一座森林</a:t>
            </a:r>
            <a:endParaRPr lang="en-US" altLang="zh-TW" b="0" i="0" dirty="0">
              <a:solidFill>
                <a:srgbClr val="3B3F4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0" i="0" dirty="0">
                <a:solidFill>
                  <a:srgbClr val="3B3F4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隨機森林有點類似民主制度的多數決。可以想像用隨機的方式建立一個森林，森林裡面有很多的決策樹，一棵樹的結果是意見</a:t>
            </a:r>
            <a:r>
              <a:rPr lang="en-US" altLang="zh-TW" b="0" i="0" dirty="0">
                <a:solidFill>
                  <a:srgbClr val="3B3F4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b="0" i="0" dirty="0">
                <a:solidFill>
                  <a:srgbClr val="3B3F4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，另一棵樹的結果是意見</a:t>
            </a:r>
            <a:r>
              <a:rPr lang="en-US" altLang="zh-TW" b="0" i="0" dirty="0">
                <a:solidFill>
                  <a:srgbClr val="3B3F4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dirty="0">
                <a:solidFill>
                  <a:srgbClr val="3B3F42"/>
                </a:solidFill>
              </a:rPr>
              <a:t>….</a:t>
            </a:r>
            <a:r>
              <a:rPr lang="zh-TW" altLang="en-US" dirty="0">
                <a:solidFill>
                  <a:srgbClr val="3B3F42"/>
                </a:solidFill>
              </a:rPr>
              <a:t>，綜合</a:t>
            </a:r>
            <a:r>
              <a:rPr lang="zh-TW" altLang="en-US" b="0" i="0" dirty="0">
                <a:solidFill>
                  <a:srgbClr val="3B3F4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這些樹的結果，就是隨機森林的結果。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5DF55D-357C-4F26-AD62-972E9AF1B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3581400"/>
            <a:ext cx="57340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8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27BE37-5A8B-4343-B7E3-D1900109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B3F4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隨機森林是如何抽樣</a:t>
            </a:r>
            <a:r>
              <a:rPr lang="en-US" altLang="zh-TW" b="1" i="0" dirty="0">
                <a:solidFill>
                  <a:srgbClr val="3B3F4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4578B0-268E-45DE-9BE3-607604D534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不過我們只有一個數據集，隨機森林的步驟第一個重點是抽樣，而其中抽樣有大大的玄機，這個玄機圍繞著一個字「隨機」</a:t>
            </a:r>
            <a:r>
              <a:rPr lang="en-US" altLang="zh-TW" dirty="0"/>
              <a:t>(</a:t>
            </a:r>
            <a:r>
              <a:rPr lang="zh-TW" altLang="en-US" dirty="0"/>
              <a:t>隨機森林就是隨機重要阿</a:t>
            </a:r>
            <a:r>
              <a:rPr lang="en-US" altLang="zh-TW" dirty="0"/>
              <a:t>~)</a:t>
            </a:r>
            <a:r>
              <a:rPr lang="zh-TW" altLang="en-US" dirty="0"/>
              <a:t>，有了隨機，樹的結果才會多元，有多元的結果，綜合起來會更具有準確度。</a:t>
            </a:r>
            <a:r>
              <a:rPr lang="en-US" altLang="zh-TW" dirty="0"/>
              <a:t>bootstrap</a:t>
            </a:r>
            <a:endParaRPr lang="zh-TW" altLang="en-US" dirty="0"/>
          </a:p>
          <a:p>
            <a:r>
              <a:rPr lang="zh-TW" altLang="en-US" dirty="0"/>
              <a:t>隨機森林的樣本抽樣設計是採取抽後放回的方法，也就是同一個樣本，被抽了之後，下一次還是有可能抽到他，一個人可能抽到很多次，也有可能沒抽到。</a:t>
            </a:r>
          </a:p>
          <a:p>
            <a:r>
              <a:rPr lang="zh-TW" altLang="en-US" dirty="0"/>
              <a:t>隨機還不只是樣本</a:t>
            </a:r>
            <a:r>
              <a:rPr lang="en-US" altLang="zh-TW" dirty="0"/>
              <a:t>~ </a:t>
            </a:r>
            <a:r>
              <a:rPr lang="zh-TW" altLang="en-US" dirty="0"/>
              <a:t>變數也可以隨機抽</a:t>
            </a:r>
            <a:r>
              <a:rPr lang="en-US" altLang="zh-TW" dirty="0"/>
              <a:t>! </a:t>
            </a:r>
            <a:r>
              <a:rPr lang="zh-TW" altLang="en-US" dirty="0"/>
              <a:t>例如說我跑</a:t>
            </a:r>
            <a:r>
              <a:rPr lang="en-US" altLang="zh-TW" dirty="0"/>
              <a:t>100</a:t>
            </a:r>
            <a:r>
              <a:rPr lang="zh-TW" altLang="en-US" dirty="0"/>
              <a:t>個變數，我第一顆樹只抽</a:t>
            </a:r>
            <a:r>
              <a:rPr lang="en-US" altLang="zh-TW" dirty="0"/>
              <a:t>50</a:t>
            </a:r>
            <a:r>
              <a:rPr lang="zh-TW" altLang="en-US" dirty="0"/>
              <a:t>個變數，第二顆抽不同</a:t>
            </a:r>
            <a:r>
              <a:rPr lang="en-US" altLang="zh-TW" dirty="0"/>
              <a:t>50</a:t>
            </a:r>
            <a:r>
              <a:rPr lang="zh-TW" altLang="en-US" dirty="0"/>
              <a:t>個變數</a:t>
            </a:r>
            <a:r>
              <a:rPr lang="en-US" altLang="zh-TW" dirty="0"/>
              <a:t>...</a:t>
            </a:r>
            <a:r>
              <a:rPr lang="zh-TW" altLang="en-US" dirty="0"/>
              <a:t>這樣每顆樹就不僅是樣本不同，連變數</a:t>
            </a:r>
            <a:r>
              <a:rPr lang="en-US" altLang="zh-TW" dirty="0"/>
              <a:t>(</a:t>
            </a:r>
            <a:r>
              <a:rPr lang="zh-TW" altLang="en-US" dirty="0"/>
              <a:t>特徵</a:t>
            </a:r>
            <a:r>
              <a:rPr lang="en-US" altLang="zh-TW" dirty="0"/>
              <a:t>)</a:t>
            </a:r>
            <a:r>
              <a:rPr lang="zh-TW" altLang="en-US" dirty="0"/>
              <a:t>也不太一樣了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57506F-3224-404A-9AE4-79790CCC1B0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351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5A204-44C4-4B3F-90CD-A65DCE9A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隨機森林的優缺點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1CA1E7-69D5-47E0-B4EF-5324FEB3CF5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隨機森林可以處理的資料集非常廣泛，可處理連續型資料亦可處理離散型的資料，更可以處理高維度的特徵資料。此外，在兩種隨機因子的抽取下，更可以讓隨機森林不容易產生過度配適的結果</a:t>
            </a:r>
            <a:endParaRPr lang="en-US" altLang="zh-TW" dirty="0"/>
          </a:p>
          <a:p>
            <a:r>
              <a:rPr lang="zh-TW" altLang="en-US" dirty="0"/>
              <a:t>另一方面，過多的決策樹容易導致計算成本的提高，包含時間與空間的成本。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A756F5-6B14-4A6F-BFE2-FA794F20E6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489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098D0-87DD-49F5-B657-BDDEB008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1 - iris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94880E-F0AF-4AF8-89F8-299FFC5E2B7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1560" y="1072936"/>
            <a:ext cx="8064896" cy="53285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……………….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from </a:t>
            </a:r>
            <a:r>
              <a:rPr lang="en-US" altLang="zh-TW" sz="1800" dirty="0" err="1">
                <a:solidFill>
                  <a:srgbClr val="0000FF"/>
                </a:solidFill>
              </a:rPr>
              <a:t>sklearn.ensemble</a:t>
            </a:r>
            <a:r>
              <a:rPr lang="en-US" altLang="zh-TW" sz="1800" dirty="0">
                <a:solidFill>
                  <a:srgbClr val="0000FF"/>
                </a:solidFill>
              </a:rPr>
              <a:t> import </a:t>
            </a:r>
            <a:r>
              <a:rPr lang="en-US" altLang="zh-TW" sz="1800" dirty="0" err="1">
                <a:solidFill>
                  <a:srgbClr val="0000FF"/>
                </a:solidFill>
              </a:rPr>
              <a:t>RandomForestClassifier</a:t>
            </a:r>
            <a:endParaRPr lang="en-US" altLang="zh-TW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from </a:t>
            </a:r>
            <a:r>
              <a:rPr lang="en-US" altLang="zh-TW" sz="1800" dirty="0" err="1">
                <a:solidFill>
                  <a:srgbClr val="0000FF"/>
                </a:solidFill>
              </a:rPr>
              <a:t>sklearn</a:t>
            </a:r>
            <a:r>
              <a:rPr lang="en-US" altLang="zh-TW" sz="1800" dirty="0">
                <a:solidFill>
                  <a:srgbClr val="0000FF"/>
                </a:solidFill>
              </a:rPr>
              <a:t> import metrics</a:t>
            </a:r>
          </a:p>
          <a:p>
            <a:pPr marL="0" indent="0">
              <a:buNone/>
            </a:pPr>
            <a:r>
              <a:rPr lang="en-US" altLang="zh-TW" dirty="0"/>
              <a:t>……………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iris = </a:t>
            </a:r>
            <a:r>
              <a:rPr lang="en-US" altLang="zh-TW" sz="1800" dirty="0" err="1">
                <a:solidFill>
                  <a:srgbClr val="0000FF"/>
                </a:solidFill>
              </a:rPr>
              <a:t>load_iris</a:t>
            </a:r>
            <a:r>
              <a:rPr lang="en-US" altLang="zh-TW" sz="18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X = </a:t>
            </a:r>
            <a:r>
              <a:rPr lang="en-US" altLang="zh-TW" sz="1800" dirty="0" err="1">
                <a:solidFill>
                  <a:srgbClr val="0000FF"/>
                </a:solidFill>
              </a:rPr>
              <a:t>iris.data</a:t>
            </a:r>
            <a:endParaRPr lang="en-US" altLang="zh-TW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y = </a:t>
            </a:r>
            <a:r>
              <a:rPr lang="en-US" altLang="zh-TW" sz="1800" dirty="0" err="1">
                <a:solidFill>
                  <a:srgbClr val="0000FF"/>
                </a:solidFill>
              </a:rPr>
              <a:t>iris.target</a:t>
            </a:r>
            <a:endParaRPr lang="en-US" altLang="zh-TW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# Split dataset into training set and test set</a:t>
            </a: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0000FF"/>
                </a:solidFill>
              </a:rPr>
              <a:t>X_train</a:t>
            </a:r>
            <a:r>
              <a:rPr lang="en-US" altLang="zh-TW" sz="1800" dirty="0">
                <a:solidFill>
                  <a:srgbClr val="0000FF"/>
                </a:solidFill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</a:rPr>
              <a:t>X_test</a:t>
            </a:r>
            <a:r>
              <a:rPr lang="en-US" altLang="zh-TW" sz="1800" dirty="0">
                <a:solidFill>
                  <a:srgbClr val="0000FF"/>
                </a:solidFill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</a:rPr>
              <a:t>y_train</a:t>
            </a:r>
            <a:r>
              <a:rPr lang="en-US" altLang="zh-TW" sz="1800" dirty="0">
                <a:solidFill>
                  <a:srgbClr val="0000FF"/>
                </a:solidFill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</a:rPr>
              <a:t>y_test</a:t>
            </a:r>
            <a:r>
              <a:rPr lang="en-US" altLang="zh-TW" sz="1800" dirty="0">
                <a:solidFill>
                  <a:srgbClr val="0000FF"/>
                </a:solidFill>
              </a:rPr>
              <a:t> = </a:t>
            </a:r>
            <a:r>
              <a:rPr lang="en-US" altLang="zh-TW" sz="1800" dirty="0" err="1">
                <a:solidFill>
                  <a:srgbClr val="0000FF"/>
                </a:solidFill>
              </a:rPr>
              <a:t>train_test_split</a:t>
            </a:r>
            <a:r>
              <a:rPr lang="en-US" altLang="zh-TW" sz="1800" dirty="0">
                <a:solidFill>
                  <a:srgbClr val="0000FF"/>
                </a:solidFill>
              </a:rPr>
              <a:t>(X, y, </a:t>
            </a:r>
            <a:r>
              <a:rPr lang="en-US" altLang="zh-TW" sz="1800" dirty="0" err="1">
                <a:solidFill>
                  <a:srgbClr val="0000FF"/>
                </a:solidFill>
              </a:rPr>
              <a:t>test_size</a:t>
            </a:r>
            <a:r>
              <a:rPr lang="en-US" altLang="zh-TW" sz="1800" dirty="0">
                <a:solidFill>
                  <a:srgbClr val="0000FF"/>
                </a:solidFill>
              </a:rPr>
              <a:t>=0.3)</a:t>
            </a:r>
          </a:p>
          <a:p>
            <a:pPr marL="0" indent="0">
              <a:buNone/>
            </a:pPr>
            <a:endParaRPr lang="en-US" altLang="zh-TW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0000FF"/>
                </a:solidFill>
              </a:rPr>
              <a:t>clf</a:t>
            </a:r>
            <a:r>
              <a:rPr lang="en-US" altLang="zh-TW" sz="1800" dirty="0">
                <a:solidFill>
                  <a:srgbClr val="0000FF"/>
                </a:solidFill>
              </a:rPr>
              <a:t>=</a:t>
            </a:r>
            <a:r>
              <a:rPr lang="en-US" altLang="zh-TW" sz="1800" dirty="0" err="1">
                <a:solidFill>
                  <a:srgbClr val="0000FF"/>
                </a:solidFill>
              </a:rPr>
              <a:t>RandomForestClassifier</a:t>
            </a:r>
            <a:r>
              <a:rPr lang="en-US" altLang="zh-TW" sz="1800" dirty="0">
                <a:solidFill>
                  <a:srgbClr val="0000FF"/>
                </a:solidFill>
              </a:rPr>
              <a:t>(criterion = 'entropy', </a:t>
            </a:r>
            <a:r>
              <a:rPr lang="en-US" altLang="zh-TW" sz="1800" dirty="0" err="1">
                <a:solidFill>
                  <a:srgbClr val="0000FF"/>
                </a:solidFill>
              </a:rPr>
              <a:t>n_estimators</a:t>
            </a:r>
            <a:r>
              <a:rPr lang="en-US" altLang="zh-TW" sz="1800" dirty="0">
                <a:solidFill>
                  <a:srgbClr val="0000FF"/>
                </a:solidFill>
              </a:rPr>
              <a:t>=20, </a:t>
            </a:r>
            <a:r>
              <a:rPr lang="en-US" altLang="zh-TW" sz="1800" dirty="0" err="1">
                <a:solidFill>
                  <a:srgbClr val="0000FF"/>
                </a:solidFill>
              </a:rPr>
              <a:t>random_state</a:t>
            </a:r>
            <a:r>
              <a:rPr lang="en-US" altLang="zh-TW" sz="1800" dirty="0">
                <a:solidFill>
                  <a:srgbClr val="0000FF"/>
                </a:solidFill>
              </a:rPr>
              <a:t>=42)</a:t>
            </a:r>
          </a:p>
          <a:p>
            <a:pPr marL="0" indent="0">
              <a:buNone/>
            </a:pPr>
            <a:endParaRPr lang="en-US" altLang="zh-TW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0000FF"/>
                </a:solidFill>
              </a:rPr>
              <a:t>clf.fit</a:t>
            </a:r>
            <a:r>
              <a:rPr lang="en-US" altLang="zh-TW" sz="1800" dirty="0">
                <a:solidFill>
                  <a:srgbClr val="0000FF"/>
                </a:solidFill>
              </a:rPr>
              <a:t>(</a:t>
            </a:r>
            <a:r>
              <a:rPr lang="en-US" altLang="zh-TW" sz="1800" dirty="0" err="1">
                <a:solidFill>
                  <a:srgbClr val="0000FF"/>
                </a:solidFill>
              </a:rPr>
              <a:t>X_train,y_train</a:t>
            </a:r>
            <a:r>
              <a:rPr lang="en-US" altLang="zh-TW" sz="18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0000FF"/>
                </a:solidFill>
              </a:rPr>
              <a:t>y_pred</a:t>
            </a:r>
            <a:r>
              <a:rPr lang="en-US" altLang="zh-TW" sz="1800" dirty="0">
                <a:solidFill>
                  <a:srgbClr val="0000FF"/>
                </a:solidFill>
              </a:rPr>
              <a:t>=</a:t>
            </a:r>
            <a:r>
              <a:rPr lang="en-US" altLang="zh-TW" sz="1800" dirty="0" err="1">
                <a:solidFill>
                  <a:srgbClr val="0000FF"/>
                </a:solidFill>
              </a:rPr>
              <a:t>clf.predict</a:t>
            </a:r>
            <a:r>
              <a:rPr lang="en-US" altLang="zh-TW" sz="1800" dirty="0">
                <a:solidFill>
                  <a:srgbClr val="0000FF"/>
                </a:solidFill>
              </a:rPr>
              <a:t>(</a:t>
            </a:r>
            <a:r>
              <a:rPr lang="en-US" altLang="zh-TW" sz="1800" dirty="0" err="1">
                <a:solidFill>
                  <a:srgbClr val="0000FF"/>
                </a:solidFill>
              </a:rPr>
              <a:t>X_test</a:t>
            </a:r>
            <a:r>
              <a:rPr lang="en-US" altLang="zh-TW" sz="18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print("Accuracy:",</a:t>
            </a:r>
            <a:r>
              <a:rPr lang="en-US" altLang="zh-TW" sz="1800" dirty="0" err="1">
                <a:solidFill>
                  <a:srgbClr val="0000FF"/>
                </a:solidFill>
              </a:rPr>
              <a:t>metrics.accuracy_score</a:t>
            </a:r>
            <a:r>
              <a:rPr lang="en-US" altLang="zh-TW" sz="1800" dirty="0">
                <a:solidFill>
                  <a:srgbClr val="0000FF"/>
                </a:solidFill>
              </a:rPr>
              <a:t>(</a:t>
            </a:r>
            <a:r>
              <a:rPr lang="en-US" altLang="zh-TW" sz="1800" dirty="0" err="1">
                <a:solidFill>
                  <a:srgbClr val="0000FF"/>
                </a:solidFill>
              </a:rPr>
              <a:t>y_test</a:t>
            </a:r>
            <a:r>
              <a:rPr lang="en-US" altLang="zh-TW" sz="1800" dirty="0">
                <a:solidFill>
                  <a:srgbClr val="0000FF"/>
                </a:solidFill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</a:rPr>
              <a:t>y_pred</a:t>
            </a:r>
            <a:r>
              <a:rPr lang="en-US" altLang="zh-TW" sz="1800" dirty="0">
                <a:solidFill>
                  <a:srgbClr val="0000FF"/>
                </a:solidFill>
              </a:rPr>
              <a:t>))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print(</a:t>
            </a:r>
            <a:r>
              <a:rPr lang="en-US" altLang="zh-TW" sz="1800" dirty="0" err="1">
                <a:solidFill>
                  <a:srgbClr val="0000FF"/>
                </a:solidFill>
              </a:rPr>
              <a:t>y_pred</a:t>
            </a:r>
            <a:r>
              <a:rPr lang="en-US" altLang="zh-TW" sz="18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#print(clf.estimators_)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EE6302-403C-4F98-B3EF-9343157434B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85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897EFF-8CBA-48A8-8F0C-2A421CC0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1B - iris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1725AF-205D-4F1E-B2B9-19D38DDAE6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接前例，加上 </a:t>
            </a:r>
            <a:r>
              <a:rPr lang="en-US" altLang="zh-TW" dirty="0"/>
              <a:t>confusion matrix &amp; report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……………………..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print("Accuracy:",</a:t>
            </a:r>
            <a:r>
              <a:rPr lang="en-US" altLang="zh-TW" sz="2000" dirty="0" err="1">
                <a:solidFill>
                  <a:srgbClr val="0000FF"/>
                </a:solidFill>
              </a:rPr>
              <a:t>metrics.accuracy_score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y_test</a:t>
            </a:r>
            <a:r>
              <a:rPr lang="en-US" altLang="zh-TW" sz="2000" dirty="0">
                <a:solidFill>
                  <a:srgbClr val="0000FF"/>
                </a:solidFill>
              </a:rPr>
              <a:t>, </a:t>
            </a:r>
            <a:r>
              <a:rPr lang="en-US" altLang="zh-TW" sz="2000" dirty="0" err="1">
                <a:solidFill>
                  <a:srgbClr val="0000FF"/>
                </a:solidFill>
              </a:rPr>
              <a:t>y_pred</a:t>
            </a:r>
            <a:r>
              <a:rPr lang="en-US" altLang="zh-TW" sz="2000" dirty="0">
                <a:solidFill>
                  <a:srgbClr val="0000FF"/>
                </a:solidFill>
              </a:rPr>
              <a:t>))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print(</a:t>
            </a:r>
            <a:r>
              <a:rPr lang="en-US" altLang="zh-TW" sz="2000" dirty="0" err="1">
                <a:solidFill>
                  <a:srgbClr val="0000FF"/>
                </a:solidFill>
              </a:rPr>
              <a:t>clf.estimators</a:t>
            </a:r>
            <a:r>
              <a:rPr lang="en-US" altLang="zh-TW" sz="2000" dirty="0">
                <a:solidFill>
                  <a:srgbClr val="0000FF"/>
                </a:solidFill>
              </a:rPr>
              <a:t>_)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print(</a:t>
            </a:r>
            <a:r>
              <a:rPr lang="en-US" altLang="zh-TW" sz="2000" dirty="0" err="1">
                <a:solidFill>
                  <a:srgbClr val="0000FF"/>
                </a:solidFill>
              </a:rPr>
              <a:t>y_pred</a:t>
            </a:r>
            <a:r>
              <a:rPr lang="en-US" altLang="zh-TW" sz="20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print(</a:t>
            </a:r>
            <a:r>
              <a:rPr lang="en-US" altLang="zh-TW" sz="2000" dirty="0" err="1">
                <a:solidFill>
                  <a:srgbClr val="0000FF"/>
                </a:solidFill>
              </a:rPr>
              <a:t>clf.predict_proba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X_test</a:t>
            </a:r>
            <a:r>
              <a:rPr lang="en-US" altLang="zh-TW" sz="2000" dirty="0">
                <a:solidFill>
                  <a:srgbClr val="0000FF"/>
                </a:solidFill>
              </a:rPr>
              <a:t>))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8D951F-1250-4066-99C5-BB5E5FA79B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241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F47B62-53F8-4E73-8938-9C777AFA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sklearn.ensemble.RandomForestClassifier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7A2457-F3BA-4E13-931B-28A73B77FFD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76538"/>
            <a:ext cx="7715200" cy="5328592"/>
          </a:xfrm>
        </p:spPr>
        <p:txBody>
          <a:bodyPr/>
          <a:lstStyle/>
          <a:p>
            <a:r>
              <a:rPr lang="en-US" altLang="zh-TW" sz="1200" dirty="0">
                <a:hlinkClick r:id="rId2"/>
              </a:rPr>
              <a:t>https://scikit-learn.org/stable/modules/generated/sklearn.ensemble.RandomForestClassifier.html</a:t>
            </a:r>
            <a:endParaRPr lang="en-US" altLang="zh-TW" sz="12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770481-BFAB-4E81-87D4-B83E2A5647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09083E6-26A9-4C53-A538-D824B5D76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8" y="1628800"/>
            <a:ext cx="8464544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5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8EDD6-335D-482B-BBCC-51A84F86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2 - wine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5DD2BB-330C-4028-88F3-CEA18B4E11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……………………….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from </a:t>
            </a:r>
            <a:r>
              <a:rPr lang="en-US" altLang="zh-TW" sz="2000" dirty="0" err="1">
                <a:solidFill>
                  <a:srgbClr val="0000FF"/>
                </a:solidFill>
              </a:rPr>
              <a:t>sklearn.datasets</a:t>
            </a:r>
            <a:r>
              <a:rPr lang="en-US" altLang="zh-TW" sz="2000" dirty="0">
                <a:solidFill>
                  <a:srgbClr val="0000FF"/>
                </a:solidFill>
              </a:rPr>
              <a:t> import </a:t>
            </a:r>
            <a:r>
              <a:rPr lang="en-US" altLang="zh-TW" sz="2000" dirty="0" err="1">
                <a:solidFill>
                  <a:srgbClr val="0000FF"/>
                </a:solidFill>
              </a:rPr>
              <a:t>load_wine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……………………….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wine=</a:t>
            </a:r>
            <a:r>
              <a:rPr lang="en-US" altLang="zh-TW" sz="2000" dirty="0" err="1">
                <a:solidFill>
                  <a:srgbClr val="0000FF"/>
                </a:solidFill>
              </a:rPr>
              <a:t>load_wine</a:t>
            </a:r>
            <a:r>
              <a:rPr lang="en-US" altLang="zh-TW" sz="20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X, y = </a:t>
            </a:r>
            <a:r>
              <a:rPr lang="en-US" altLang="zh-TW" sz="2000" dirty="0" err="1">
                <a:solidFill>
                  <a:srgbClr val="0000FF"/>
                </a:solidFill>
              </a:rPr>
              <a:t>wine.data</a:t>
            </a:r>
            <a:r>
              <a:rPr lang="en-US" altLang="zh-TW" sz="2000" dirty="0">
                <a:solidFill>
                  <a:srgbClr val="0000FF"/>
                </a:solidFill>
              </a:rPr>
              <a:t>, </a:t>
            </a:r>
            <a:r>
              <a:rPr lang="en-US" altLang="zh-TW" sz="2000" dirty="0" err="1">
                <a:solidFill>
                  <a:srgbClr val="0000FF"/>
                </a:solidFill>
              </a:rPr>
              <a:t>wine.target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………………………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clf</a:t>
            </a:r>
            <a:r>
              <a:rPr lang="en-US" altLang="zh-TW" sz="2000" dirty="0">
                <a:solidFill>
                  <a:srgbClr val="0000FF"/>
                </a:solidFill>
              </a:rPr>
              <a:t>=</a:t>
            </a:r>
            <a:r>
              <a:rPr lang="en-US" altLang="zh-TW" sz="2000" dirty="0" err="1">
                <a:solidFill>
                  <a:srgbClr val="0000FF"/>
                </a:solidFill>
              </a:rPr>
              <a:t>RandomForestClassifier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max_features</a:t>
            </a:r>
            <a:r>
              <a:rPr lang="en-US" altLang="zh-TW" sz="2000" dirty="0">
                <a:solidFill>
                  <a:srgbClr val="0000FF"/>
                </a:solidFill>
              </a:rPr>
              <a:t> = 10, criterion = 'entropy', </a:t>
            </a:r>
            <a:r>
              <a:rPr lang="en-US" altLang="zh-TW" sz="2000" dirty="0" err="1">
                <a:solidFill>
                  <a:srgbClr val="0000FF"/>
                </a:solidFill>
              </a:rPr>
              <a:t>n_estimators</a:t>
            </a:r>
            <a:r>
              <a:rPr lang="en-US" altLang="zh-TW" sz="2000" dirty="0">
                <a:solidFill>
                  <a:srgbClr val="0000FF"/>
                </a:solidFill>
              </a:rPr>
              <a:t>=20, </a:t>
            </a:r>
            <a:r>
              <a:rPr lang="en-US" altLang="zh-TW" sz="2000" dirty="0" err="1">
                <a:solidFill>
                  <a:srgbClr val="0000FF"/>
                </a:solidFill>
              </a:rPr>
              <a:t>random_state</a:t>
            </a:r>
            <a:r>
              <a:rPr lang="en-US" altLang="zh-TW" sz="2000" dirty="0">
                <a:solidFill>
                  <a:srgbClr val="0000FF"/>
                </a:solidFill>
              </a:rPr>
              <a:t>=42)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………………………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X_new</a:t>
            </a:r>
            <a:r>
              <a:rPr lang="en-US" altLang="zh-TW" sz="2000" dirty="0">
                <a:solidFill>
                  <a:srgbClr val="0000FF"/>
                </a:solidFill>
              </a:rPr>
              <a:t> = [[13.2,2.77,2.51,18.5,96.6,1.04,2.55,0.57,1.47,6.2,1.05,3.33,820]]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prediction = </a:t>
            </a:r>
            <a:r>
              <a:rPr lang="en-US" altLang="zh-TW" sz="2000" dirty="0" err="1">
                <a:solidFill>
                  <a:srgbClr val="0000FF"/>
                </a:solidFill>
              </a:rPr>
              <a:t>clf.predict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X_new</a:t>
            </a:r>
            <a:r>
              <a:rPr lang="en-US" altLang="zh-TW" sz="20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print(</a:t>
            </a:r>
            <a:r>
              <a:rPr lang="en-US" altLang="zh-TW" sz="2000" dirty="0" err="1">
                <a:solidFill>
                  <a:srgbClr val="0000FF"/>
                </a:solidFill>
              </a:rPr>
              <a:t>wine.target_names</a:t>
            </a:r>
            <a:r>
              <a:rPr lang="en-US" altLang="zh-TW" sz="2000" dirty="0">
                <a:solidFill>
                  <a:srgbClr val="0000FF"/>
                </a:solidFill>
              </a:rPr>
              <a:t>[prediction])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166CA0-3DC6-4105-8CFB-2DF240A1BF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7729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2819</TotalTime>
  <Words>817</Words>
  <Application>Microsoft Office PowerPoint</Application>
  <PresentationFormat>如螢幕大小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Arial</vt:lpstr>
      <vt:lpstr>Calibri</vt:lpstr>
      <vt:lpstr>Roboto Condensed</vt:lpstr>
      <vt:lpstr>Wingdings</vt:lpstr>
      <vt:lpstr>Wingdings 2</vt:lpstr>
      <vt:lpstr>壁窗</vt:lpstr>
      <vt:lpstr> 隨機森林</vt:lpstr>
      <vt:lpstr>機器學習的方法</vt:lpstr>
      <vt:lpstr>隨機森林的概念</vt:lpstr>
      <vt:lpstr>隨機森林是如何抽樣?</vt:lpstr>
      <vt:lpstr>隨機森林的優缺點</vt:lpstr>
      <vt:lpstr>實作1 - iris</vt:lpstr>
      <vt:lpstr>實作1B - iris</vt:lpstr>
      <vt:lpstr>sklearn.ensemble.RandomForestClassifier</vt:lpstr>
      <vt:lpstr>實作2 - wine</vt:lpstr>
      <vt:lpstr>實作3 - TiTanic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大數據資料採礦</dc:title>
  <dc:creator>lemel</dc:creator>
  <cp:lastModifiedBy>jian-xun chen</cp:lastModifiedBy>
  <cp:revision>172</cp:revision>
  <cp:lastPrinted>2019-12-03T05:34:37Z</cp:lastPrinted>
  <dcterms:created xsi:type="dcterms:W3CDTF">2019-07-20T09:20:51Z</dcterms:created>
  <dcterms:modified xsi:type="dcterms:W3CDTF">2021-07-20T10:17:50Z</dcterms:modified>
</cp:coreProperties>
</file>