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15"/>
  </p:notesMasterIdLst>
  <p:sldIdLst>
    <p:sldId id="589" r:id="rId2"/>
    <p:sldId id="256" r:id="rId3"/>
    <p:sldId id="563" r:id="rId4"/>
    <p:sldId id="570" r:id="rId5"/>
    <p:sldId id="571" r:id="rId6"/>
    <p:sldId id="581" r:id="rId7"/>
    <p:sldId id="579" r:id="rId8"/>
    <p:sldId id="585" r:id="rId9"/>
    <p:sldId id="582" r:id="rId10"/>
    <p:sldId id="584" r:id="rId11"/>
    <p:sldId id="590" r:id="rId12"/>
    <p:sldId id="588" r:id="rId13"/>
    <p:sldId id="586" r:id="rId14"/>
  </p:sldIdLst>
  <p:sldSz cx="9144000" cy="6858000" type="screen4x3"/>
  <p:notesSz cx="6797675" cy="992505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019EF889-2A35-4260-93C1-4564A79AF2AF}">
          <p14:sldIdLst>
            <p14:sldId id="589"/>
            <p14:sldId id="256"/>
            <p14:sldId id="563"/>
            <p14:sldId id="570"/>
            <p14:sldId id="571"/>
            <p14:sldId id="581"/>
            <p14:sldId id="579"/>
            <p14:sldId id="585"/>
            <p14:sldId id="582"/>
            <p14:sldId id="584"/>
            <p14:sldId id="590"/>
            <p14:sldId id="588"/>
            <p14:sldId id="58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33CC"/>
    <a:srgbClr val="FF9900"/>
    <a:srgbClr val="6633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629"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5659" cy="496253"/>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50443" y="0"/>
            <a:ext cx="2945659" cy="496253"/>
          </a:xfrm>
          <a:prstGeom prst="rect">
            <a:avLst/>
          </a:prstGeom>
        </p:spPr>
        <p:txBody>
          <a:bodyPr vert="horz" lIns="91440" tIns="45720" rIns="91440" bIns="45720" rtlCol="0"/>
          <a:lstStyle>
            <a:lvl1pPr algn="r">
              <a:defRPr sz="1200"/>
            </a:lvl1pPr>
          </a:lstStyle>
          <a:p>
            <a:fld id="{58611A98-2E92-4C83-AAB0-6775E0F74B15}" type="datetimeFigureOut">
              <a:rPr lang="zh-TW" altLang="en-US" smtClean="0"/>
              <a:pPr/>
              <a:t>2021/7/20</a:t>
            </a:fld>
            <a:endParaRPr lang="zh-TW" altLang="en-US"/>
          </a:p>
        </p:txBody>
      </p:sp>
      <p:sp>
        <p:nvSpPr>
          <p:cNvPr id="4" name="投影片圖像版面配置區 3"/>
          <p:cNvSpPr>
            <a:spLocks noGrp="1" noRot="1" noChangeAspect="1"/>
          </p:cNvSpPr>
          <p:nvPr>
            <p:ph type="sldImg" idx="2"/>
          </p:nvPr>
        </p:nvSpPr>
        <p:spPr>
          <a:xfrm>
            <a:off x="919163" y="744538"/>
            <a:ext cx="4959350" cy="3721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79768" y="4714399"/>
            <a:ext cx="5438140" cy="446627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9427075"/>
            <a:ext cx="2945659" cy="496253"/>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50443" y="9427075"/>
            <a:ext cx="2945659" cy="496253"/>
          </a:xfrm>
          <a:prstGeom prst="rect">
            <a:avLst/>
          </a:prstGeom>
        </p:spPr>
        <p:txBody>
          <a:bodyPr vert="horz" lIns="91440" tIns="45720" rIns="91440" bIns="45720" rtlCol="0" anchor="b"/>
          <a:lstStyle>
            <a:lvl1pPr algn="r">
              <a:defRPr sz="1200"/>
            </a:lvl1pPr>
          </a:lstStyle>
          <a:p>
            <a:fld id="{5C9C2F5E-36AD-4446-B736-4606FBEFB8BE}" type="slidenum">
              <a:rPr lang="zh-TW" altLang="en-US" smtClean="0"/>
              <a:pPr/>
              <a:t>‹#›</a:t>
            </a:fld>
            <a:endParaRPr lang="zh-TW" altLang="en-US"/>
          </a:p>
        </p:txBody>
      </p:sp>
    </p:spTree>
    <p:extLst>
      <p:ext uri="{BB962C8B-B14F-4D97-AF65-F5344CB8AC3E}">
        <p14:creationId xmlns:p14="http://schemas.microsoft.com/office/powerpoint/2010/main" val="1072820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1">
        <a:schemeClr val="bg1"/>
      </p:bgRef>
    </p:bg>
    <p:spTree>
      <p:nvGrpSpPr>
        <p:cNvPr id="1" name=""/>
        <p:cNvGrpSpPr/>
        <p:nvPr/>
      </p:nvGrpSpPr>
      <p:grpSpPr>
        <a:xfrm>
          <a:off x="0" y="0"/>
          <a:ext cx="0" cy="0"/>
          <a:chOff x="0" y="0"/>
          <a:chExt cx="0" cy="0"/>
        </a:xfrm>
      </p:grpSpPr>
      <p:sp>
        <p:nvSpPr>
          <p:cNvPr id="8" name="標題 7"/>
          <p:cNvSpPr>
            <a:spLocks noGrp="1"/>
          </p:cNvSpPr>
          <p:nvPr>
            <p:ph type="ctrTitle"/>
          </p:nvPr>
        </p:nvSpPr>
        <p:spPr>
          <a:xfrm>
            <a:off x="2286000" y="3124200"/>
            <a:ext cx="6172200" cy="1894362"/>
          </a:xfrm>
        </p:spPr>
        <p:txBody>
          <a:bodyPr/>
          <a:lstStyle>
            <a:lvl1pPr>
              <a:defRPr b="1"/>
            </a:lvl1pPr>
          </a:lstStyle>
          <a:p>
            <a:r>
              <a:rPr kumimoji="0" lang="zh-TW" altLang="en-US"/>
              <a:t>按一下以編輯母片標題樣式</a:t>
            </a:r>
            <a:endParaRPr kumimoji="0" lang="en-US"/>
          </a:p>
        </p:txBody>
      </p:sp>
      <p:sp>
        <p:nvSpPr>
          <p:cNvPr id="9" name="副標題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a:t>按一下以編輯母片副標題樣式</a:t>
            </a:r>
            <a:endParaRPr kumimoji="0" lang="en-US"/>
          </a:p>
        </p:txBody>
      </p:sp>
      <p:sp>
        <p:nvSpPr>
          <p:cNvPr id="28" name="日期版面配置區 27"/>
          <p:cNvSpPr>
            <a:spLocks noGrp="1"/>
          </p:cNvSpPr>
          <p:nvPr>
            <p:ph type="dt" sz="half" idx="10"/>
          </p:nvPr>
        </p:nvSpPr>
        <p:spPr bwMode="auto">
          <a:xfrm rot="5400000">
            <a:off x="7764621" y="1174097"/>
            <a:ext cx="2286000" cy="381000"/>
          </a:xfrm>
          <a:prstGeom prst="rect">
            <a:avLst/>
          </a:prstGeom>
        </p:spPr>
        <p:txBody>
          <a:bodyPr/>
          <a:lstStyle/>
          <a:p>
            <a:endParaRPr lang="zh-TW" altLang="en-US"/>
          </a:p>
        </p:txBody>
      </p:sp>
      <p:sp>
        <p:nvSpPr>
          <p:cNvPr id="17" name="頁尾版面配置區 16"/>
          <p:cNvSpPr>
            <a:spLocks noGrp="1"/>
          </p:cNvSpPr>
          <p:nvPr>
            <p:ph type="ftr" sz="quarter" idx="11"/>
          </p:nvPr>
        </p:nvSpPr>
        <p:spPr bwMode="auto">
          <a:xfrm rot="5400000">
            <a:off x="7077269" y="4181669"/>
            <a:ext cx="3657600" cy="384048"/>
          </a:xfrm>
          <a:prstGeom prst="rect">
            <a:avLst/>
          </a:prstGeom>
        </p:spPr>
        <p:txBody>
          <a:bodyPr/>
          <a:lstStyle/>
          <a:p>
            <a:r>
              <a:rPr lang="zh-TW" altLang="en-US"/>
              <a:t>資料庫行銷</a:t>
            </a:r>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線接點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線接點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線接點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線接點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線接點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線接點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橢圓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橢圓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橢圓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橢圓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橢圓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投影片編號版面配置區 28"/>
          <p:cNvSpPr>
            <a:spLocks noGrp="1"/>
          </p:cNvSpPr>
          <p:nvPr>
            <p:ph type="sldNum" sz="quarter" idx="12"/>
          </p:nvPr>
        </p:nvSpPr>
        <p:spPr bwMode="auto">
          <a:xfrm>
            <a:off x="1325544" y="4928702"/>
            <a:ext cx="609600" cy="517524"/>
          </a:xfrm>
        </p:spPr>
        <p:txBody>
          <a:bodyPr/>
          <a:lstStyle/>
          <a:p>
            <a:fld id="{00D287BA-DA8B-4721-A280-7D184DE14026}"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a:xfrm rot="5400000">
            <a:off x="7589520" y="1081851"/>
            <a:ext cx="2011680" cy="384048"/>
          </a:xfrm>
          <a:prstGeom prst="rect">
            <a:avLst/>
          </a:prstGeom>
        </p:spPr>
        <p:txBody>
          <a:bodyPr/>
          <a:lstStyle/>
          <a:p>
            <a:endParaRPr lang="zh-TW" altLang="en-US"/>
          </a:p>
        </p:txBody>
      </p:sp>
      <p:sp>
        <p:nvSpPr>
          <p:cNvPr id="5" name="頁尾版面配置區 4"/>
          <p:cNvSpPr>
            <a:spLocks noGrp="1"/>
          </p:cNvSpPr>
          <p:nvPr>
            <p:ph type="ftr" sz="quarter" idx="11"/>
          </p:nvPr>
        </p:nvSpPr>
        <p:spPr>
          <a:xfrm rot="5400000">
            <a:off x="6978957" y="3766200"/>
            <a:ext cx="3200400" cy="365760"/>
          </a:xfrm>
          <a:prstGeom prst="rect">
            <a:avLst/>
          </a:prstGeom>
        </p:spPr>
        <p:txBody>
          <a:bodyPr/>
          <a:lstStyle/>
          <a:p>
            <a:r>
              <a:rPr lang="zh-TW" altLang="en-US"/>
              <a:t>資料庫行銷</a:t>
            </a:r>
          </a:p>
        </p:txBody>
      </p:sp>
      <p:sp>
        <p:nvSpPr>
          <p:cNvPr id="6" name="投影片編號版面配置區 5"/>
          <p:cNvSpPr>
            <a:spLocks noGrp="1"/>
          </p:cNvSpPr>
          <p:nvPr>
            <p:ph type="sldNum" sz="quarter" idx="12"/>
          </p:nvPr>
        </p:nvSpPr>
        <p:spPr/>
        <p:txBody>
          <a:bodyPr/>
          <a:lstStyle/>
          <a:p>
            <a:fld id="{00D287BA-DA8B-4721-A280-7D184DE14026}"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9"/>
            <a:ext cx="1676400" cy="5851525"/>
          </a:xfrm>
        </p:spPr>
        <p:txBody>
          <a:bodyPr vert="eaVert"/>
          <a:lstStyle/>
          <a:p>
            <a:r>
              <a:rPr kumimoji="0" lang="zh-TW" altLang="en-US"/>
              <a:t>按一下以編輯母片標題樣式</a:t>
            </a:r>
            <a:endParaRPr kumimoji="0" 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a:xfrm rot="5400000">
            <a:off x="7589520" y="1081851"/>
            <a:ext cx="2011680" cy="384048"/>
          </a:xfrm>
          <a:prstGeom prst="rect">
            <a:avLst/>
          </a:prstGeom>
        </p:spPr>
        <p:txBody>
          <a:bodyPr/>
          <a:lstStyle/>
          <a:p>
            <a:endParaRPr lang="zh-TW" altLang="en-US"/>
          </a:p>
        </p:txBody>
      </p:sp>
      <p:sp>
        <p:nvSpPr>
          <p:cNvPr id="5" name="頁尾版面配置區 4"/>
          <p:cNvSpPr>
            <a:spLocks noGrp="1"/>
          </p:cNvSpPr>
          <p:nvPr>
            <p:ph type="ftr" sz="quarter" idx="11"/>
          </p:nvPr>
        </p:nvSpPr>
        <p:spPr>
          <a:xfrm rot="5400000">
            <a:off x="6978957" y="3766200"/>
            <a:ext cx="3200400" cy="365760"/>
          </a:xfrm>
          <a:prstGeom prst="rect">
            <a:avLst/>
          </a:prstGeom>
        </p:spPr>
        <p:txBody>
          <a:bodyPr/>
          <a:lstStyle/>
          <a:p>
            <a:r>
              <a:rPr lang="zh-TW" altLang="en-US"/>
              <a:t>資料庫行銷</a:t>
            </a:r>
          </a:p>
        </p:txBody>
      </p:sp>
      <p:sp>
        <p:nvSpPr>
          <p:cNvPr id="6" name="投影片編號版面配置區 5"/>
          <p:cNvSpPr>
            <a:spLocks noGrp="1"/>
          </p:cNvSpPr>
          <p:nvPr>
            <p:ph type="sldNum" sz="quarter" idx="12"/>
          </p:nvPr>
        </p:nvSpPr>
        <p:spPr/>
        <p:txBody>
          <a:bodyPr/>
          <a:lstStyle/>
          <a:p>
            <a:fld id="{00D287BA-DA8B-4721-A280-7D184DE14026}" type="slidenum">
              <a:rPr lang="zh-TW" altLang="en-US" smtClean="0"/>
              <a:pPr/>
              <a:t>‹#›</a:t>
            </a:fld>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標題投影片">
    <p:spTree>
      <p:nvGrpSpPr>
        <p:cNvPr id="1" name=""/>
        <p:cNvGrpSpPr/>
        <p:nvPr/>
      </p:nvGrpSpPr>
      <p:grpSpPr>
        <a:xfrm>
          <a:off x="0" y="0"/>
          <a:ext cx="0" cy="0"/>
          <a:chOff x="0" y="0"/>
          <a:chExt cx="0" cy="0"/>
        </a:xfrm>
      </p:grpSpPr>
      <p:sp>
        <p:nvSpPr>
          <p:cNvPr id="8" name="標題 7"/>
          <p:cNvSpPr>
            <a:spLocks noGrp="1"/>
          </p:cNvSpPr>
          <p:nvPr>
            <p:ph type="ctrTitle"/>
          </p:nvPr>
        </p:nvSpPr>
        <p:spPr>
          <a:xfrm>
            <a:off x="2286000" y="3124200"/>
            <a:ext cx="6172200" cy="1894362"/>
          </a:xfrm>
        </p:spPr>
        <p:txBody>
          <a:bodyPr/>
          <a:lstStyle>
            <a:lvl1pPr>
              <a:defRPr b="1"/>
            </a:lvl1pPr>
          </a:lstStyle>
          <a:p>
            <a:r>
              <a:rPr kumimoji="0" lang="zh-TW" altLang="en-US"/>
              <a:t>按一下以編輯母片標題樣式</a:t>
            </a:r>
            <a:endParaRPr kumimoji="0" lang="en-US"/>
          </a:p>
        </p:txBody>
      </p:sp>
      <p:sp>
        <p:nvSpPr>
          <p:cNvPr id="28" name="日期版面配置區 27"/>
          <p:cNvSpPr>
            <a:spLocks noGrp="1"/>
          </p:cNvSpPr>
          <p:nvPr>
            <p:ph type="dt" sz="half" idx="10"/>
          </p:nvPr>
        </p:nvSpPr>
        <p:spPr bwMode="auto">
          <a:xfrm rot="5400000">
            <a:off x="7764621" y="1174097"/>
            <a:ext cx="2286000" cy="381000"/>
          </a:xfrm>
          <a:prstGeom prst="rect">
            <a:avLst/>
          </a:prstGeom>
        </p:spPr>
        <p:txBody>
          <a:bodyPr/>
          <a:lstStyle/>
          <a:p>
            <a:endParaRPr lang="zh-TW" altLang="en-US"/>
          </a:p>
        </p:txBody>
      </p:sp>
      <p:sp>
        <p:nvSpPr>
          <p:cNvPr id="17" name="頁尾版面配置區 16"/>
          <p:cNvSpPr>
            <a:spLocks noGrp="1"/>
          </p:cNvSpPr>
          <p:nvPr>
            <p:ph type="ftr" sz="quarter" idx="11"/>
          </p:nvPr>
        </p:nvSpPr>
        <p:spPr bwMode="auto">
          <a:xfrm rot="5400000">
            <a:off x="7077269" y="4181669"/>
            <a:ext cx="3657600" cy="384048"/>
          </a:xfrm>
          <a:prstGeom prst="rect">
            <a:avLst/>
          </a:prstGeom>
        </p:spPr>
        <p:txBody>
          <a:bodyPr/>
          <a:lstStyle/>
          <a:p>
            <a:r>
              <a:rPr lang="zh-TW" altLang="en-US"/>
              <a:t>資料庫行銷</a:t>
            </a:r>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線接點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線接點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線接點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線接點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線接點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線接點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橢圓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橢圓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橢圓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橢圓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橢圓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投影片編號版面配置區 28"/>
          <p:cNvSpPr>
            <a:spLocks noGrp="1"/>
          </p:cNvSpPr>
          <p:nvPr>
            <p:ph type="sldNum" sz="quarter" idx="12"/>
          </p:nvPr>
        </p:nvSpPr>
        <p:spPr bwMode="auto">
          <a:xfrm>
            <a:off x="1325544" y="4928702"/>
            <a:ext cx="609600" cy="517524"/>
          </a:xfrm>
        </p:spPr>
        <p:txBody>
          <a:bodyPr/>
          <a:lstStyle/>
          <a:p>
            <a:fld id="{00D287BA-DA8B-4721-A280-7D184DE14026}" type="slidenum">
              <a:rPr lang="zh-TW" altLang="en-US" smtClean="0"/>
              <a:pPr/>
              <a:t>‹#›</a:t>
            </a:fld>
            <a:endParaRPr lang="zh-TW"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1524000" y="190500"/>
            <a:ext cx="7010400" cy="1527175"/>
          </a:xfrm>
        </p:spPr>
        <p:txBody>
          <a:bodyPr/>
          <a:lstStyle/>
          <a:p>
            <a:r>
              <a:rPr lang="zh-TW" altLang="en-US"/>
              <a:t>按一下以編輯母片標題樣式</a:t>
            </a:r>
          </a:p>
        </p:txBody>
      </p:sp>
      <p:sp>
        <p:nvSpPr>
          <p:cNvPr id="3" name="表格版面配置區 2"/>
          <p:cNvSpPr>
            <a:spLocks noGrp="1"/>
          </p:cNvSpPr>
          <p:nvPr>
            <p:ph type="tbl" idx="1"/>
          </p:nvPr>
        </p:nvSpPr>
        <p:spPr>
          <a:xfrm>
            <a:off x="1524000" y="1905000"/>
            <a:ext cx="7010400" cy="4114800"/>
          </a:xfrm>
        </p:spPr>
        <p:txBody>
          <a:bodyPr/>
          <a:lstStyle/>
          <a:p>
            <a:endParaRPr lang="zh-TW" altLang="en-US"/>
          </a:p>
        </p:txBody>
      </p:sp>
      <p:sp>
        <p:nvSpPr>
          <p:cNvPr id="4" name="日期版面配置區 3"/>
          <p:cNvSpPr>
            <a:spLocks noGrp="1"/>
          </p:cNvSpPr>
          <p:nvPr>
            <p:ph type="dt" sz="half" idx="10"/>
          </p:nvPr>
        </p:nvSpPr>
        <p:spPr>
          <a:xfrm>
            <a:off x="6629400" y="6248400"/>
            <a:ext cx="1905000" cy="457200"/>
          </a:xfrm>
          <a:prstGeom prst="rect">
            <a:avLst/>
          </a:prstGeom>
        </p:spPr>
        <p:txBody>
          <a:bodyPr/>
          <a:lstStyle>
            <a:lvl1pPr>
              <a:defRPr/>
            </a:lvl1pPr>
          </a:lstStyle>
          <a:p>
            <a:endParaRPr lang="en-US" altLang="zh-TW"/>
          </a:p>
        </p:txBody>
      </p:sp>
      <p:sp>
        <p:nvSpPr>
          <p:cNvPr id="5" name="頁尾版面配置區 4"/>
          <p:cNvSpPr>
            <a:spLocks noGrp="1"/>
          </p:cNvSpPr>
          <p:nvPr>
            <p:ph type="ftr" sz="quarter" idx="11"/>
          </p:nvPr>
        </p:nvSpPr>
        <p:spPr>
          <a:xfrm>
            <a:off x="3276600" y="6248400"/>
            <a:ext cx="2895600" cy="457200"/>
          </a:xfrm>
          <a:prstGeom prst="rect">
            <a:avLst/>
          </a:prstGeom>
        </p:spPr>
        <p:txBody>
          <a:bodyPr/>
          <a:lstStyle>
            <a:lvl1pPr>
              <a:defRPr/>
            </a:lvl1pPr>
          </a:lstStyle>
          <a:p>
            <a:r>
              <a:rPr lang="en-US" altLang="zh-TW"/>
              <a:t>資料庫行銷</a:t>
            </a:r>
          </a:p>
        </p:txBody>
      </p:sp>
      <p:sp>
        <p:nvSpPr>
          <p:cNvPr id="6" name="投影片編號版面配置區 5"/>
          <p:cNvSpPr>
            <a:spLocks noGrp="1"/>
          </p:cNvSpPr>
          <p:nvPr>
            <p:ph type="sldNum" sz="quarter" idx="12"/>
          </p:nvPr>
        </p:nvSpPr>
        <p:spPr>
          <a:xfrm>
            <a:off x="1524000" y="6248400"/>
            <a:ext cx="1295400" cy="457200"/>
          </a:xfrm>
        </p:spPr>
        <p:txBody>
          <a:bodyPr/>
          <a:lstStyle>
            <a:lvl1pPr>
              <a:defRPr/>
            </a:lvl1pPr>
          </a:lstStyle>
          <a:p>
            <a:fld id="{B835372E-B5A4-46E7-8357-748194D3D274}" type="slidenum">
              <a:rPr lang="en-US" altLang="zh-TW"/>
              <a:pPr/>
              <a:t>‹#›</a:t>
            </a:fld>
            <a:endParaRPr lang="en-US" altLang="zh-TW"/>
          </a:p>
        </p:txBody>
      </p:sp>
    </p:spTree>
    <p:extLst>
      <p:ext uri="{BB962C8B-B14F-4D97-AF65-F5344CB8AC3E}">
        <p14:creationId xmlns:p14="http://schemas.microsoft.com/office/powerpoint/2010/main" val="1300347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標題，文字及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1524000" y="190500"/>
            <a:ext cx="7010400" cy="1527175"/>
          </a:xfrm>
        </p:spPr>
        <p:txBody>
          <a:bodyPr/>
          <a:lstStyle/>
          <a:p>
            <a:r>
              <a:rPr lang="zh-TW" altLang="en-US"/>
              <a:t>按一下以編輯母片標題樣式</a:t>
            </a:r>
          </a:p>
        </p:txBody>
      </p:sp>
      <p:sp>
        <p:nvSpPr>
          <p:cNvPr id="3" name="文字版面配置區 2"/>
          <p:cNvSpPr>
            <a:spLocks noGrp="1"/>
          </p:cNvSpPr>
          <p:nvPr>
            <p:ph type="body" sz="half" idx="1"/>
          </p:nvPr>
        </p:nvSpPr>
        <p:spPr>
          <a:xfrm>
            <a:off x="1524000" y="1905000"/>
            <a:ext cx="3429000" cy="4114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quarter" idx="2"/>
          </p:nvPr>
        </p:nvSpPr>
        <p:spPr>
          <a:xfrm>
            <a:off x="5105400" y="1905000"/>
            <a:ext cx="3429000" cy="1981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內容版面配置區 4"/>
          <p:cNvSpPr>
            <a:spLocks noGrp="1"/>
          </p:cNvSpPr>
          <p:nvPr>
            <p:ph sz="quarter" idx="3"/>
          </p:nvPr>
        </p:nvSpPr>
        <p:spPr>
          <a:xfrm>
            <a:off x="5105400" y="4038600"/>
            <a:ext cx="3429000" cy="1981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日期版面配置區 5"/>
          <p:cNvSpPr>
            <a:spLocks noGrp="1"/>
          </p:cNvSpPr>
          <p:nvPr>
            <p:ph type="dt" sz="half" idx="10"/>
          </p:nvPr>
        </p:nvSpPr>
        <p:spPr>
          <a:xfrm>
            <a:off x="6629400" y="6248400"/>
            <a:ext cx="1905000" cy="457200"/>
          </a:xfrm>
          <a:prstGeom prst="rect">
            <a:avLst/>
          </a:prstGeom>
        </p:spPr>
        <p:txBody>
          <a:bodyPr/>
          <a:lstStyle>
            <a:lvl1pPr>
              <a:defRPr/>
            </a:lvl1pPr>
          </a:lstStyle>
          <a:p>
            <a:endParaRPr lang="en-US" altLang="zh-TW"/>
          </a:p>
        </p:txBody>
      </p:sp>
      <p:sp>
        <p:nvSpPr>
          <p:cNvPr id="7" name="頁尾版面配置區 6"/>
          <p:cNvSpPr>
            <a:spLocks noGrp="1"/>
          </p:cNvSpPr>
          <p:nvPr>
            <p:ph type="ftr" sz="quarter" idx="11"/>
          </p:nvPr>
        </p:nvSpPr>
        <p:spPr>
          <a:xfrm>
            <a:off x="3276600" y="6248400"/>
            <a:ext cx="2895600" cy="457200"/>
          </a:xfrm>
          <a:prstGeom prst="rect">
            <a:avLst/>
          </a:prstGeom>
        </p:spPr>
        <p:txBody>
          <a:bodyPr/>
          <a:lstStyle>
            <a:lvl1pPr>
              <a:defRPr/>
            </a:lvl1pPr>
          </a:lstStyle>
          <a:p>
            <a:r>
              <a:rPr lang="en-US" altLang="zh-TW"/>
              <a:t>資料庫行銷</a:t>
            </a:r>
          </a:p>
        </p:txBody>
      </p:sp>
      <p:sp>
        <p:nvSpPr>
          <p:cNvPr id="8" name="投影片編號版面配置區 7"/>
          <p:cNvSpPr>
            <a:spLocks noGrp="1"/>
          </p:cNvSpPr>
          <p:nvPr>
            <p:ph type="sldNum" sz="quarter" idx="12"/>
          </p:nvPr>
        </p:nvSpPr>
        <p:spPr>
          <a:xfrm>
            <a:off x="1524000" y="6248400"/>
            <a:ext cx="1295400" cy="457200"/>
          </a:xfrm>
        </p:spPr>
        <p:txBody>
          <a:bodyPr/>
          <a:lstStyle>
            <a:lvl1pPr>
              <a:defRPr/>
            </a:lvl1pPr>
          </a:lstStyle>
          <a:p>
            <a:fld id="{38CFA1E6-2D15-4676-A03C-84B98AD99F65}" type="slidenum">
              <a:rPr lang="en-US" altLang="zh-TW"/>
              <a:pPr/>
              <a:t>‹#›</a:t>
            </a:fld>
            <a:endParaRPr lang="en-US" altLang="zh-TW"/>
          </a:p>
        </p:txBody>
      </p:sp>
    </p:spTree>
    <p:extLst>
      <p:ext uri="{BB962C8B-B14F-4D97-AF65-F5344CB8AC3E}">
        <p14:creationId xmlns:p14="http://schemas.microsoft.com/office/powerpoint/2010/main" val="1000231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bg>
      <p:bgPr>
        <a:solidFill>
          <a:schemeClr val="bg1"/>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075240" cy="850106"/>
          </a:xfrm>
        </p:spPr>
        <p:txBody>
          <a:bodyPr/>
          <a:lstStyle>
            <a:lvl1pPr algn="ctr">
              <a:defRPr>
                <a:solidFill>
                  <a:srgbClr val="000099"/>
                </a:solidFill>
                <a:latin typeface="微軟正黑體" pitchFamily="34" charset="-120"/>
                <a:ea typeface="微軟正黑體" pitchFamily="34" charset="-120"/>
              </a:defRPr>
            </a:lvl1pPr>
          </a:lstStyle>
          <a:p>
            <a:r>
              <a:rPr kumimoji="0" lang="zh-TW" altLang="en-US" dirty="0"/>
              <a:t>按一下以編輯母片標題樣式</a:t>
            </a:r>
            <a:endParaRPr kumimoji="0" lang="en-US" dirty="0"/>
          </a:p>
        </p:txBody>
      </p:sp>
      <p:sp>
        <p:nvSpPr>
          <p:cNvPr id="8" name="內容版面配置區 7"/>
          <p:cNvSpPr>
            <a:spLocks noGrp="1"/>
          </p:cNvSpPr>
          <p:nvPr>
            <p:ph sz="quarter" idx="1"/>
          </p:nvPr>
        </p:nvSpPr>
        <p:spPr>
          <a:xfrm>
            <a:off x="467544" y="1268760"/>
            <a:ext cx="7715200" cy="5328592"/>
          </a:xfrm>
        </p:spPr>
        <p:txBody>
          <a:bodyPr/>
          <a:lstStyle>
            <a:lvl1pPr>
              <a:defRPr>
                <a:latin typeface="微軟正黑體" pitchFamily="34" charset="-120"/>
                <a:ea typeface="微軟正黑體" pitchFamily="34" charset="-120"/>
              </a:defRPr>
            </a:lvl1pPr>
            <a:lvl2pPr>
              <a:defRPr>
                <a:latin typeface="微軟正黑體" pitchFamily="34" charset="-120"/>
                <a:ea typeface="微軟正黑體" pitchFamily="34" charset="-120"/>
              </a:defRPr>
            </a:lvl2pPr>
            <a:lvl3pPr>
              <a:defRPr>
                <a:latin typeface="微軟正黑體" pitchFamily="34" charset="-120"/>
                <a:ea typeface="微軟正黑體" pitchFamily="34" charset="-120"/>
              </a:defRPr>
            </a:lvl3pPr>
            <a:lvl4pPr>
              <a:defRPr>
                <a:latin typeface="微軟正黑體" pitchFamily="34" charset="-120"/>
                <a:ea typeface="微軟正黑體" pitchFamily="34" charset="-120"/>
              </a:defRPr>
            </a:lvl4pPr>
            <a:lvl5pPr>
              <a:defRPr>
                <a:latin typeface="微軟正黑體" pitchFamily="34" charset="-120"/>
                <a:ea typeface="微軟正黑體" pitchFamily="34" charset="-120"/>
              </a:defRPr>
            </a:lvl5pPr>
          </a:lstStyle>
          <a:p>
            <a:pPr lvl="0" eaLnBrk="1" latinLnBrk="0" hangingPunct="1"/>
            <a:r>
              <a:rPr lang="zh-TW" altLang="en-US" dirty="0"/>
              <a:t>按一下以編輯母片文字樣式</a:t>
            </a:r>
          </a:p>
          <a:p>
            <a:pPr lvl="1" eaLnBrk="1" latinLnBrk="0" hangingPunct="1"/>
            <a:r>
              <a:rPr lang="zh-TW" altLang="en-US" dirty="0"/>
              <a:t>第二層</a:t>
            </a:r>
          </a:p>
          <a:p>
            <a:pPr lvl="2" eaLnBrk="1" latinLnBrk="0" hangingPunct="1"/>
            <a:r>
              <a:rPr lang="zh-TW" altLang="en-US" dirty="0"/>
              <a:t>第三層</a:t>
            </a:r>
          </a:p>
          <a:p>
            <a:pPr lvl="3" eaLnBrk="1" latinLnBrk="0" hangingPunct="1"/>
            <a:r>
              <a:rPr lang="zh-TW" altLang="en-US" dirty="0"/>
              <a:t>第四層</a:t>
            </a:r>
          </a:p>
          <a:p>
            <a:pPr lvl="4" eaLnBrk="1" latinLnBrk="0" hangingPunct="1"/>
            <a:r>
              <a:rPr lang="zh-TW" altLang="en-US" dirty="0"/>
              <a:t>第五層</a:t>
            </a:r>
            <a:endParaRPr kumimoji="0" lang="en-US" dirty="0"/>
          </a:p>
        </p:txBody>
      </p:sp>
      <p:sp>
        <p:nvSpPr>
          <p:cNvPr id="9" name="投影片編號版面配置區 8"/>
          <p:cNvSpPr>
            <a:spLocks noGrp="1"/>
          </p:cNvSpPr>
          <p:nvPr>
            <p:ph type="sldNum" sz="quarter" idx="15"/>
          </p:nvPr>
        </p:nvSpPr>
        <p:spPr>
          <a:xfrm>
            <a:off x="8100392" y="6165304"/>
            <a:ext cx="609600" cy="521208"/>
          </a:xfrm>
        </p:spPr>
        <p:txBody>
          <a:bodyPr rtlCol="0"/>
          <a:lstStyle>
            <a:lvl1pPr>
              <a:defRPr sz="1600"/>
            </a:lvl1pPr>
          </a:lstStyle>
          <a:p>
            <a:fld id="{00D287BA-DA8B-4721-A280-7D184DE14026}" type="slidenum">
              <a:rPr lang="zh-TW" altLang="en-US" smtClean="0"/>
              <a:pPr/>
              <a:t>‹#›</a:t>
            </a:fld>
            <a:endParaRPr lang="zh-TW"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2286000" y="2895600"/>
            <a:ext cx="6172200" cy="2053590"/>
          </a:xfrm>
        </p:spPr>
        <p:txBody>
          <a:bodyPr/>
          <a:lstStyle>
            <a:lvl1pPr algn="l">
              <a:buNone/>
              <a:defRPr sz="3000" b="1" cap="small" baseline="0"/>
            </a:lvl1pPr>
          </a:lstStyle>
          <a:p>
            <a:r>
              <a:rPr kumimoji="0" lang="zh-TW" altLang="en-US"/>
              <a:t>按一下以編輯母片標題樣式</a:t>
            </a:r>
            <a:endParaRPr kumimoji="0" lang="en-US"/>
          </a:p>
        </p:txBody>
      </p:sp>
      <p:sp>
        <p:nvSpPr>
          <p:cNvPr id="3" name="文字版面配置區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a:t>按一下以編輯母片文字樣式</a:t>
            </a:r>
          </a:p>
        </p:txBody>
      </p:sp>
      <p:sp>
        <p:nvSpPr>
          <p:cNvPr id="4" name="日期版面配置區 3"/>
          <p:cNvSpPr>
            <a:spLocks noGrp="1"/>
          </p:cNvSpPr>
          <p:nvPr>
            <p:ph type="dt" sz="half" idx="10"/>
          </p:nvPr>
        </p:nvSpPr>
        <p:spPr bwMode="auto">
          <a:xfrm rot="5400000">
            <a:off x="7763256" y="1170432"/>
            <a:ext cx="2286000" cy="381000"/>
          </a:xfrm>
          <a:prstGeom prst="rect">
            <a:avLst/>
          </a:prstGeom>
        </p:spPr>
        <p:txBody>
          <a:bodyPr/>
          <a:lstStyle/>
          <a:p>
            <a:endParaRPr lang="zh-TW" altLang="en-US"/>
          </a:p>
        </p:txBody>
      </p:sp>
      <p:sp>
        <p:nvSpPr>
          <p:cNvPr id="5" name="頁尾版面配置區 4"/>
          <p:cNvSpPr>
            <a:spLocks noGrp="1"/>
          </p:cNvSpPr>
          <p:nvPr>
            <p:ph type="ftr" sz="quarter" idx="11"/>
          </p:nvPr>
        </p:nvSpPr>
        <p:spPr bwMode="auto">
          <a:xfrm rot="5400000">
            <a:off x="7077456" y="4178808"/>
            <a:ext cx="3657600" cy="384048"/>
          </a:xfrm>
          <a:prstGeom prst="rect">
            <a:avLst/>
          </a:prstGeom>
        </p:spPr>
        <p:txBody>
          <a:bodyPr/>
          <a:lstStyle/>
          <a:p>
            <a:r>
              <a:rPr lang="zh-TW" altLang="en-US"/>
              <a:t>資料庫行銷</a:t>
            </a:r>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線接點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線接點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線接點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線接點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線接點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橢圓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橢圓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橢圓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橢圓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橢圓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線接點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投影片編號版面配置區 5"/>
          <p:cNvSpPr>
            <a:spLocks noGrp="1"/>
          </p:cNvSpPr>
          <p:nvPr>
            <p:ph type="sldNum" sz="quarter" idx="12"/>
          </p:nvPr>
        </p:nvSpPr>
        <p:spPr bwMode="auto">
          <a:xfrm>
            <a:off x="1340616" y="4928702"/>
            <a:ext cx="609600" cy="517524"/>
          </a:xfrm>
        </p:spPr>
        <p:txBody>
          <a:bodyPr/>
          <a:lstStyle/>
          <a:p>
            <a:fld id="{00D287BA-DA8B-4721-A280-7D184DE14026}" type="slidenum">
              <a:rPr lang="zh-TW" altLang="en-US" smtClean="0"/>
              <a:pPr/>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5" name="日期版面配置區 4"/>
          <p:cNvSpPr>
            <a:spLocks noGrp="1"/>
          </p:cNvSpPr>
          <p:nvPr>
            <p:ph type="dt" sz="half" idx="10"/>
          </p:nvPr>
        </p:nvSpPr>
        <p:spPr>
          <a:xfrm rot="5400000">
            <a:off x="7589520" y="1081851"/>
            <a:ext cx="2011680" cy="384048"/>
          </a:xfrm>
          <a:prstGeom prst="rect">
            <a:avLst/>
          </a:prstGeom>
        </p:spPr>
        <p:txBody>
          <a:bodyPr/>
          <a:lstStyle/>
          <a:p>
            <a:endParaRPr lang="zh-TW" altLang="en-US"/>
          </a:p>
        </p:txBody>
      </p:sp>
      <p:sp>
        <p:nvSpPr>
          <p:cNvPr id="6" name="頁尾版面配置區 5"/>
          <p:cNvSpPr>
            <a:spLocks noGrp="1"/>
          </p:cNvSpPr>
          <p:nvPr>
            <p:ph type="ftr" sz="quarter" idx="11"/>
          </p:nvPr>
        </p:nvSpPr>
        <p:spPr>
          <a:xfrm rot="5400000">
            <a:off x="6978957" y="3766200"/>
            <a:ext cx="3200400" cy="365760"/>
          </a:xfrm>
          <a:prstGeom prst="rect">
            <a:avLst/>
          </a:prstGeom>
        </p:spPr>
        <p:txBody>
          <a:bodyPr/>
          <a:lstStyle/>
          <a:p>
            <a:r>
              <a:rPr lang="zh-TW" altLang="en-US"/>
              <a:t>資料庫行銷</a:t>
            </a:r>
          </a:p>
        </p:txBody>
      </p:sp>
      <p:sp>
        <p:nvSpPr>
          <p:cNvPr id="7" name="投影片編號版面配置區 6"/>
          <p:cNvSpPr>
            <a:spLocks noGrp="1"/>
          </p:cNvSpPr>
          <p:nvPr>
            <p:ph type="sldNum" sz="quarter" idx="12"/>
          </p:nvPr>
        </p:nvSpPr>
        <p:spPr/>
        <p:txBody>
          <a:bodyPr/>
          <a:lstStyle/>
          <a:p>
            <a:fld id="{00D287BA-DA8B-4721-A280-7D184DE14026}" type="slidenum">
              <a:rPr lang="zh-TW" altLang="en-US" smtClean="0"/>
              <a:pPr/>
              <a:t>‹#›</a:t>
            </a:fld>
            <a:endParaRPr lang="zh-TW" altLang="en-US"/>
          </a:p>
        </p:txBody>
      </p:sp>
      <p:sp>
        <p:nvSpPr>
          <p:cNvPr id="9" name="內容版面配置區 8"/>
          <p:cNvSpPr>
            <a:spLocks noGrp="1"/>
          </p:cNvSpPr>
          <p:nvPr>
            <p:ph sz="quarter" idx="1"/>
          </p:nvPr>
        </p:nvSpPr>
        <p:spPr>
          <a:xfrm>
            <a:off x="457200" y="1600200"/>
            <a:ext cx="3657600" cy="45720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11" name="內容版面配置區 10"/>
          <p:cNvSpPr>
            <a:spLocks noGrp="1"/>
          </p:cNvSpPr>
          <p:nvPr>
            <p:ph sz="quarter" idx="2"/>
          </p:nvPr>
        </p:nvSpPr>
        <p:spPr>
          <a:xfrm>
            <a:off x="4270248" y="1600200"/>
            <a:ext cx="3657600" cy="45720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7543800" cy="1143000"/>
          </a:xfrm>
        </p:spPr>
        <p:txBody>
          <a:bodyPr anchor="b"/>
          <a:lstStyle>
            <a:lvl1pPr>
              <a:defRPr/>
            </a:lvl1pPr>
          </a:lstStyle>
          <a:p>
            <a:r>
              <a:rPr kumimoji="0" lang="zh-TW" altLang="en-US"/>
              <a:t>按一下以編輯母片標題樣式</a:t>
            </a:r>
            <a:endParaRPr kumimoji="0" lang="en-US"/>
          </a:p>
        </p:txBody>
      </p:sp>
      <p:sp>
        <p:nvSpPr>
          <p:cNvPr id="7" name="日期版面配置區 6"/>
          <p:cNvSpPr>
            <a:spLocks noGrp="1"/>
          </p:cNvSpPr>
          <p:nvPr>
            <p:ph type="dt" sz="half" idx="10"/>
          </p:nvPr>
        </p:nvSpPr>
        <p:spPr>
          <a:xfrm rot="5400000">
            <a:off x="7589520" y="1081851"/>
            <a:ext cx="2011680" cy="384048"/>
          </a:xfrm>
          <a:prstGeom prst="rect">
            <a:avLst/>
          </a:prstGeom>
        </p:spPr>
        <p:txBody>
          <a:bodyPr/>
          <a:lstStyle/>
          <a:p>
            <a:endParaRPr lang="zh-TW" altLang="en-US"/>
          </a:p>
        </p:txBody>
      </p:sp>
      <p:sp>
        <p:nvSpPr>
          <p:cNvPr id="8" name="頁尾版面配置區 7"/>
          <p:cNvSpPr>
            <a:spLocks noGrp="1"/>
          </p:cNvSpPr>
          <p:nvPr>
            <p:ph type="ftr" sz="quarter" idx="11"/>
          </p:nvPr>
        </p:nvSpPr>
        <p:spPr>
          <a:xfrm rot="5400000">
            <a:off x="6978957" y="3766200"/>
            <a:ext cx="3200400" cy="365760"/>
          </a:xfrm>
          <a:prstGeom prst="rect">
            <a:avLst/>
          </a:prstGeom>
        </p:spPr>
        <p:txBody>
          <a:bodyPr/>
          <a:lstStyle/>
          <a:p>
            <a:r>
              <a:rPr lang="zh-TW" altLang="en-US"/>
              <a:t>資料庫行銷</a:t>
            </a:r>
          </a:p>
        </p:txBody>
      </p:sp>
      <p:sp>
        <p:nvSpPr>
          <p:cNvPr id="9" name="投影片編號版面配置區 8"/>
          <p:cNvSpPr>
            <a:spLocks noGrp="1"/>
          </p:cNvSpPr>
          <p:nvPr>
            <p:ph type="sldNum" sz="quarter" idx="12"/>
          </p:nvPr>
        </p:nvSpPr>
        <p:spPr/>
        <p:txBody>
          <a:bodyPr/>
          <a:lstStyle/>
          <a:p>
            <a:fld id="{00D287BA-DA8B-4721-A280-7D184DE14026}" type="slidenum">
              <a:rPr lang="zh-TW" altLang="en-US" smtClean="0"/>
              <a:pPr/>
              <a:t>‹#›</a:t>
            </a:fld>
            <a:endParaRPr lang="zh-TW" altLang="en-US"/>
          </a:p>
        </p:txBody>
      </p:sp>
      <p:sp>
        <p:nvSpPr>
          <p:cNvPr id="11" name="內容版面配置區 10"/>
          <p:cNvSpPr>
            <a:spLocks noGrp="1"/>
          </p:cNvSpPr>
          <p:nvPr>
            <p:ph sz="quarter" idx="2"/>
          </p:nvPr>
        </p:nvSpPr>
        <p:spPr>
          <a:xfrm>
            <a:off x="457200" y="2362200"/>
            <a:ext cx="3657600" cy="38862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13" name="內容版面配置區 12"/>
          <p:cNvSpPr>
            <a:spLocks noGrp="1"/>
          </p:cNvSpPr>
          <p:nvPr>
            <p:ph sz="quarter" idx="4"/>
          </p:nvPr>
        </p:nvSpPr>
        <p:spPr>
          <a:xfrm>
            <a:off x="4371975" y="2362200"/>
            <a:ext cx="3657600" cy="38862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12" name="文字版面配置區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TW" altLang="en-US"/>
              <a:t>按一下以編輯母片文字樣式</a:t>
            </a:r>
          </a:p>
        </p:txBody>
      </p:sp>
      <p:sp>
        <p:nvSpPr>
          <p:cNvPr id="14" name="文字版面配置區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TW" altLang="en-US"/>
              <a:t>按一下以編輯母片文字樣式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6" name="日期版面配置區 5"/>
          <p:cNvSpPr>
            <a:spLocks noGrp="1"/>
          </p:cNvSpPr>
          <p:nvPr>
            <p:ph type="dt" sz="half" idx="10"/>
          </p:nvPr>
        </p:nvSpPr>
        <p:spPr>
          <a:xfrm rot="5400000">
            <a:off x="7589520" y="1081851"/>
            <a:ext cx="2011680" cy="384048"/>
          </a:xfrm>
          <a:prstGeom prst="rect">
            <a:avLst/>
          </a:prstGeom>
        </p:spPr>
        <p:txBody>
          <a:bodyPr rtlCol="0"/>
          <a:lstStyle/>
          <a:p>
            <a:endParaRPr lang="zh-TW" altLang="en-US"/>
          </a:p>
        </p:txBody>
      </p:sp>
      <p:sp>
        <p:nvSpPr>
          <p:cNvPr id="7" name="投影片編號版面配置區 6"/>
          <p:cNvSpPr>
            <a:spLocks noGrp="1"/>
          </p:cNvSpPr>
          <p:nvPr>
            <p:ph type="sldNum" sz="quarter" idx="11"/>
          </p:nvPr>
        </p:nvSpPr>
        <p:spPr/>
        <p:txBody>
          <a:bodyPr rtlCol="0"/>
          <a:lstStyle/>
          <a:p>
            <a:fld id="{00D287BA-DA8B-4721-A280-7D184DE14026}" type="slidenum">
              <a:rPr lang="zh-TW" altLang="en-US" smtClean="0"/>
              <a:pPr/>
              <a:t>‹#›</a:t>
            </a:fld>
            <a:endParaRPr lang="zh-TW" altLang="en-US"/>
          </a:p>
        </p:txBody>
      </p:sp>
      <p:sp>
        <p:nvSpPr>
          <p:cNvPr id="8" name="頁尾版面配置區 7"/>
          <p:cNvSpPr>
            <a:spLocks noGrp="1"/>
          </p:cNvSpPr>
          <p:nvPr>
            <p:ph type="ftr" sz="quarter" idx="12"/>
          </p:nvPr>
        </p:nvSpPr>
        <p:spPr>
          <a:xfrm rot="5400000">
            <a:off x="6978957" y="3766200"/>
            <a:ext cx="3200400" cy="365760"/>
          </a:xfrm>
          <a:prstGeom prst="rect">
            <a:avLst/>
          </a:prstGeom>
        </p:spPr>
        <p:txBody>
          <a:bodyPr rtlCol="0"/>
          <a:lstStyle/>
          <a:p>
            <a:r>
              <a:rPr lang="zh-TW" altLang="en-US"/>
              <a:t>資料庫行銷</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a:xfrm rot="5400000">
            <a:off x="7589520" y="1081851"/>
            <a:ext cx="2011680" cy="384048"/>
          </a:xfrm>
          <a:prstGeom prst="rect">
            <a:avLst/>
          </a:prstGeom>
        </p:spPr>
        <p:txBody>
          <a:bodyPr/>
          <a:lstStyle/>
          <a:p>
            <a:endParaRPr lang="zh-TW" altLang="en-US"/>
          </a:p>
        </p:txBody>
      </p:sp>
      <p:sp>
        <p:nvSpPr>
          <p:cNvPr id="3" name="頁尾版面配置區 2"/>
          <p:cNvSpPr>
            <a:spLocks noGrp="1"/>
          </p:cNvSpPr>
          <p:nvPr>
            <p:ph type="ftr" sz="quarter" idx="11"/>
          </p:nvPr>
        </p:nvSpPr>
        <p:spPr>
          <a:xfrm rot="5400000">
            <a:off x="6978957" y="3766200"/>
            <a:ext cx="3200400" cy="365760"/>
          </a:xfrm>
          <a:prstGeom prst="rect">
            <a:avLst/>
          </a:prstGeom>
        </p:spPr>
        <p:txBody>
          <a:bodyPr/>
          <a:lstStyle/>
          <a:p>
            <a:r>
              <a:rPr lang="zh-TW" altLang="en-US"/>
              <a:t>資料庫行銷</a:t>
            </a:r>
          </a:p>
        </p:txBody>
      </p:sp>
      <p:sp>
        <p:nvSpPr>
          <p:cNvPr id="4" name="投影片編號版面配置區 3"/>
          <p:cNvSpPr>
            <a:spLocks noGrp="1"/>
          </p:cNvSpPr>
          <p:nvPr>
            <p:ph type="sldNum" sz="quarter" idx="12"/>
          </p:nvPr>
        </p:nvSpPr>
        <p:spPr/>
        <p:txBody>
          <a:bodyPr/>
          <a:lstStyle/>
          <a:p>
            <a:fld id="{00D287BA-DA8B-4721-A280-7D184DE14026}"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bg>
      <p:bgRef idx="1001">
        <a:schemeClr val="bg1"/>
      </p:bgRef>
    </p:bg>
    <p:spTree>
      <p:nvGrpSpPr>
        <p:cNvPr id="1" name=""/>
        <p:cNvGrpSpPr/>
        <p:nvPr/>
      </p:nvGrpSpPr>
      <p:grpSpPr>
        <a:xfrm>
          <a:off x="0" y="0"/>
          <a:ext cx="0" cy="0"/>
          <a:chOff x="0" y="0"/>
          <a:chExt cx="0" cy="0"/>
        </a:xfrm>
      </p:grpSpPr>
      <p:sp>
        <p:nvSpPr>
          <p:cNvPr id="10" name="直線接點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標題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TW" altLang="en-US"/>
              <a:t>按一下以編輯母片標題樣式</a:t>
            </a:r>
            <a:endParaRPr kumimoji="0" lang="en-US"/>
          </a:p>
        </p:txBody>
      </p:sp>
      <p:sp>
        <p:nvSpPr>
          <p:cNvPr id="3" name="文字版面配置區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TW" altLang="en-US"/>
              <a:t>按一下以編輯母片文字樣式</a:t>
            </a:r>
          </a:p>
        </p:txBody>
      </p:sp>
      <p:sp>
        <p:nvSpPr>
          <p:cNvPr id="8" name="直線接點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線接點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線接點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線接點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橢圓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內容版面配置區 17"/>
          <p:cNvSpPr>
            <a:spLocks noGrp="1"/>
          </p:cNvSpPr>
          <p:nvPr>
            <p:ph sz="quarter" idx="1"/>
          </p:nvPr>
        </p:nvSpPr>
        <p:spPr>
          <a:xfrm>
            <a:off x="304800" y="274320"/>
            <a:ext cx="5638800" cy="6327648"/>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21" name="日期版面配置區 20"/>
          <p:cNvSpPr>
            <a:spLocks noGrp="1"/>
          </p:cNvSpPr>
          <p:nvPr>
            <p:ph type="dt" sz="half" idx="14"/>
          </p:nvPr>
        </p:nvSpPr>
        <p:spPr>
          <a:xfrm rot="5400000">
            <a:off x="7589520" y="1081851"/>
            <a:ext cx="2011680" cy="384048"/>
          </a:xfrm>
          <a:prstGeom prst="rect">
            <a:avLst/>
          </a:prstGeom>
        </p:spPr>
        <p:txBody>
          <a:bodyPr rtlCol="0"/>
          <a:lstStyle/>
          <a:p>
            <a:endParaRPr lang="zh-TW" altLang="en-US"/>
          </a:p>
        </p:txBody>
      </p:sp>
      <p:sp>
        <p:nvSpPr>
          <p:cNvPr id="22" name="投影片編號版面配置區 21"/>
          <p:cNvSpPr>
            <a:spLocks noGrp="1"/>
          </p:cNvSpPr>
          <p:nvPr>
            <p:ph type="sldNum" sz="quarter" idx="15"/>
          </p:nvPr>
        </p:nvSpPr>
        <p:spPr/>
        <p:txBody>
          <a:bodyPr rtlCol="0"/>
          <a:lstStyle/>
          <a:p>
            <a:fld id="{00D287BA-DA8B-4721-A280-7D184DE14026}" type="slidenum">
              <a:rPr lang="zh-TW" altLang="en-US" smtClean="0"/>
              <a:pPr/>
              <a:t>‹#›</a:t>
            </a:fld>
            <a:endParaRPr lang="zh-TW" altLang="en-US"/>
          </a:p>
        </p:txBody>
      </p:sp>
      <p:sp>
        <p:nvSpPr>
          <p:cNvPr id="23" name="頁尾版面配置區 22"/>
          <p:cNvSpPr>
            <a:spLocks noGrp="1"/>
          </p:cNvSpPr>
          <p:nvPr>
            <p:ph type="ftr" sz="quarter" idx="16"/>
          </p:nvPr>
        </p:nvSpPr>
        <p:spPr>
          <a:xfrm rot="5400000">
            <a:off x="6978957" y="3766200"/>
            <a:ext cx="3200400" cy="365760"/>
          </a:xfrm>
          <a:prstGeom prst="rect">
            <a:avLst/>
          </a:prstGeom>
        </p:spPr>
        <p:txBody>
          <a:bodyPr rtlCol="0"/>
          <a:lstStyle/>
          <a:p>
            <a:r>
              <a:rPr lang="zh-TW" altLang="en-US"/>
              <a:t>資料庫行銷</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9" name="直線接點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橢圓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標題 1"/>
          <p:cNvSpPr>
            <a:spLocks noGrp="1"/>
          </p:cNvSpPr>
          <p:nvPr>
            <p:ph type="title"/>
          </p:nvPr>
        </p:nvSpPr>
        <p:spPr>
          <a:xfrm rot="5400000">
            <a:off x="3350133" y="3200400"/>
            <a:ext cx="6309360" cy="457200"/>
          </a:xfrm>
        </p:spPr>
        <p:txBody>
          <a:bodyPr anchor="b"/>
          <a:lstStyle>
            <a:lvl1pPr algn="l">
              <a:buNone/>
              <a:defRPr sz="2000" b="1"/>
            </a:lvl1pPr>
          </a:lstStyle>
          <a:p>
            <a:r>
              <a:rPr kumimoji="0" lang="zh-TW" altLang="en-US"/>
              <a:t>按一下以編輯母片標題樣式</a:t>
            </a:r>
            <a:endParaRPr kumimoji="0" lang="en-US"/>
          </a:p>
        </p:txBody>
      </p:sp>
      <p:sp>
        <p:nvSpPr>
          <p:cNvPr id="3" name="圖片版面配置區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TW" altLang="en-US"/>
              <a:t>按一下圖示以新增圖片</a:t>
            </a:r>
            <a:endParaRPr kumimoji="0" lang="en-US" dirty="0"/>
          </a:p>
        </p:txBody>
      </p:sp>
      <p:sp>
        <p:nvSpPr>
          <p:cNvPr id="4" name="文字版面配置區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TW" altLang="en-US"/>
              <a:t>按一下以編輯母片文字樣式</a:t>
            </a:r>
          </a:p>
        </p:txBody>
      </p:sp>
      <p:sp>
        <p:nvSpPr>
          <p:cNvPr id="10" name="直線接點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線接點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線接點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線接點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版面配置區 16"/>
          <p:cNvSpPr>
            <a:spLocks noGrp="1"/>
          </p:cNvSpPr>
          <p:nvPr>
            <p:ph type="dt" sz="half" idx="10"/>
          </p:nvPr>
        </p:nvSpPr>
        <p:spPr>
          <a:xfrm rot="5400000">
            <a:off x="7589520" y="1081851"/>
            <a:ext cx="2011680" cy="384048"/>
          </a:xfrm>
          <a:prstGeom prst="rect">
            <a:avLst/>
          </a:prstGeom>
        </p:spPr>
        <p:txBody>
          <a:bodyPr rtlCol="0"/>
          <a:lstStyle/>
          <a:p>
            <a:endParaRPr lang="zh-TW" altLang="en-US"/>
          </a:p>
        </p:txBody>
      </p:sp>
      <p:sp>
        <p:nvSpPr>
          <p:cNvPr id="18" name="投影片編號版面配置區 17"/>
          <p:cNvSpPr>
            <a:spLocks noGrp="1"/>
          </p:cNvSpPr>
          <p:nvPr>
            <p:ph type="sldNum" sz="quarter" idx="11"/>
          </p:nvPr>
        </p:nvSpPr>
        <p:spPr/>
        <p:txBody>
          <a:bodyPr rtlCol="0"/>
          <a:lstStyle/>
          <a:p>
            <a:fld id="{00D287BA-DA8B-4721-A280-7D184DE14026}" type="slidenum">
              <a:rPr lang="zh-TW" altLang="en-US" smtClean="0"/>
              <a:pPr/>
              <a:t>‹#›</a:t>
            </a:fld>
            <a:endParaRPr lang="zh-TW" altLang="en-US"/>
          </a:p>
        </p:txBody>
      </p:sp>
      <p:sp>
        <p:nvSpPr>
          <p:cNvPr id="21" name="頁尾版面配置區 20"/>
          <p:cNvSpPr>
            <a:spLocks noGrp="1"/>
          </p:cNvSpPr>
          <p:nvPr>
            <p:ph type="ftr" sz="quarter" idx="12"/>
          </p:nvPr>
        </p:nvSpPr>
        <p:spPr>
          <a:xfrm rot="5400000">
            <a:off x="6978957" y="3766200"/>
            <a:ext cx="3200400" cy="365760"/>
          </a:xfrm>
          <a:prstGeom prst="rect">
            <a:avLst/>
          </a:prstGeom>
        </p:spPr>
        <p:txBody>
          <a:bodyPr rtlCol="0"/>
          <a:lstStyle/>
          <a:p>
            <a:r>
              <a:rPr lang="zh-TW" altLang="en-US"/>
              <a:t>資料庫行銷</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63" name="Picture 15"/>
          <p:cNvPicPr>
            <a:picLocks noChangeAspect="1" noChangeArrowheads="1"/>
          </p:cNvPicPr>
          <p:nvPr userDrawn="1"/>
        </p:nvPicPr>
        <p:blipFill rotWithShape="1">
          <a:blip r:embed="rId16">
            <a:extLst>
              <a:ext uri="{28A0092B-C50C-407E-A947-70E740481C1C}">
                <a14:useLocalDpi xmlns:a14="http://schemas.microsoft.com/office/drawing/2010/main" val="0"/>
              </a:ext>
            </a:extLst>
          </a:blip>
          <a:srcRect r="71025" b="73901"/>
          <a:stretch/>
        </p:blipFill>
        <p:spPr bwMode="auto">
          <a:xfrm>
            <a:off x="323528" y="82931"/>
            <a:ext cx="2012972" cy="1391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直線接點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標題版面配置區 21"/>
          <p:cNvSpPr>
            <a:spLocks noGrp="1"/>
          </p:cNvSpPr>
          <p:nvPr>
            <p:ph type="title"/>
          </p:nvPr>
        </p:nvSpPr>
        <p:spPr>
          <a:xfrm>
            <a:off x="467544" y="317872"/>
            <a:ext cx="7848872" cy="922114"/>
          </a:xfrm>
          <a:prstGeom prst="rect">
            <a:avLst/>
          </a:prstGeom>
        </p:spPr>
        <p:txBody>
          <a:bodyPr vert="horz" anchor="ctr" anchorCtr="0">
            <a:normAutofit/>
          </a:bodyPr>
          <a:lstStyle/>
          <a:p>
            <a:r>
              <a:rPr kumimoji="0" lang="zh-TW" altLang="en-US" dirty="0"/>
              <a:t>按一下以編輯母片標題樣式</a:t>
            </a:r>
            <a:endParaRPr kumimoji="0" lang="en-US" dirty="0"/>
          </a:p>
        </p:txBody>
      </p:sp>
      <p:sp>
        <p:nvSpPr>
          <p:cNvPr id="13" name="文字版面配置區 12"/>
          <p:cNvSpPr>
            <a:spLocks noGrp="1"/>
          </p:cNvSpPr>
          <p:nvPr>
            <p:ph type="body" idx="1"/>
          </p:nvPr>
        </p:nvSpPr>
        <p:spPr>
          <a:xfrm>
            <a:off x="457200" y="1340768"/>
            <a:ext cx="7931224" cy="5133184"/>
          </a:xfrm>
          <a:prstGeom prst="rect">
            <a:avLst/>
          </a:prstGeom>
        </p:spPr>
        <p:txBody>
          <a:bodyPr vert="horz">
            <a:normAutofit/>
          </a:bodyPr>
          <a:lstStyle/>
          <a:p>
            <a:pPr lvl="0" eaLnBrk="1" latinLnBrk="0" hangingPunct="1"/>
            <a:r>
              <a:rPr kumimoji="0" lang="zh-TW" altLang="en-US" dirty="0"/>
              <a:t>按一下以編輯母片文字樣式</a:t>
            </a:r>
          </a:p>
          <a:p>
            <a:pPr lvl="1" eaLnBrk="1" latinLnBrk="0" hangingPunct="1"/>
            <a:r>
              <a:rPr kumimoji="0" lang="zh-TW" altLang="en-US" dirty="0"/>
              <a:t>第二層</a:t>
            </a:r>
          </a:p>
          <a:p>
            <a:pPr lvl="2" eaLnBrk="1" latinLnBrk="0" hangingPunct="1"/>
            <a:r>
              <a:rPr kumimoji="0" lang="zh-TW" altLang="en-US" dirty="0"/>
              <a:t>第三層</a:t>
            </a:r>
          </a:p>
          <a:p>
            <a:pPr lvl="3" eaLnBrk="1" latinLnBrk="0" hangingPunct="1"/>
            <a:r>
              <a:rPr kumimoji="0" lang="zh-TW" altLang="en-US" dirty="0"/>
              <a:t>第四層</a:t>
            </a:r>
          </a:p>
          <a:p>
            <a:pPr lvl="4" eaLnBrk="1" latinLnBrk="0" hangingPunct="1"/>
            <a:r>
              <a:rPr kumimoji="0" lang="zh-TW" altLang="en-US" dirty="0"/>
              <a:t>第五層</a:t>
            </a:r>
            <a:endParaRPr kumimoji="0" lang="en-US" dirty="0"/>
          </a:p>
        </p:txBody>
      </p:sp>
      <p:sp>
        <p:nvSpPr>
          <p:cNvPr id="7" name="直線接點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線接點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線接點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橢圓 11"/>
          <p:cNvSpPr/>
          <p:nvPr/>
        </p:nvSpPr>
        <p:spPr>
          <a:xfrm>
            <a:off x="8156448" y="6165304"/>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投影片編號版面配置區 22"/>
          <p:cNvSpPr>
            <a:spLocks noGrp="1"/>
          </p:cNvSpPr>
          <p:nvPr>
            <p:ph type="sldNum" sz="quarter" idx="4"/>
          </p:nvPr>
        </p:nvSpPr>
        <p:spPr>
          <a:xfrm>
            <a:off x="8146832" y="6165304"/>
            <a:ext cx="609600" cy="521208"/>
          </a:xfrm>
          <a:prstGeom prst="rect">
            <a:avLst/>
          </a:prstGeom>
        </p:spPr>
        <p:txBody>
          <a:bodyPr vert="horz" anchor="ctr"/>
          <a:lstStyle>
            <a:lvl1pPr algn="ctr" eaLnBrk="1" latinLnBrk="0" hangingPunct="1">
              <a:defRPr kumimoji="0" sz="1400" b="1">
                <a:solidFill>
                  <a:srgbClr val="FFFFFF"/>
                </a:solidFill>
              </a:defRPr>
            </a:lvl1pPr>
          </a:lstStyle>
          <a:p>
            <a:fld id="{00D287BA-DA8B-4721-A280-7D184DE14026}" type="slidenum">
              <a:rPr lang="zh-TW" altLang="en-US" smtClean="0"/>
              <a:pPr/>
              <a:t>‹#›</a:t>
            </a:fld>
            <a:endParaRPr lang="zh-TW" altLang="en-US" dirty="0"/>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7" r:id="rId13"/>
    <p:sldLayoutId id="2147483728" r:id="rId14"/>
  </p:sldLayoutIdLst>
  <p:hf hdr="0" ftr="0" dt="0"/>
  <p:txStyles>
    <p:titleStyle>
      <a:lvl1pPr algn="ctr" rtl="0" eaLnBrk="1" latinLnBrk="0" hangingPunct="1">
        <a:spcBef>
          <a:spcPct val="0"/>
        </a:spcBef>
        <a:buNone/>
        <a:defRPr kumimoji="0" sz="3000" b="1" kern="1200" cap="small" baseline="0">
          <a:solidFill>
            <a:srgbClr val="663300"/>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scikit-learn.org/stable/modules/generated/sklearn.svm.SVC.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3liCbRZPrZA&amp;ab_channel=udiprod"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scikit-learn.org/stable/modules/generated/sklearn.svm.SVC.html#sklearn.svm.SVC"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60190341-CDCA-4B77-9284-7CB13DEF72CF}"/>
              </a:ext>
            </a:extLst>
          </p:cNvPr>
          <p:cNvSpPr>
            <a:spLocks noGrp="1"/>
          </p:cNvSpPr>
          <p:nvPr>
            <p:ph type="title"/>
          </p:nvPr>
        </p:nvSpPr>
        <p:spPr/>
        <p:txBody>
          <a:bodyPr/>
          <a:lstStyle/>
          <a:p>
            <a:r>
              <a:rPr lang="zh-TW" altLang="zh-TW" dirty="0"/>
              <a:t>機器學習的</a:t>
            </a:r>
            <a:r>
              <a:rPr lang="zh-TW" altLang="en-US" dirty="0"/>
              <a:t>方法</a:t>
            </a:r>
          </a:p>
        </p:txBody>
      </p:sp>
      <p:pic>
        <p:nvPicPr>
          <p:cNvPr id="60418" name="Picture 2" descr="C:\Users\chwa\Desktop\06417-付印\06417-投影片\3\06417-03_頁面_01.jpg"/>
          <p:cNvPicPr>
            <a:picLocks noChangeAspect="1" noChangeArrowheads="1"/>
          </p:cNvPicPr>
          <p:nvPr/>
        </p:nvPicPr>
        <p:blipFill rotWithShape="1">
          <a:blip r:embed="rId2" cstate="print"/>
          <a:srcRect b="12087"/>
          <a:stretch/>
        </p:blipFill>
        <p:spPr bwMode="auto">
          <a:xfrm>
            <a:off x="179512" y="1427446"/>
            <a:ext cx="8559073" cy="3498024"/>
          </a:xfrm>
          <a:prstGeom prst="rect">
            <a:avLst/>
          </a:prstGeom>
          <a:noFill/>
        </p:spPr>
      </p:pic>
      <p:sp>
        <p:nvSpPr>
          <p:cNvPr id="2" name="投影片編號版面配置區 1"/>
          <p:cNvSpPr>
            <a:spLocks noGrp="1"/>
          </p:cNvSpPr>
          <p:nvPr>
            <p:ph type="sldNum" sz="quarter" idx="4294967295"/>
          </p:nvPr>
        </p:nvSpPr>
        <p:spPr>
          <a:xfrm>
            <a:off x="8502976" y="6355080"/>
            <a:ext cx="484351" cy="274320"/>
          </a:xfrm>
          <a:prstGeom prst="rect">
            <a:avLst/>
          </a:prstGeom>
        </p:spPr>
        <p:txBody>
          <a:bodyPr/>
          <a:lstStyle/>
          <a:p>
            <a:pPr algn="ctr" eaLnBrk="1" latinLnBrk="0" hangingPunct="1"/>
            <a:fld id="{2BBB5E19-F10A-4C2F-BF6F-11C513378A2E}" type="slidenum">
              <a:rPr kumimoji="0" lang="en-US" smtClean="0"/>
              <a:pPr algn="ctr" eaLnBrk="1" latinLnBrk="0" hangingPunct="1"/>
              <a:t>1</a:t>
            </a:fld>
            <a:endParaRPr kumimoji="0" lang="en-US"/>
          </a:p>
        </p:txBody>
      </p:sp>
      <p:sp>
        <p:nvSpPr>
          <p:cNvPr id="4" name="矩形 3">
            <a:extLst>
              <a:ext uri="{FF2B5EF4-FFF2-40B4-BE49-F238E27FC236}">
                <a16:creationId xmlns:a16="http://schemas.microsoft.com/office/drawing/2014/main" id="{981A4CE8-62D8-4B8D-B14D-EEDA041A540B}"/>
              </a:ext>
            </a:extLst>
          </p:cNvPr>
          <p:cNvSpPr/>
          <p:nvPr/>
        </p:nvSpPr>
        <p:spPr>
          <a:xfrm>
            <a:off x="2123728" y="4133745"/>
            <a:ext cx="936104" cy="792088"/>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2629967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D8CAE1-0B3E-4E9A-8296-72AF66EAFBE9}"/>
              </a:ext>
            </a:extLst>
          </p:cNvPr>
          <p:cNvSpPr>
            <a:spLocks noGrp="1"/>
          </p:cNvSpPr>
          <p:nvPr>
            <p:ph type="title"/>
          </p:nvPr>
        </p:nvSpPr>
        <p:spPr/>
        <p:txBody>
          <a:bodyPr>
            <a:normAutofit/>
          </a:bodyPr>
          <a:lstStyle/>
          <a:p>
            <a:r>
              <a:rPr lang="en-US" altLang="zh-TW" dirty="0" err="1"/>
              <a:t>sklearn.svm.SVC</a:t>
            </a:r>
            <a:endParaRPr lang="zh-TW" altLang="en-US" dirty="0"/>
          </a:p>
        </p:txBody>
      </p:sp>
      <p:sp>
        <p:nvSpPr>
          <p:cNvPr id="3" name="內容版面配置區 2">
            <a:extLst>
              <a:ext uri="{FF2B5EF4-FFF2-40B4-BE49-F238E27FC236}">
                <a16:creationId xmlns:a16="http://schemas.microsoft.com/office/drawing/2014/main" id="{AB0005B3-1737-4AE4-A5A0-F23368822812}"/>
              </a:ext>
            </a:extLst>
          </p:cNvPr>
          <p:cNvSpPr>
            <a:spLocks noGrp="1"/>
          </p:cNvSpPr>
          <p:nvPr>
            <p:ph sz="quarter" idx="1"/>
          </p:nvPr>
        </p:nvSpPr>
        <p:spPr/>
        <p:txBody>
          <a:bodyPr/>
          <a:lstStyle/>
          <a:p>
            <a:r>
              <a:rPr lang="en-US" altLang="zh-TW" sz="1800" dirty="0">
                <a:hlinkClick r:id="rId2"/>
              </a:rPr>
              <a:t>https://scikit-learn.org/stable/modules/generated/sklearn.svm.SVC.html</a:t>
            </a:r>
            <a:endParaRPr lang="en-US" altLang="zh-TW" sz="1800" dirty="0"/>
          </a:p>
          <a:p>
            <a:endParaRPr lang="en-US" altLang="zh-TW" sz="1800" dirty="0"/>
          </a:p>
          <a:p>
            <a:endParaRPr lang="en-US" altLang="zh-TW" sz="1800" dirty="0"/>
          </a:p>
          <a:p>
            <a:endParaRPr lang="en-US" altLang="zh-TW" sz="1800" dirty="0"/>
          </a:p>
          <a:p>
            <a:endParaRPr lang="en-US" altLang="zh-TW" sz="1800" dirty="0"/>
          </a:p>
          <a:p>
            <a:r>
              <a:rPr lang="en-US" altLang="zh-TW" sz="1800" b="0" i="0" dirty="0">
                <a:solidFill>
                  <a:srgbClr val="282829"/>
                </a:solidFill>
                <a:effectLst/>
                <a:latin typeface="-apple-system"/>
              </a:rPr>
              <a:t>C, The </a:t>
            </a:r>
            <a:r>
              <a:rPr lang="en-US" altLang="zh-TW" sz="1800" b="1" i="0" dirty="0">
                <a:solidFill>
                  <a:srgbClr val="282829"/>
                </a:solidFill>
                <a:effectLst/>
                <a:latin typeface="-apple-system"/>
              </a:rPr>
              <a:t>regularization parameter</a:t>
            </a:r>
            <a:r>
              <a:rPr lang="en-US" altLang="zh-TW" sz="1800" b="0" i="0" dirty="0">
                <a:solidFill>
                  <a:srgbClr val="282829"/>
                </a:solidFill>
                <a:effectLst/>
                <a:latin typeface="-apple-system"/>
              </a:rPr>
              <a:t> (lambda) serves as a degree of importance that is given to miss-classifications.</a:t>
            </a:r>
            <a:endParaRPr lang="en-US" altLang="zh-TW" sz="1800" dirty="0"/>
          </a:p>
          <a:p>
            <a:endParaRPr lang="en-US" altLang="zh-TW" sz="1800" dirty="0"/>
          </a:p>
          <a:p>
            <a:endParaRPr lang="en-US" altLang="zh-TW" dirty="0"/>
          </a:p>
          <a:p>
            <a:endParaRPr lang="en-US" altLang="zh-TW" dirty="0"/>
          </a:p>
        </p:txBody>
      </p:sp>
      <p:sp>
        <p:nvSpPr>
          <p:cNvPr id="4" name="投影片編號版面配置區 3">
            <a:extLst>
              <a:ext uri="{FF2B5EF4-FFF2-40B4-BE49-F238E27FC236}">
                <a16:creationId xmlns:a16="http://schemas.microsoft.com/office/drawing/2014/main" id="{B22590DF-45F1-4956-8A3F-288C494A6E0D}"/>
              </a:ext>
            </a:extLst>
          </p:cNvPr>
          <p:cNvSpPr>
            <a:spLocks noGrp="1"/>
          </p:cNvSpPr>
          <p:nvPr>
            <p:ph type="sldNum" sz="quarter" idx="15"/>
          </p:nvPr>
        </p:nvSpPr>
        <p:spPr/>
        <p:txBody>
          <a:bodyPr/>
          <a:lstStyle/>
          <a:p>
            <a:fld id="{00D287BA-DA8B-4721-A280-7D184DE14026}" type="slidenum">
              <a:rPr lang="zh-TW" altLang="en-US" smtClean="0"/>
              <a:pPr/>
              <a:t>10</a:t>
            </a:fld>
            <a:endParaRPr lang="zh-TW" altLang="en-US" dirty="0"/>
          </a:p>
        </p:txBody>
      </p:sp>
      <p:pic>
        <p:nvPicPr>
          <p:cNvPr id="7" name="圖片 6">
            <a:extLst>
              <a:ext uri="{FF2B5EF4-FFF2-40B4-BE49-F238E27FC236}">
                <a16:creationId xmlns:a16="http://schemas.microsoft.com/office/drawing/2014/main" id="{BAF976B3-7C38-41F1-B72A-A24F0870870C}"/>
              </a:ext>
            </a:extLst>
          </p:cNvPr>
          <p:cNvPicPr>
            <a:picLocks noChangeAspect="1"/>
          </p:cNvPicPr>
          <p:nvPr/>
        </p:nvPicPr>
        <p:blipFill>
          <a:blip r:embed="rId3"/>
          <a:stretch>
            <a:fillRect/>
          </a:stretch>
        </p:blipFill>
        <p:spPr>
          <a:xfrm>
            <a:off x="132730" y="2097699"/>
            <a:ext cx="8878539" cy="905001"/>
          </a:xfrm>
          <a:prstGeom prst="rect">
            <a:avLst/>
          </a:prstGeom>
        </p:spPr>
      </p:pic>
    </p:spTree>
    <p:extLst>
      <p:ext uri="{BB962C8B-B14F-4D97-AF65-F5344CB8AC3E}">
        <p14:creationId xmlns:p14="http://schemas.microsoft.com/office/powerpoint/2010/main" val="1586639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472B83-FBC5-4DA8-A997-1E22681B500F}"/>
              </a:ext>
            </a:extLst>
          </p:cNvPr>
          <p:cNvSpPr>
            <a:spLocks noGrp="1"/>
          </p:cNvSpPr>
          <p:nvPr>
            <p:ph type="title"/>
          </p:nvPr>
        </p:nvSpPr>
        <p:spPr/>
        <p:txBody>
          <a:bodyPr/>
          <a:lstStyle/>
          <a:p>
            <a:r>
              <a:rPr lang="en-US" altLang="zh-TW" dirty="0"/>
              <a:t>Kernel</a:t>
            </a:r>
            <a:endParaRPr lang="zh-TW" altLang="en-US" dirty="0"/>
          </a:p>
        </p:txBody>
      </p:sp>
      <p:sp>
        <p:nvSpPr>
          <p:cNvPr id="3" name="內容版面配置區 2">
            <a:extLst>
              <a:ext uri="{FF2B5EF4-FFF2-40B4-BE49-F238E27FC236}">
                <a16:creationId xmlns:a16="http://schemas.microsoft.com/office/drawing/2014/main" id="{CD6892FE-7311-4D23-8EE3-7D930F1583D0}"/>
              </a:ext>
            </a:extLst>
          </p:cNvPr>
          <p:cNvSpPr>
            <a:spLocks noGrp="1"/>
          </p:cNvSpPr>
          <p:nvPr>
            <p:ph sz="quarter" idx="1"/>
          </p:nvPr>
        </p:nvSpPr>
        <p:spPr/>
        <p:txBody>
          <a:bodyPr/>
          <a:lstStyle/>
          <a:p>
            <a:r>
              <a:rPr lang="en-US" altLang="zh-TW" sz="1800" dirty="0"/>
              <a:t>Kernel </a:t>
            </a:r>
            <a:r>
              <a:rPr lang="zh-TW" altLang="en-US" sz="1800" dirty="0"/>
              <a:t>的角色就是希望當不同類別的資料在原始空間中無法被線性分類器區隔開來時，經由非線性投影後的資料能在更高維度的空間中可以更區隔開。</a:t>
            </a:r>
            <a:endParaRPr lang="en-US" altLang="zh-TW" sz="1800" dirty="0"/>
          </a:p>
          <a:p>
            <a:pPr lvl="1"/>
            <a:r>
              <a:rPr lang="en-US" altLang="zh-TW" sz="1500" dirty="0"/>
              <a:t>Polynomial kernel function </a:t>
            </a:r>
          </a:p>
          <a:p>
            <a:pPr lvl="1"/>
            <a:r>
              <a:rPr lang="en-US" altLang="zh-TW" sz="1500" dirty="0"/>
              <a:t>RBF kernel function</a:t>
            </a:r>
            <a:r>
              <a:rPr lang="zh-TW" altLang="en-US" sz="1500" dirty="0"/>
              <a:t>：</a:t>
            </a:r>
            <a:r>
              <a:rPr lang="en-US" altLang="zh-TW" sz="1500" dirty="0"/>
              <a:t>Radial Base Kernel function</a:t>
            </a:r>
          </a:p>
          <a:p>
            <a:endParaRPr lang="en-US" altLang="zh-TW" sz="1800" dirty="0"/>
          </a:p>
          <a:p>
            <a:endParaRPr lang="zh-TW" altLang="en-US" dirty="0"/>
          </a:p>
        </p:txBody>
      </p:sp>
      <p:sp>
        <p:nvSpPr>
          <p:cNvPr id="4" name="投影片編號版面配置區 3">
            <a:extLst>
              <a:ext uri="{FF2B5EF4-FFF2-40B4-BE49-F238E27FC236}">
                <a16:creationId xmlns:a16="http://schemas.microsoft.com/office/drawing/2014/main" id="{0386DE2C-431D-4879-9407-99627D77BEAC}"/>
              </a:ext>
            </a:extLst>
          </p:cNvPr>
          <p:cNvSpPr>
            <a:spLocks noGrp="1"/>
          </p:cNvSpPr>
          <p:nvPr>
            <p:ph type="sldNum" sz="quarter" idx="15"/>
          </p:nvPr>
        </p:nvSpPr>
        <p:spPr/>
        <p:txBody>
          <a:bodyPr/>
          <a:lstStyle/>
          <a:p>
            <a:fld id="{00D287BA-DA8B-4721-A280-7D184DE14026}" type="slidenum">
              <a:rPr lang="zh-TW" altLang="en-US" smtClean="0"/>
              <a:pPr/>
              <a:t>11</a:t>
            </a:fld>
            <a:endParaRPr lang="zh-TW" altLang="en-US" dirty="0"/>
          </a:p>
        </p:txBody>
      </p:sp>
      <p:pic>
        <p:nvPicPr>
          <p:cNvPr id="5" name="圖片 4">
            <a:extLst>
              <a:ext uri="{FF2B5EF4-FFF2-40B4-BE49-F238E27FC236}">
                <a16:creationId xmlns:a16="http://schemas.microsoft.com/office/drawing/2014/main" id="{4C8E5666-E50E-45F8-91D9-A581881E3077}"/>
              </a:ext>
            </a:extLst>
          </p:cNvPr>
          <p:cNvPicPr>
            <a:picLocks noChangeAspect="1"/>
          </p:cNvPicPr>
          <p:nvPr/>
        </p:nvPicPr>
        <p:blipFill rotWithShape="1">
          <a:blip r:embed="rId2"/>
          <a:srcRect r="-1958" b="56211"/>
          <a:stretch/>
        </p:blipFill>
        <p:spPr>
          <a:xfrm>
            <a:off x="582087" y="2924944"/>
            <a:ext cx="7870067" cy="2664296"/>
          </a:xfrm>
          <a:prstGeom prst="rect">
            <a:avLst/>
          </a:prstGeom>
        </p:spPr>
      </p:pic>
    </p:spTree>
    <p:extLst>
      <p:ext uri="{BB962C8B-B14F-4D97-AF65-F5344CB8AC3E}">
        <p14:creationId xmlns:p14="http://schemas.microsoft.com/office/powerpoint/2010/main" val="4085485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FB6D26-BAD1-4E26-8930-62F1F35679B6}"/>
              </a:ext>
            </a:extLst>
          </p:cNvPr>
          <p:cNvSpPr>
            <a:spLocks noGrp="1"/>
          </p:cNvSpPr>
          <p:nvPr>
            <p:ph type="title"/>
          </p:nvPr>
        </p:nvSpPr>
        <p:spPr/>
        <p:txBody>
          <a:bodyPr>
            <a:normAutofit/>
          </a:bodyPr>
          <a:lstStyle/>
          <a:p>
            <a:r>
              <a:rPr lang="zh-TW" altLang="en-US" dirty="0"/>
              <a:t>實作</a:t>
            </a:r>
            <a:r>
              <a:rPr lang="en-US" altLang="zh-TW" dirty="0"/>
              <a:t>2</a:t>
            </a:r>
            <a:r>
              <a:rPr lang="zh-TW" altLang="en-US" dirty="0"/>
              <a:t>：</a:t>
            </a:r>
            <a:r>
              <a:rPr lang="en-US" altLang="zh-TW" dirty="0"/>
              <a:t>IRIS </a:t>
            </a:r>
            <a:r>
              <a:rPr lang="zh-TW" altLang="en-US" dirty="0"/>
              <a:t>不同</a:t>
            </a:r>
            <a:r>
              <a:rPr lang="en-US" altLang="zh-TW" dirty="0" err="1"/>
              <a:t>kernal</a:t>
            </a:r>
            <a:r>
              <a:rPr lang="zh-TW" altLang="en-US" dirty="0"/>
              <a:t>比較</a:t>
            </a:r>
          </a:p>
        </p:txBody>
      </p:sp>
      <p:sp>
        <p:nvSpPr>
          <p:cNvPr id="3" name="內容版面配置區 2">
            <a:extLst>
              <a:ext uri="{FF2B5EF4-FFF2-40B4-BE49-F238E27FC236}">
                <a16:creationId xmlns:a16="http://schemas.microsoft.com/office/drawing/2014/main" id="{589A5227-EDA2-4FB6-8A57-E5491A9FC576}"/>
              </a:ext>
            </a:extLst>
          </p:cNvPr>
          <p:cNvSpPr>
            <a:spLocks noGrp="1"/>
          </p:cNvSpPr>
          <p:nvPr>
            <p:ph sz="quarter" idx="1"/>
          </p:nvPr>
        </p:nvSpPr>
        <p:spPr>
          <a:xfrm>
            <a:off x="477634" y="1011598"/>
            <a:ext cx="7715200" cy="5589240"/>
          </a:xfrm>
        </p:spPr>
        <p:txBody>
          <a:bodyPr>
            <a:normAutofit fontScale="55000" lnSpcReduction="20000"/>
          </a:bodyPr>
          <a:lstStyle/>
          <a:p>
            <a:pPr marL="0" indent="0">
              <a:buNone/>
            </a:pPr>
            <a:r>
              <a:rPr lang="en-US" altLang="zh-TW" dirty="0">
                <a:solidFill>
                  <a:srgbClr val="0000FF"/>
                </a:solidFill>
              </a:rPr>
              <a:t>………….</a:t>
            </a:r>
          </a:p>
          <a:p>
            <a:pPr marL="0" indent="0">
              <a:buNone/>
            </a:pPr>
            <a:r>
              <a:rPr lang="en-US" altLang="zh-TW" dirty="0" err="1">
                <a:solidFill>
                  <a:srgbClr val="0000FF"/>
                </a:solidFill>
              </a:rPr>
              <a:t>X_train,X_test,y_train,y_test</a:t>
            </a:r>
            <a:r>
              <a:rPr lang="en-US" altLang="zh-TW" dirty="0">
                <a:solidFill>
                  <a:srgbClr val="0000FF"/>
                </a:solidFill>
              </a:rPr>
              <a:t>=</a:t>
            </a:r>
            <a:r>
              <a:rPr lang="en-US" altLang="zh-TW" dirty="0" err="1">
                <a:solidFill>
                  <a:srgbClr val="0000FF"/>
                </a:solidFill>
              </a:rPr>
              <a:t>train_test_split</a:t>
            </a:r>
            <a:r>
              <a:rPr lang="en-US" altLang="zh-TW" dirty="0">
                <a:solidFill>
                  <a:srgbClr val="0000FF"/>
                </a:solidFill>
              </a:rPr>
              <a:t>(X, y, stratify=y, </a:t>
            </a:r>
            <a:r>
              <a:rPr lang="en-US" altLang="zh-TW" dirty="0" err="1">
                <a:solidFill>
                  <a:srgbClr val="0000FF"/>
                </a:solidFill>
              </a:rPr>
              <a:t>random_state</a:t>
            </a:r>
            <a:r>
              <a:rPr lang="en-US" altLang="zh-TW" dirty="0">
                <a:solidFill>
                  <a:srgbClr val="0000FF"/>
                </a:solidFill>
              </a:rPr>
              <a:t>=42)</a:t>
            </a:r>
          </a:p>
          <a:p>
            <a:pPr marL="0" indent="0">
              <a:buNone/>
            </a:pPr>
            <a:endParaRPr lang="en-US" altLang="zh-TW" dirty="0"/>
          </a:p>
          <a:p>
            <a:pPr marL="0" indent="0">
              <a:buNone/>
            </a:pPr>
            <a:r>
              <a:rPr lang="en-US" altLang="zh-TW" dirty="0">
                <a:solidFill>
                  <a:srgbClr val="0000FF"/>
                </a:solidFill>
              </a:rPr>
              <a:t>models = (</a:t>
            </a:r>
            <a:r>
              <a:rPr lang="en-US" altLang="zh-TW" dirty="0" err="1">
                <a:solidFill>
                  <a:srgbClr val="0000FF"/>
                </a:solidFill>
              </a:rPr>
              <a:t>svm.SVC</a:t>
            </a:r>
            <a:r>
              <a:rPr lang="en-US" altLang="zh-TW" dirty="0">
                <a:solidFill>
                  <a:srgbClr val="0000FF"/>
                </a:solidFill>
              </a:rPr>
              <a:t>(kernel='linear'),</a:t>
            </a:r>
          </a:p>
          <a:p>
            <a:pPr marL="0" indent="0">
              <a:buNone/>
            </a:pPr>
            <a:r>
              <a:rPr lang="en-US" altLang="zh-TW" dirty="0">
                <a:solidFill>
                  <a:srgbClr val="0000FF"/>
                </a:solidFill>
              </a:rPr>
              <a:t>                    </a:t>
            </a:r>
            <a:r>
              <a:rPr lang="en-US" altLang="zh-TW" dirty="0" err="1">
                <a:solidFill>
                  <a:srgbClr val="0000FF"/>
                </a:solidFill>
              </a:rPr>
              <a:t>svm.SVC</a:t>
            </a:r>
            <a:r>
              <a:rPr lang="en-US" altLang="zh-TW" dirty="0">
                <a:solidFill>
                  <a:srgbClr val="0000FF"/>
                </a:solidFill>
              </a:rPr>
              <a:t>(kernel='</a:t>
            </a:r>
            <a:r>
              <a:rPr lang="en-US" altLang="zh-TW" dirty="0" err="1">
                <a:solidFill>
                  <a:srgbClr val="0000FF"/>
                </a:solidFill>
              </a:rPr>
              <a:t>rbf</a:t>
            </a:r>
            <a:r>
              <a:rPr lang="en-US" altLang="zh-TW" dirty="0">
                <a:solidFill>
                  <a:srgbClr val="0000FF"/>
                </a:solidFill>
              </a:rPr>
              <a:t>', gamma=0.7),</a:t>
            </a:r>
          </a:p>
          <a:p>
            <a:pPr marL="0" indent="0">
              <a:buNone/>
            </a:pPr>
            <a:r>
              <a:rPr lang="en-US" altLang="zh-TW" dirty="0">
                <a:solidFill>
                  <a:srgbClr val="0000FF"/>
                </a:solidFill>
              </a:rPr>
              <a:t>                    </a:t>
            </a:r>
            <a:r>
              <a:rPr lang="en-US" altLang="zh-TW" dirty="0" err="1">
                <a:solidFill>
                  <a:srgbClr val="0000FF"/>
                </a:solidFill>
              </a:rPr>
              <a:t>svm.SVC</a:t>
            </a:r>
            <a:r>
              <a:rPr lang="en-US" altLang="zh-TW" dirty="0">
                <a:solidFill>
                  <a:srgbClr val="0000FF"/>
                </a:solidFill>
              </a:rPr>
              <a:t>(kernel='poly', degree=3, gamma='auto'))</a:t>
            </a:r>
          </a:p>
          <a:p>
            <a:pPr marL="0" indent="0">
              <a:buNone/>
            </a:pPr>
            <a:endParaRPr lang="en-US" altLang="zh-TW" dirty="0">
              <a:solidFill>
                <a:srgbClr val="0000FF"/>
              </a:solidFill>
            </a:endParaRPr>
          </a:p>
          <a:p>
            <a:pPr marL="0" indent="0">
              <a:buNone/>
            </a:pPr>
            <a:r>
              <a:rPr lang="en-US" altLang="zh-TW" dirty="0">
                <a:solidFill>
                  <a:srgbClr val="0000FF"/>
                </a:solidFill>
              </a:rPr>
              <a:t>for </a:t>
            </a:r>
            <a:r>
              <a:rPr lang="en-US" altLang="zh-TW" dirty="0" err="1">
                <a:solidFill>
                  <a:srgbClr val="0000FF"/>
                </a:solidFill>
              </a:rPr>
              <a:t>clf</a:t>
            </a:r>
            <a:r>
              <a:rPr lang="en-US" altLang="zh-TW" dirty="0">
                <a:solidFill>
                  <a:srgbClr val="0000FF"/>
                </a:solidFill>
              </a:rPr>
              <a:t> in models:</a:t>
            </a:r>
          </a:p>
          <a:p>
            <a:pPr marL="0" indent="0">
              <a:buNone/>
            </a:pPr>
            <a:r>
              <a:rPr lang="en-US" altLang="zh-TW" dirty="0">
                <a:solidFill>
                  <a:srgbClr val="0000FF"/>
                </a:solidFill>
              </a:rPr>
              <a:t>    models = </a:t>
            </a:r>
            <a:r>
              <a:rPr lang="en-US" altLang="zh-TW" dirty="0" err="1">
                <a:solidFill>
                  <a:srgbClr val="0000FF"/>
                </a:solidFill>
              </a:rPr>
              <a:t>clf.fit</a:t>
            </a:r>
            <a:r>
              <a:rPr lang="en-US" altLang="zh-TW" dirty="0">
                <a:solidFill>
                  <a:srgbClr val="0000FF"/>
                </a:solidFill>
              </a:rPr>
              <a:t>(</a:t>
            </a:r>
            <a:r>
              <a:rPr lang="en-US" altLang="zh-TW" dirty="0" err="1">
                <a:solidFill>
                  <a:srgbClr val="0000FF"/>
                </a:solidFill>
              </a:rPr>
              <a:t>X_train</a:t>
            </a:r>
            <a:r>
              <a:rPr lang="en-US" altLang="zh-TW" dirty="0">
                <a:solidFill>
                  <a:srgbClr val="0000FF"/>
                </a:solidFill>
              </a:rPr>
              <a:t>, </a:t>
            </a:r>
            <a:r>
              <a:rPr lang="en-US" altLang="zh-TW" dirty="0" err="1">
                <a:solidFill>
                  <a:srgbClr val="0000FF"/>
                </a:solidFill>
              </a:rPr>
              <a:t>y_train</a:t>
            </a:r>
            <a:r>
              <a:rPr lang="en-US" altLang="zh-TW" dirty="0">
                <a:solidFill>
                  <a:srgbClr val="0000FF"/>
                </a:solidFill>
              </a:rPr>
              <a:t>)</a:t>
            </a:r>
          </a:p>
          <a:p>
            <a:pPr marL="0" indent="0">
              <a:buNone/>
            </a:pPr>
            <a:r>
              <a:rPr lang="en-US" altLang="zh-TW" dirty="0">
                <a:solidFill>
                  <a:srgbClr val="0000FF"/>
                </a:solidFill>
              </a:rPr>
              <a:t>    </a:t>
            </a:r>
            <a:r>
              <a:rPr lang="en-US" altLang="zh-TW" dirty="0" err="1">
                <a:solidFill>
                  <a:srgbClr val="0000FF"/>
                </a:solidFill>
              </a:rPr>
              <a:t>y_pred</a:t>
            </a:r>
            <a:r>
              <a:rPr lang="en-US" altLang="zh-TW" dirty="0">
                <a:solidFill>
                  <a:srgbClr val="0000FF"/>
                </a:solidFill>
              </a:rPr>
              <a:t> = </a:t>
            </a:r>
            <a:r>
              <a:rPr lang="en-US" altLang="zh-TW" dirty="0" err="1">
                <a:solidFill>
                  <a:srgbClr val="0000FF"/>
                </a:solidFill>
              </a:rPr>
              <a:t>models.predict</a:t>
            </a:r>
            <a:r>
              <a:rPr lang="en-US" altLang="zh-TW" dirty="0">
                <a:solidFill>
                  <a:srgbClr val="0000FF"/>
                </a:solidFill>
              </a:rPr>
              <a:t>(</a:t>
            </a:r>
            <a:r>
              <a:rPr lang="en-US" altLang="zh-TW" dirty="0" err="1">
                <a:solidFill>
                  <a:srgbClr val="0000FF"/>
                </a:solidFill>
              </a:rPr>
              <a:t>X_test</a:t>
            </a:r>
            <a:r>
              <a:rPr lang="en-US" altLang="zh-TW" dirty="0">
                <a:solidFill>
                  <a:srgbClr val="0000FF"/>
                </a:solidFill>
              </a:rPr>
              <a:t>)</a:t>
            </a:r>
          </a:p>
          <a:p>
            <a:pPr marL="0" indent="0">
              <a:buNone/>
            </a:pPr>
            <a:endParaRPr lang="en-US" altLang="zh-TW" dirty="0">
              <a:solidFill>
                <a:srgbClr val="0000FF"/>
              </a:solidFill>
            </a:endParaRPr>
          </a:p>
          <a:p>
            <a:pPr marL="0" indent="0">
              <a:buNone/>
            </a:pPr>
            <a:r>
              <a:rPr lang="en-US" altLang="zh-TW" dirty="0">
                <a:solidFill>
                  <a:srgbClr val="0000FF"/>
                </a:solidFill>
              </a:rPr>
              <a:t>    #</a:t>
            </a:r>
            <a:r>
              <a:rPr lang="zh-TW" altLang="en-US" dirty="0">
                <a:solidFill>
                  <a:srgbClr val="0000FF"/>
                </a:solidFill>
              </a:rPr>
              <a:t>查看各项得分</a:t>
            </a:r>
          </a:p>
          <a:p>
            <a:pPr marL="0" indent="0">
              <a:buNone/>
            </a:pPr>
            <a:r>
              <a:rPr lang="zh-TW" altLang="en-US" dirty="0">
                <a:solidFill>
                  <a:srgbClr val="0000FF"/>
                </a:solidFill>
              </a:rPr>
              <a:t>    </a:t>
            </a:r>
            <a:r>
              <a:rPr lang="en-US" altLang="zh-TW" dirty="0">
                <a:solidFill>
                  <a:srgbClr val="0000FF"/>
                </a:solidFill>
              </a:rPr>
              <a:t>print("y_pred",</a:t>
            </a:r>
            <a:r>
              <a:rPr lang="en-US" altLang="zh-TW" dirty="0" err="1">
                <a:solidFill>
                  <a:srgbClr val="0000FF"/>
                </a:solidFill>
              </a:rPr>
              <a:t>y_pred</a:t>
            </a:r>
            <a:r>
              <a:rPr lang="en-US" altLang="zh-TW" dirty="0">
                <a:solidFill>
                  <a:srgbClr val="0000FF"/>
                </a:solidFill>
              </a:rPr>
              <a:t>)</a:t>
            </a:r>
          </a:p>
          <a:p>
            <a:pPr marL="0" indent="0">
              <a:buNone/>
            </a:pPr>
            <a:r>
              <a:rPr lang="en-US" altLang="zh-TW" dirty="0">
                <a:solidFill>
                  <a:srgbClr val="0000FF"/>
                </a:solidFill>
              </a:rPr>
              <a:t>    print("y_test",</a:t>
            </a:r>
            <a:r>
              <a:rPr lang="en-US" altLang="zh-TW" dirty="0" err="1">
                <a:solidFill>
                  <a:srgbClr val="0000FF"/>
                </a:solidFill>
              </a:rPr>
              <a:t>y_test</a:t>
            </a:r>
            <a:r>
              <a:rPr lang="en-US" altLang="zh-TW" dirty="0">
                <a:solidFill>
                  <a:srgbClr val="0000FF"/>
                </a:solidFill>
              </a:rPr>
              <a:t>)</a:t>
            </a:r>
          </a:p>
          <a:p>
            <a:pPr marL="0" indent="0">
              <a:buNone/>
            </a:pPr>
            <a:r>
              <a:rPr lang="en-US" altLang="zh-TW" dirty="0">
                <a:solidFill>
                  <a:srgbClr val="0000FF"/>
                </a:solidFill>
              </a:rPr>
              <a:t>    print("score on train set", </a:t>
            </a:r>
            <a:r>
              <a:rPr lang="en-US" altLang="zh-TW" dirty="0" err="1">
                <a:solidFill>
                  <a:srgbClr val="0000FF"/>
                </a:solidFill>
              </a:rPr>
              <a:t>models.score</a:t>
            </a:r>
            <a:r>
              <a:rPr lang="en-US" altLang="zh-TW" dirty="0">
                <a:solidFill>
                  <a:srgbClr val="0000FF"/>
                </a:solidFill>
              </a:rPr>
              <a:t>(</a:t>
            </a:r>
            <a:r>
              <a:rPr lang="en-US" altLang="zh-TW" dirty="0" err="1">
                <a:solidFill>
                  <a:srgbClr val="0000FF"/>
                </a:solidFill>
              </a:rPr>
              <a:t>X_train</a:t>
            </a:r>
            <a:r>
              <a:rPr lang="en-US" altLang="zh-TW" dirty="0">
                <a:solidFill>
                  <a:srgbClr val="0000FF"/>
                </a:solidFill>
              </a:rPr>
              <a:t>, </a:t>
            </a:r>
            <a:r>
              <a:rPr lang="en-US" altLang="zh-TW" dirty="0" err="1">
                <a:solidFill>
                  <a:srgbClr val="0000FF"/>
                </a:solidFill>
              </a:rPr>
              <a:t>y_train</a:t>
            </a:r>
            <a:r>
              <a:rPr lang="en-US" altLang="zh-TW" dirty="0">
                <a:solidFill>
                  <a:srgbClr val="0000FF"/>
                </a:solidFill>
              </a:rPr>
              <a:t>))</a:t>
            </a:r>
          </a:p>
          <a:p>
            <a:pPr marL="0" indent="0">
              <a:buNone/>
            </a:pPr>
            <a:r>
              <a:rPr lang="en-US" altLang="zh-TW" dirty="0">
                <a:solidFill>
                  <a:srgbClr val="0000FF"/>
                </a:solidFill>
              </a:rPr>
              <a:t>    print("score on test set", </a:t>
            </a:r>
            <a:r>
              <a:rPr lang="en-US" altLang="zh-TW" dirty="0" err="1">
                <a:solidFill>
                  <a:srgbClr val="0000FF"/>
                </a:solidFill>
              </a:rPr>
              <a:t>models.score</a:t>
            </a:r>
            <a:r>
              <a:rPr lang="en-US" altLang="zh-TW" dirty="0">
                <a:solidFill>
                  <a:srgbClr val="0000FF"/>
                </a:solidFill>
              </a:rPr>
              <a:t>(</a:t>
            </a:r>
            <a:r>
              <a:rPr lang="en-US" altLang="zh-TW" dirty="0" err="1">
                <a:solidFill>
                  <a:srgbClr val="0000FF"/>
                </a:solidFill>
              </a:rPr>
              <a:t>X_test</a:t>
            </a:r>
            <a:r>
              <a:rPr lang="en-US" altLang="zh-TW" dirty="0">
                <a:solidFill>
                  <a:srgbClr val="0000FF"/>
                </a:solidFill>
              </a:rPr>
              <a:t>, </a:t>
            </a:r>
            <a:r>
              <a:rPr lang="en-US" altLang="zh-TW" dirty="0" err="1">
                <a:solidFill>
                  <a:srgbClr val="0000FF"/>
                </a:solidFill>
              </a:rPr>
              <a:t>y_test</a:t>
            </a:r>
            <a:r>
              <a:rPr lang="en-US" altLang="zh-TW" dirty="0">
                <a:solidFill>
                  <a:srgbClr val="0000FF"/>
                </a:solidFill>
              </a:rPr>
              <a:t>))</a:t>
            </a:r>
          </a:p>
          <a:p>
            <a:pPr marL="0" indent="0">
              <a:buNone/>
            </a:pPr>
            <a:r>
              <a:rPr lang="en-US" altLang="zh-TW" dirty="0">
                <a:solidFill>
                  <a:srgbClr val="0000FF"/>
                </a:solidFill>
              </a:rPr>
              <a:t>    print("accuracy score", </a:t>
            </a:r>
            <a:r>
              <a:rPr lang="en-US" altLang="zh-TW" dirty="0" err="1">
                <a:solidFill>
                  <a:srgbClr val="0000FF"/>
                </a:solidFill>
              </a:rPr>
              <a:t>accuracy_score</a:t>
            </a:r>
            <a:r>
              <a:rPr lang="en-US" altLang="zh-TW" dirty="0">
                <a:solidFill>
                  <a:srgbClr val="0000FF"/>
                </a:solidFill>
              </a:rPr>
              <a:t>(</a:t>
            </a:r>
            <a:r>
              <a:rPr lang="en-US" altLang="zh-TW" dirty="0" err="1">
                <a:solidFill>
                  <a:srgbClr val="0000FF"/>
                </a:solidFill>
              </a:rPr>
              <a:t>y_test</a:t>
            </a:r>
            <a:r>
              <a:rPr lang="en-US" altLang="zh-TW" dirty="0">
                <a:solidFill>
                  <a:srgbClr val="0000FF"/>
                </a:solidFill>
              </a:rPr>
              <a:t>, </a:t>
            </a:r>
            <a:r>
              <a:rPr lang="en-US" altLang="zh-TW" dirty="0" err="1">
                <a:solidFill>
                  <a:srgbClr val="0000FF"/>
                </a:solidFill>
              </a:rPr>
              <a:t>y_pred</a:t>
            </a:r>
            <a:r>
              <a:rPr lang="en-US" altLang="zh-TW" dirty="0">
                <a:solidFill>
                  <a:srgbClr val="0000FF"/>
                </a:solidFill>
              </a:rPr>
              <a:t>))</a:t>
            </a:r>
          </a:p>
          <a:p>
            <a:pPr marL="0" indent="0">
              <a:buNone/>
            </a:pPr>
            <a:r>
              <a:rPr lang="en-US" altLang="zh-TW" dirty="0">
                <a:solidFill>
                  <a:srgbClr val="0000FF"/>
                </a:solidFill>
              </a:rPr>
              <a:t>   # </a:t>
            </a:r>
            <a:r>
              <a:rPr lang="zh-TW" altLang="en-US">
                <a:solidFill>
                  <a:srgbClr val="0000FF"/>
                </a:solidFill>
              </a:rPr>
              <a:t>可加上 </a:t>
            </a:r>
            <a:r>
              <a:rPr lang="en-US" altLang="zh-TW" dirty="0">
                <a:solidFill>
                  <a:srgbClr val="0000FF"/>
                </a:solidFill>
              </a:rPr>
              <a:t>confusion matrix &amp; report    </a:t>
            </a:r>
          </a:p>
          <a:p>
            <a:pPr marL="0" indent="0">
              <a:buNone/>
            </a:pPr>
            <a:r>
              <a:rPr lang="en-US" altLang="zh-TW" dirty="0">
                <a:solidFill>
                  <a:srgbClr val="0000FF"/>
                </a:solidFill>
              </a:rPr>
              <a:t>   # What kind of iris has 3cm x 5cm sepal and 4cm x 2cm petal?</a:t>
            </a:r>
          </a:p>
          <a:p>
            <a:pPr marL="0" indent="0">
              <a:buNone/>
            </a:pPr>
            <a:r>
              <a:rPr lang="en-US" altLang="zh-TW" dirty="0">
                <a:solidFill>
                  <a:srgbClr val="0000FF"/>
                </a:solidFill>
              </a:rPr>
              <a:t>    </a:t>
            </a:r>
            <a:r>
              <a:rPr lang="en-US" altLang="zh-TW" dirty="0" err="1">
                <a:solidFill>
                  <a:srgbClr val="0000FF"/>
                </a:solidFill>
              </a:rPr>
              <a:t>X_new</a:t>
            </a:r>
            <a:r>
              <a:rPr lang="en-US" altLang="zh-TW" dirty="0">
                <a:solidFill>
                  <a:srgbClr val="0000FF"/>
                </a:solidFill>
              </a:rPr>
              <a:t> = [[3, 5, 4, 2]]</a:t>
            </a:r>
          </a:p>
          <a:p>
            <a:pPr marL="0" indent="0">
              <a:buNone/>
            </a:pPr>
            <a:r>
              <a:rPr lang="en-US" altLang="zh-TW" dirty="0">
                <a:solidFill>
                  <a:srgbClr val="0000FF"/>
                </a:solidFill>
              </a:rPr>
              <a:t>    prediction = </a:t>
            </a:r>
            <a:r>
              <a:rPr lang="en-US" altLang="zh-TW" dirty="0" err="1">
                <a:solidFill>
                  <a:srgbClr val="0000FF"/>
                </a:solidFill>
              </a:rPr>
              <a:t>models.predict</a:t>
            </a:r>
            <a:r>
              <a:rPr lang="en-US" altLang="zh-TW" dirty="0">
                <a:solidFill>
                  <a:srgbClr val="0000FF"/>
                </a:solidFill>
              </a:rPr>
              <a:t>(</a:t>
            </a:r>
            <a:r>
              <a:rPr lang="en-US" altLang="zh-TW" dirty="0" err="1">
                <a:solidFill>
                  <a:srgbClr val="0000FF"/>
                </a:solidFill>
              </a:rPr>
              <a:t>X_new</a:t>
            </a:r>
            <a:r>
              <a:rPr lang="en-US" altLang="zh-TW" dirty="0">
                <a:solidFill>
                  <a:srgbClr val="0000FF"/>
                </a:solidFill>
              </a:rPr>
              <a:t>)</a:t>
            </a:r>
          </a:p>
          <a:p>
            <a:pPr marL="0" indent="0">
              <a:buNone/>
            </a:pPr>
            <a:r>
              <a:rPr lang="en-US" altLang="zh-TW" dirty="0">
                <a:solidFill>
                  <a:srgbClr val="0000FF"/>
                </a:solidFill>
              </a:rPr>
              <a:t>    print(</a:t>
            </a:r>
            <a:r>
              <a:rPr lang="en-US" altLang="zh-TW" dirty="0" err="1">
                <a:solidFill>
                  <a:srgbClr val="0000FF"/>
                </a:solidFill>
              </a:rPr>
              <a:t>iris.target_names</a:t>
            </a:r>
            <a:r>
              <a:rPr lang="en-US" altLang="zh-TW" dirty="0">
                <a:solidFill>
                  <a:srgbClr val="0000FF"/>
                </a:solidFill>
              </a:rPr>
              <a:t>[prediction])</a:t>
            </a:r>
          </a:p>
        </p:txBody>
      </p:sp>
      <p:sp>
        <p:nvSpPr>
          <p:cNvPr id="4" name="投影片編號版面配置區 3">
            <a:extLst>
              <a:ext uri="{FF2B5EF4-FFF2-40B4-BE49-F238E27FC236}">
                <a16:creationId xmlns:a16="http://schemas.microsoft.com/office/drawing/2014/main" id="{6D80A40E-4036-404D-86C1-BA357FC8036A}"/>
              </a:ext>
            </a:extLst>
          </p:cNvPr>
          <p:cNvSpPr>
            <a:spLocks noGrp="1"/>
          </p:cNvSpPr>
          <p:nvPr>
            <p:ph type="sldNum" sz="quarter" idx="15"/>
          </p:nvPr>
        </p:nvSpPr>
        <p:spPr/>
        <p:txBody>
          <a:bodyPr/>
          <a:lstStyle/>
          <a:p>
            <a:fld id="{00D287BA-DA8B-4721-A280-7D184DE14026}" type="slidenum">
              <a:rPr lang="zh-TW" altLang="en-US" smtClean="0"/>
              <a:pPr/>
              <a:t>12</a:t>
            </a:fld>
            <a:endParaRPr lang="zh-TW" altLang="en-US" dirty="0"/>
          </a:p>
        </p:txBody>
      </p:sp>
    </p:spTree>
    <p:extLst>
      <p:ext uri="{BB962C8B-B14F-4D97-AF65-F5344CB8AC3E}">
        <p14:creationId xmlns:p14="http://schemas.microsoft.com/office/powerpoint/2010/main" val="2907720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D82D833-993E-4CB4-BDAC-89BC7AB266A7}"/>
              </a:ext>
            </a:extLst>
          </p:cNvPr>
          <p:cNvSpPr>
            <a:spLocks noGrp="1"/>
          </p:cNvSpPr>
          <p:nvPr>
            <p:ph type="title"/>
          </p:nvPr>
        </p:nvSpPr>
        <p:spPr/>
        <p:txBody>
          <a:bodyPr/>
          <a:lstStyle/>
          <a:p>
            <a:r>
              <a:rPr lang="zh-TW" altLang="en-US" dirty="0"/>
              <a:t>實作</a:t>
            </a:r>
            <a:r>
              <a:rPr lang="en-US" altLang="zh-TW" dirty="0"/>
              <a:t>3</a:t>
            </a:r>
            <a:r>
              <a:rPr lang="zh-TW" altLang="en-US" dirty="0"/>
              <a:t>：</a:t>
            </a:r>
            <a:r>
              <a:rPr lang="en-US" altLang="zh-TW" dirty="0"/>
              <a:t>WINE</a:t>
            </a:r>
            <a:endParaRPr lang="zh-TW" altLang="en-US" dirty="0"/>
          </a:p>
        </p:txBody>
      </p:sp>
      <p:sp>
        <p:nvSpPr>
          <p:cNvPr id="3" name="內容版面配置區 2">
            <a:extLst>
              <a:ext uri="{FF2B5EF4-FFF2-40B4-BE49-F238E27FC236}">
                <a16:creationId xmlns:a16="http://schemas.microsoft.com/office/drawing/2014/main" id="{BBFC047D-49AA-4FD8-9925-40153726600B}"/>
              </a:ext>
            </a:extLst>
          </p:cNvPr>
          <p:cNvSpPr>
            <a:spLocks noGrp="1"/>
          </p:cNvSpPr>
          <p:nvPr>
            <p:ph sz="quarter" idx="1"/>
          </p:nvPr>
        </p:nvSpPr>
        <p:spPr/>
        <p:txBody>
          <a:bodyPr>
            <a:normAutofit/>
          </a:bodyPr>
          <a:lstStyle/>
          <a:p>
            <a:pPr marL="0" indent="0">
              <a:buNone/>
            </a:pPr>
            <a:r>
              <a:rPr lang="en-US" altLang="zh-TW" sz="1800" dirty="0">
                <a:solidFill>
                  <a:srgbClr val="0000FF"/>
                </a:solidFill>
              </a:rPr>
              <a:t>from </a:t>
            </a:r>
            <a:r>
              <a:rPr lang="en-US" altLang="zh-TW" sz="1800" dirty="0" err="1">
                <a:solidFill>
                  <a:srgbClr val="0000FF"/>
                </a:solidFill>
              </a:rPr>
              <a:t>sklearn.datasets</a:t>
            </a:r>
            <a:r>
              <a:rPr lang="en-US" altLang="zh-TW" sz="1800" dirty="0">
                <a:solidFill>
                  <a:srgbClr val="0000FF"/>
                </a:solidFill>
              </a:rPr>
              <a:t> import </a:t>
            </a:r>
            <a:r>
              <a:rPr lang="en-US" altLang="zh-TW" sz="1800" dirty="0" err="1">
                <a:solidFill>
                  <a:srgbClr val="0000FF"/>
                </a:solidFill>
              </a:rPr>
              <a:t>load_wine</a:t>
            </a:r>
            <a:endParaRPr lang="en-US" altLang="zh-TW" sz="1800" dirty="0">
              <a:solidFill>
                <a:srgbClr val="0000FF"/>
              </a:solidFill>
            </a:endParaRPr>
          </a:p>
          <a:p>
            <a:pPr marL="0" indent="0">
              <a:buNone/>
            </a:pPr>
            <a:r>
              <a:rPr lang="en-US" altLang="zh-TW" sz="1800" dirty="0">
                <a:solidFill>
                  <a:srgbClr val="0000FF"/>
                </a:solidFill>
              </a:rPr>
              <a:t>………………………</a:t>
            </a:r>
          </a:p>
          <a:p>
            <a:pPr marL="0" indent="0">
              <a:buNone/>
            </a:pPr>
            <a:endParaRPr lang="en-US" altLang="zh-TW" sz="1800" dirty="0">
              <a:solidFill>
                <a:srgbClr val="0000FF"/>
              </a:solidFill>
            </a:endParaRPr>
          </a:p>
          <a:p>
            <a:pPr marL="0" indent="0">
              <a:buNone/>
            </a:pPr>
            <a:r>
              <a:rPr lang="en-US" altLang="zh-TW" sz="1800" dirty="0" err="1">
                <a:solidFill>
                  <a:srgbClr val="0000FF"/>
                </a:solidFill>
              </a:rPr>
              <a:t>svm</a:t>
            </a:r>
            <a:r>
              <a:rPr lang="en-US" altLang="zh-TW" sz="1800" dirty="0">
                <a:solidFill>
                  <a:srgbClr val="0000FF"/>
                </a:solidFill>
              </a:rPr>
              <a:t> = </a:t>
            </a:r>
            <a:r>
              <a:rPr lang="en-US" altLang="zh-TW" sz="1800" dirty="0" err="1">
                <a:solidFill>
                  <a:srgbClr val="0000FF"/>
                </a:solidFill>
              </a:rPr>
              <a:t>svm.SVC</a:t>
            </a:r>
            <a:r>
              <a:rPr lang="en-US" altLang="zh-TW" sz="1800" dirty="0">
                <a:solidFill>
                  <a:srgbClr val="0000FF"/>
                </a:solidFill>
              </a:rPr>
              <a:t>(kernel = 'linear', </a:t>
            </a:r>
            <a:r>
              <a:rPr lang="en-US" altLang="zh-TW" sz="1800" dirty="0" err="1">
                <a:solidFill>
                  <a:srgbClr val="0000FF"/>
                </a:solidFill>
              </a:rPr>
              <a:t>random_state</a:t>
            </a:r>
            <a:r>
              <a:rPr lang="en-US" altLang="zh-TW" sz="1800" dirty="0">
                <a:solidFill>
                  <a:srgbClr val="0000FF"/>
                </a:solidFill>
              </a:rPr>
              <a:t> = 0)</a:t>
            </a:r>
          </a:p>
          <a:p>
            <a:pPr marL="0" indent="0">
              <a:buNone/>
            </a:pPr>
            <a:r>
              <a:rPr lang="en-US" altLang="zh-TW" sz="1800" dirty="0">
                <a:solidFill>
                  <a:srgbClr val="0000FF"/>
                </a:solidFill>
              </a:rPr>
              <a:t>#svm = </a:t>
            </a:r>
            <a:r>
              <a:rPr lang="en-US" altLang="zh-TW" sz="1800" dirty="0" err="1">
                <a:solidFill>
                  <a:srgbClr val="0000FF"/>
                </a:solidFill>
              </a:rPr>
              <a:t>svm.SVC</a:t>
            </a:r>
            <a:r>
              <a:rPr lang="en-US" altLang="zh-TW" sz="1800" dirty="0">
                <a:solidFill>
                  <a:srgbClr val="0000FF"/>
                </a:solidFill>
              </a:rPr>
              <a:t>(kernel = '</a:t>
            </a:r>
            <a:r>
              <a:rPr lang="en-US" altLang="zh-TW" sz="1800" dirty="0" err="1">
                <a:solidFill>
                  <a:srgbClr val="0000FF"/>
                </a:solidFill>
              </a:rPr>
              <a:t>rbf</a:t>
            </a:r>
            <a:r>
              <a:rPr lang="en-US" altLang="zh-TW" sz="1800" dirty="0">
                <a:solidFill>
                  <a:srgbClr val="0000FF"/>
                </a:solidFill>
              </a:rPr>
              <a:t>', </a:t>
            </a:r>
            <a:r>
              <a:rPr lang="en-US" altLang="zh-TW" sz="1800" dirty="0" err="1">
                <a:solidFill>
                  <a:srgbClr val="0000FF"/>
                </a:solidFill>
              </a:rPr>
              <a:t>random_state</a:t>
            </a:r>
            <a:r>
              <a:rPr lang="en-US" altLang="zh-TW" sz="1800" dirty="0">
                <a:solidFill>
                  <a:srgbClr val="0000FF"/>
                </a:solidFill>
              </a:rPr>
              <a:t> = 0)</a:t>
            </a:r>
          </a:p>
          <a:p>
            <a:pPr marL="0" indent="0">
              <a:buNone/>
            </a:pPr>
            <a:r>
              <a:rPr lang="en-US" altLang="zh-TW" sz="1800" dirty="0">
                <a:solidFill>
                  <a:srgbClr val="0000FF"/>
                </a:solidFill>
              </a:rPr>
              <a:t>#svm = </a:t>
            </a:r>
            <a:r>
              <a:rPr lang="en-US" altLang="zh-TW" sz="1800" dirty="0" err="1">
                <a:solidFill>
                  <a:srgbClr val="0000FF"/>
                </a:solidFill>
              </a:rPr>
              <a:t>svm.SVC</a:t>
            </a:r>
            <a:r>
              <a:rPr lang="en-US" altLang="zh-TW" sz="1800" dirty="0">
                <a:solidFill>
                  <a:srgbClr val="0000FF"/>
                </a:solidFill>
              </a:rPr>
              <a:t>(kernel='poly', degree=3, gamma='auto’)</a:t>
            </a:r>
          </a:p>
          <a:p>
            <a:pPr marL="0" indent="0">
              <a:buNone/>
            </a:pPr>
            <a:endParaRPr lang="en-US" altLang="zh-TW" sz="1800" dirty="0">
              <a:solidFill>
                <a:srgbClr val="0000FF"/>
              </a:solidFill>
            </a:endParaRPr>
          </a:p>
          <a:p>
            <a:pPr marL="0" indent="0">
              <a:buNone/>
            </a:pPr>
            <a:r>
              <a:rPr lang="en-US" altLang="zh-TW" sz="1800" dirty="0">
                <a:solidFill>
                  <a:srgbClr val="0000FF"/>
                </a:solidFill>
              </a:rPr>
              <a:t>……………………………</a:t>
            </a:r>
          </a:p>
          <a:p>
            <a:pPr marL="0" indent="0">
              <a:buNone/>
            </a:pPr>
            <a:endParaRPr lang="en-US" altLang="zh-TW" sz="1800" dirty="0">
              <a:solidFill>
                <a:srgbClr val="0000FF"/>
              </a:solidFill>
            </a:endParaRPr>
          </a:p>
          <a:p>
            <a:pPr marL="0" indent="0">
              <a:buNone/>
            </a:pPr>
            <a:endParaRPr lang="en-US" altLang="zh-TW" sz="1800" dirty="0">
              <a:solidFill>
                <a:srgbClr val="0000FF"/>
              </a:solidFill>
            </a:endParaRPr>
          </a:p>
          <a:p>
            <a:pPr marL="0" indent="0">
              <a:buNone/>
            </a:pPr>
            <a:r>
              <a:rPr lang="en-US" altLang="zh-TW" sz="1800" dirty="0" err="1">
                <a:solidFill>
                  <a:srgbClr val="0000FF"/>
                </a:solidFill>
              </a:rPr>
              <a:t>X_new</a:t>
            </a:r>
            <a:r>
              <a:rPr lang="en-US" altLang="zh-TW" sz="1800" dirty="0">
                <a:solidFill>
                  <a:srgbClr val="0000FF"/>
                </a:solidFill>
              </a:rPr>
              <a:t> = [[13.2,2.77,2.51,18.5,96.6,1.04,2.55,0.57,1.47,6.2,1.05,3.33,820]]</a:t>
            </a:r>
          </a:p>
          <a:p>
            <a:pPr marL="0" indent="0">
              <a:buNone/>
            </a:pPr>
            <a:r>
              <a:rPr lang="en-US" altLang="zh-TW" sz="1800" dirty="0" err="1">
                <a:solidFill>
                  <a:srgbClr val="0000FF"/>
                </a:solidFill>
              </a:rPr>
              <a:t>y_new</a:t>
            </a:r>
            <a:r>
              <a:rPr lang="en-US" altLang="zh-TW" sz="1800" dirty="0">
                <a:solidFill>
                  <a:srgbClr val="0000FF"/>
                </a:solidFill>
              </a:rPr>
              <a:t> = </a:t>
            </a:r>
            <a:r>
              <a:rPr lang="en-US" altLang="zh-TW" sz="1800" dirty="0" err="1">
                <a:solidFill>
                  <a:srgbClr val="0000FF"/>
                </a:solidFill>
              </a:rPr>
              <a:t>svm.predict</a:t>
            </a:r>
            <a:r>
              <a:rPr lang="en-US" altLang="zh-TW" sz="1800" dirty="0">
                <a:solidFill>
                  <a:srgbClr val="0000FF"/>
                </a:solidFill>
              </a:rPr>
              <a:t>(</a:t>
            </a:r>
            <a:r>
              <a:rPr lang="en-US" altLang="zh-TW" sz="1800" dirty="0" err="1">
                <a:solidFill>
                  <a:srgbClr val="0000FF"/>
                </a:solidFill>
              </a:rPr>
              <a:t>X_new</a:t>
            </a:r>
            <a:r>
              <a:rPr lang="en-US" altLang="zh-TW" sz="1800" dirty="0">
                <a:solidFill>
                  <a:srgbClr val="0000FF"/>
                </a:solidFill>
              </a:rPr>
              <a:t>)</a:t>
            </a:r>
          </a:p>
          <a:p>
            <a:pPr marL="0" indent="0">
              <a:buNone/>
            </a:pPr>
            <a:r>
              <a:rPr lang="en-US" altLang="zh-TW" sz="1800" dirty="0">
                <a:solidFill>
                  <a:srgbClr val="0000FF"/>
                </a:solidFill>
              </a:rPr>
              <a:t>print(</a:t>
            </a:r>
            <a:r>
              <a:rPr lang="en-US" altLang="zh-TW" sz="1800" dirty="0" err="1">
                <a:solidFill>
                  <a:srgbClr val="0000FF"/>
                </a:solidFill>
              </a:rPr>
              <a:t>wineData.target_names</a:t>
            </a:r>
            <a:r>
              <a:rPr lang="en-US" altLang="zh-TW" sz="1800" dirty="0">
                <a:solidFill>
                  <a:srgbClr val="0000FF"/>
                </a:solidFill>
              </a:rPr>
              <a:t>[</a:t>
            </a:r>
            <a:r>
              <a:rPr lang="en-US" altLang="zh-TW" sz="1800" dirty="0" err="1">
                <a:solidFill>
                  <a:srgbClr val="0000FF"/>
                </a:solidFill>
              </a:rPr>
              <a:t>y_new</a:t>
            </a:r>
            <a:r>
              <a:rPr lang="en-US" altLang="zh-TW" sz="1800" dirty="0">
                <a:solidFill>
                  <a:srgbClr val="0000FF"/>
                </a:solidFill>
              </a:rPr>
              <a:t>])</a:t>
            </a:r>
          </a:p>
          <a:p>
            <a:pPr marL="0" indent="0">
              <a:buNone/>
            </a:pPr>
            <a:endParaRPr lang="zh-TW" altLang="en-US" sz="1800" dirty="0">
              <a:solidFill>
                <a:srgbClr val="0000FF"/>
              </a:solidFill>
            </a:endParaRPr>
          </a:p>
        </p:txBody>
      </p:sp>
      <p:sp>
        <p:nvSpPr>
          <p:cNvPr id="4" name="投影片編號版面配置區 3">
            <a:extLst>
              <a:ext uri="{FF2B5EF4-FFF2-40B4-BE49-F238E27FC236}">
                <a16:creationId xmlns:a16="http://schemas.microsoft.com/office/drawing/2014/main" id="{93752C4A-D789-49CD-A6BE-87C0AD815B5C}"/>
              </a:ext>
            </a:extLst>
          </p:cNvPr>
          <p:cNvSpPr>
            <a:spLocks noGrp="1"/>
          </p:cNvSpPr>
          <p:nvPr>
            <p:ph type="sldNum" sz="quarter" idx="15"/>
          </p:nvPr>
        </p:nvSpPr>
        <p:spPr/>
        <p:txBody>
          <a:bodyPr/>
          <a:lstStyle/>
          <a:p>
            <a:fld id="{00D287BA-DA8B-4721-A280-7D184DE14026}" type="slidenum">
              <a:rPr lang="zh-TW" altLang="en-US" smtClean="0"/>
              <a:pPr/>
              <a:t>13</a:t>
            </a:fld>
            <a:endParaRPr lang="zh-TW" altLang="en-US" dirty="0"/>
          </a:p>
        </p:txBody>
      </p:sp>
    </p:spTree>
    <p:extLst>
      <p:ext uri="{BB962C8B-B14F-4D97-AF65-F5344CB8AC3E}">
        <p14:creationId xmlns:p14="http://schemas.microsoft.com/office/powerpoint/2010/main" val="1324188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0" y="-15092"/>
            <a:ext cx="7040563" cy="6873876"/>
          </a:xfrm>
          <a:prstGeom prst="rect">
            <a:avLst/>
          </a:prstGeom>
          <a:noFill/>
          <a:ln w="9525">
            <a:noFill/>
            <a:miter lim="800000"/>
            <a:headEnd/>
            <a:tailEnd/>
          </a:ln>
          <a:effectLst/>
        </p:spPr>
      </p:pic>
      <p:sp>
        <p:nvSpPr>
          <p:cNvPr id="2" name="標題 1"/>
          <p:cNvSpPr>
            <a:spLocks noGrp="1"/>
          </p:cNvSpPr>
          <p:nvPr>
            <p:ph type="ctrTitle"/>
          </p:nvPr>
        </p:nvSpPr>
        <p:spPr>
          <a:xfrm>
            <a:off x="4572000" y="2060848"/>
            <a:ext cx="4083968" cy="2160240"/>
          </a:xfrm>
        </p:spPr>
        <p:txBody>
          <a:bodyPr>
            <a:noAutofit/>
          </a:bodyPr>
          <a:lstStyle/>
          <a:p>
            <a:pPr algn="l"/>
            <a:br>
              <a:rPr lang="en-US" altLang="zh-TW" sz="4000" dirty="0">
                <a:solidFill>
                  <a:srgbClr val="0033CC"/>
                </a:solidFill>
              </a:rPr>
            </a:br>
            <a:r>
              <a:rPr lang="zh-TW" altLang="en-US" sz="3600" dirty="0">
                <a:solidFill>
                  <a:srgbClr val="0033CC"/>
                </a:solidFill>
                <a:latin typeface="+mn-lt"/>
              </a:rPr>
              <a:t>支援向量機</a:t>
            </a:r>
            <a:br>
              <a:rPr lang="en-US" altLang="zh-TW" sz="3600" dirty="0">
                <a:solidFill>
                  <a:srgbClr val="0033CC"/>
                </a:solidFill>
                <a:latin typeface="+mn-lt"/>
              </a:rPr>
            </a:br>
            <a:r>
              <a:rPr lang="en-US" altLang="zh-TW" sz="3600" dirty="0">
                <a:solidFill>
                  <a:srgbClr val="0033CC"/>
                </a:solidFill>
                <a:latin typeface="+mn-lt"/>
              </a:rPr>
              <a:t>Support Vector Machine</a:t>
            </a:r>
            <a:br>
              <a:rPr lang="zh-TW" altLang="en-US" sz="3600" dirty="0">
                <a:latin typeface="+mn-lt"/>
              </a:rPr>
            </a:br>
            <a:endParaRPr lang="zh-TW" altLang="en-US" sz="3600" dirty="0">
              <a:solidFill>
                <a:srgbClr val="0033CC"/>
              </a:solidFill>
              <a:latin typeface="+mn-lt"/>
            </a:endParaRPr>
          </a:p>
        </p:txBody>
      </p:sp>
      <p:sp>
        <p:nvSpPr>
          <p:cNvPr id="3" name="投影片編號版面配置區 2"/>
          <p:cNvSpPr>
            <a:spLocks noGrp="1"/>
          </p:cNvSpPr>
          <p:nvPr>
            <p:ph type="sldNum" sz="quarter" idx="12"/>
          </p:nvPr>
        </p:nvSpPr>
        <p:spPr/>
        <p:txBody>
          <a:bodyPr/>
          <a:lstStyle/>
          <a:p>
            <a:fld id="{00D287BA-DA8B-4721-A280-7D184DE14026}" type="slidenum">
              <a:rPr lang="zh-TW" altLang="en-US" smtClean="0"/>
              <a:pPr/>
              <a:t>2</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3600" dirty="0"/>
              <a:t>將不同顏色的球分開 </a:t>
            </a:r>
            <a:r>
              <a:rPr lang="en-US" altLang="zh-TW" sz="3600" dirty="0"/>
              <a:t>I</a:t>
            </a:r>
            <a:endParaRPr lang="zh-TW" altLang="en-US" sz="3600" dirty="0"/>
          </a:p>
        </p:txBody>
      </p:sp>
      <p:sp>
        <p:nvSpPr>
          <p:cNvPr id="3" name="內容版面配置區 2"/>
          <p:cNvSpPr>
            <a:spLocks noGrp="1"/>
          </p:cNvSpPr>
          <p:nvPr>
            <p:ph sz="quarter" idx="1"/>
          </p:nvPr>
        </p:nvSpPr>
        <p:spPr/>
        <p:txBody>
          <a:bodyPr/>
          <a:lstStyle/>
          <a:p>
            <a:r>
              <a:rPr lang="zh-TW" altLang="en-US" dirty="0"/>
              <a:t>假如要你用一個棍子將這兩顆不同顏色的球分開</a:t>
            </a:r>
          </a:p>
        </p:txBody>
      </p:sp>
      <p:sp>
        <p:nvSpPr>
          <p:cNvPr id="4" name="投影片編號版面配置區 3"/>
          <p:cNvSpPr>
            <a:spLocks noGrp="1"/>
          </p:cNvSpPr>
          <p:nvPr>
            <p:ph type="sldNum" sz="quarter" idx="15"/>
          </p:nvPr>
        </p:nvSpPr>
        <p:spPr/>
        <p:txBody>
          <a:bodyPr/>
          <a:lstStyle/>
          <a:p>
            <a:fld id="{00D287BA-DA8B-4721-A280-7D184DE14026}" type="slidenum">
              <a:rPr lang="zh-TW" altLang="en-US" smtClean="0"/>
              <a:pPr/>
              <a:t>3</a:t>
            </a:fld>
            <a:endParaRPr lang="zh-TW" altLang="en-US" dirty="0"/>
          </a:p>
        </p:txBody>
      </p:sp>
      <p:pic>
        <p:nvPicPr>
          <p:cNvPr id="3074" name="Picture 2">
            <a:extLst>
              <a:ext uri="{FF2B5EF4-FFF2-40B4-BE49-F238E27FC236}">
                <a16:creationId xmlns:a16="http://schemas.microsoft.com/office/drawing/2014/main" id="{981E357E-1A07-4C32-92CD-8DE83BB19E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9918" y="2689968"/>
            <a:ext cx="3490452" cy="291351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線接點 5">
            <a:extLst>
              <a:ext uri="{FF2B5EF4-FFF2-40B4-BE49-F238E27FC236}">
                <a16:creationId xmlns:a16="http://schemas.microsoft.com/office/drawing/2014/main" id="{B32781C8-8CD8-4D34-847C-8C37B59F143B}"/>
              </a:ext>
            </a:extLst>
          </p:cNvPr>
          <p:cNvCxnSpPr>
            <a:cxnSpLocks/>
          </p:cNvCxnSpPr>
          <p:nvPr/>
        </p:nvCxnSpPr>
        <p:spPr>
          <a:xfrm flipH="1">
            <a:off x="2339752" y="2950572"/>
            <a:ext cx="3794109" cy="26386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7781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35A204-44C4-4B3F-90CD-A65DCE9AB64E}"/>
              </a:ext>
            </a:extLst>
          </p:cNvPr>
          <p:cNvSpPr>
            <a:spLocks noGrp="1"/>
          </p:cNvSpPr>
          <p:nvPr>
            <p:ph type="title"/>
          </p:nvPr>
        </p:nvSpPr>
        <p:spPr/>
        <p:txBody>
          <a:bodyPr>
            <a:normAutofit/>
          </a:bodyPr>
          <a:lstStyle/>
          <a:p>
            <a:r>
              <a:rPr lang="zh-TW" altLang="en-US" sz="3200" dirty="0"/>
              <a:t>當新的球進來</a:t>
            </a:r>
          </a:p>
        </p:txBody>
      </p:sp>
      <p:sp>
        <p:nvSpPr>
          <p:cNvPr id="3" name="內容版面配置區 2">
            <a:extLst>
              <a:ext uri="{FF2B5EF4-FFF2-40B4-BE49-F238E27FC236}">
                <a16:creationId xmlns:a16="http://schemas.microsoft.com/office/drawing/2014/main" id="{9E1CA1E7-69D5-47E0-B4EF-5324FEB3CF56}"/>
              </a:ext>
            </a:extLst>
          </p:cNvPr>
          <p:cNvSpPr>
            <a:spLocks noGrp="1"/>
          </p:cNvSpPr>
          <p:nvPr>
            <p:ph sz="quarter" idx="1"/>
          </p:nvPr>
        </p:nvSpPr>
        <p:spPr/>
        <p:txBody>
          <a:bodyPr/>
          <a:lstStyle/>
          <a:p>
            <a:r>
              <a:rPr lang="zh-TW" altLang="en-US" dirty="0"/>
              <a:t>你發現原先棍子擺放位子很容易造成未來產生的球的分類錯誤</a:t>
            </a:r>
            <a:endParaRPr lang="en-US" altLang="zh-TW" dirty="0"/>
          </a:p>
          <a:p>
            <a:r>
              <a:rPr lang="zh-TW" altLang="en-US" dirty="0"/>
              <a:t>因此你發現應該要將棍子調整成這樣才能夠在更準確分類在未來產生的球（這就是</a:t>
            </a:r>
            <a:r>
              <a:rPr lang="en-US" altLang="zh-TW" dirty="0"/>
              <a:t>SVM</a:t>
            </a:r>
            <a:r>
              <a:rPr lang="zh-TW" altLang="en-US" dirty="0"/>
              <a:t>最主要的核心概念）</a:t>
            </a:r>
          </a:p>
        </p:txBody>
      </p:sp>
      <p:sp>
        <p:nvSpPr>
          <p:cNvPr id="4" name="投影片編號版面配置區 3">
            <a:extLst>
              <a:ext uri="{FF2B5EF4-FFF2-40B4-BE49-F238E27FC236}">
                <a16:creationId xmlns:a16="http://schemas.microsoft.com/office/drawing/2014/main" id="{03A756F5-6B14-4A6F-BFE2-FA794F20E69B}"/>
              </a:ext>
            </a:extLst>
          </p:cNvPr>
          <p:cNvSpPr>
            <a:spLocks noGrp="1"/>
          </p:cNvSpPr>
          <p:nvPr>
            <p:ph type="sldNum" sz="quarter" idx="15"/>
          </p:nvPr>
        </p:nvSpPr>
        <p:spPr/>
        <p:txBody>
          <a:bodyPr/>
          <a:lstStyle/>
          <a:p>
            <a:fld id="{00D287BA-DA8B-4721-A280-7D184DE14026}" type="slidenum">
              <a:rPr lang="zh-TW" altLang="en-US" smtClean="0"/>
              <a:pPr/>
              <a:t>4</a:t>
            </a:fld>
            <a:endParaRPr lang="zh-TW" altLang="en-US" dirty="0"/>
          </a:p>
        </p:txBody>
      </p:sp>
      <p:pic>
        <p:nvPicPr>
          <p:cNvPr id="1026" name="Picture 2">
            <a:extLst>
              <a:ext uri="{FF2B5EF4-FFF2-40B4-BE49-F238E27FC236}">
                <a16:creationId xmlns:a16="http://schemas.microsoft.com/office/drawing/2014/main" id="{92804B94-B4DF-4346-BE83-E54B5772E9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4552" y="3337923"/>
            <a:ext cx="3740535" cy="3122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892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A098D0-87DD-49F5-B657-BDDEB00851BB}"/>
              </a:ext>
            </a:extLst>
          </p:cNvPr>
          <p:cNvSpPr>
            <a:spLocks noGrp="1"/>
          </p:cNvSpPr>
          <p:nvPr>
            <p:ph type="title"/>
          </p:nvPr>
        </p:nvSpPr>
        <p:spPr/>
        <p:txBody>
          <a:bodyPr/>
          <a:lstStyle/>
          <a:p>
            <a:r>
              <a:rPr lang="zh-TW" altLang="en-US" sz="3200" dirty="0"/>
              <a:t>將不同顏色的球分開 </a:t>
            </a:r>
            <a:r>
              <a:rPr lang="en-US" altLang="zh-TW" sz="3200" dirty="0"/>
              <a:t>II</a:t>
            </a:r>
            <a:endParaRPr lang="zh-TW" altLang="en-US" dirty="0"/>
          </a:p>
        </p:txBody>
      </p:sp>
      <p:sp>
        <p:nvSpPr>
          <p:cNvPr id="3" name="內容版面配置區 2">
            <a:extLst>
              <a:ext uri="{FF2B5EF4-FFF2-40B4-BE49-F238E27FC236}">
                <a16:creationId xmlns:a16="http://schemas.microsoft.com/office/drawing/2014/main" id="{F094880E-F0AF-4AF8-89F8-299FFC5E2B7A}"/>
              </a:ext>
            </a:extLst>
          </p:cNvPr>
          <p:cNvSpPr>
            <a:spLocks noGrp="1"/>
          </p:cNvSpPr>
          <p:nvPr>
            <p:ph sz="quarter" idx="1"/>
          </p:nvPr>
        </p:nvSpPr>
        <p:spPr/>
        <p:txBody>
          <a:bodyPr/>
          <a:lstStyle/>
          <a:p>
            <a:r>
              <a:rPr lang="zh-TW" altLang="en-US" dirty="0">
                <a:solidFill>
                  <a:srgbClr val="292929"/>
                </a:solidFill>
                <a:latin typeface="charter"/>
              </a:rPr>
              <a:t>更難的問題</a:t>
            </a:r>
            <a:r>
              <a:rPr lang="zh-TW" altLang="en-US" b="0" i="0" dirty="0">
                <a:solidFill>
                  <a:srgbClr val="292929"/>
                </a:solidFill>
                <a:effectLst/>
                <a:latin typeface="charter"/>
              </a:rPr>
              <a:t>，要如何正確分類以下的球</a:t>
            </a:r>
            <a:endParaRPr lang="zh-TW" altLang="en-US" dirty="0"/>
          </a:p>
        </p:txBody>
      </p:sp>
      <p:sp>
        <p:nvSpPr>
          <p:cNvPr id="4" name="投影片編號版面配置區 3">
            <a:extLst>
              <a:ext uri="{FF2B5EF4-FFF2-40B4-BE49-F238E27FC236}">
                <a16:creationId xmlns:a16="http://schemas.microsoft.com/office/drawing/2014/main" id="{B4EE6302-403C-4F98-B3EF-9343157434B1}"/>
              </a:ext>
            </a:extLst>
          </p:cNvPr>
          <p:cNvSpPr>
            <a:spLocks noGrp="1"/>
          </p:cNvSpPr>
          <p:nvPr>
            <p:ph type="sldNum" sz="quarter" idx="15"/>
          </p:nvPr>
        </p:nvSpPr>
        <p:spPr/>
        <p:txBody>
          <a:bodyPr/>
          <a:lstStyle/>
          <a:p>
            <a:fld id="{00D287BA-DA8B-4721-A280-7D184DE14026}" type="slidenum">
              <a:rPr lang="zh-TW" altLang="en-US" smtClean="0"/>
              <a:pPr/>
              <a:t>5</a:t>
            </a:fld>
            <a:endParaRPr lang="zh-TW" altLang="en-US" dirty="0"/>
          </a:p>
        </p:txBody>
      </p:sp>
      <p:pic>
        <p:nvPicPr>
          <p:cNvPr id="2050" name="Picture 2">
            <a:extLst>
              <a:ext uri="{FF2B5EF4-FFF2-40B4-BE49-F238E27FC236}">
                <a16:creationId xmlns:a16="http://schemas.microsoft.com/office/drawing/2014/main" id="{85BF361C-8D4F-431E-AEDF-FABE8BB21B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1708" y="2153553"/>
            <a:ext cx="3746872" cy="3133160"/>
          </a:xfrm>
          <a:prstGeom prst="rect">
            <a:avLst/>
          </a:prstGeom>
          <a:noFill/>
          <a:extLst>
            <a:ext uri="{909E8E84-426E-40DD-AFC4-6F175D3DCCD1}">
              <a14:hiddenFill xmlns:a14="http://schemas.microsoft.com/office/drawing/2010/main">
                <a:solidFill>
                  <a:srgbClr val="FFFFFF"/>
                </a:solidFill>
              </a14:hiddenFill>
            </a:ext>
          </a:extLst>
        </p:spPr>
      </p:pic>
      <p:sp>
        <p:nvSpPr>
          <p:cNvPr id="7" name="文字方塊 6">
            <a:extLst>
              <a:ext uri="{FF2B5EF4-FFF2-40B4-BE49-F238E27FC236}">
                <a16:creationId xmlns:a16="http://schemas.microsoft.com/office/drawing/2014/main" id="{607EFCEE-AAF3-443E-9467-30543821B7A4}"/>
              </a:ext>
            </a:extLst>
          </p:cNvPr>
          <p:cNvSpPr txBox="1"/>
          <p:nvPr/>
        </p:nvSpPr>
        <p:spPr>
          <a:xfrm>
            <a:off x="760748" y="5716139"/>
            <a:ext cx="7421996" cy="369332"/>
          </a:xfrm>
          <a:prstGeom prst="rect">
            <a:avLst/>
          </a:prstGeom>
          <a:noFill/>
        </p:spPr>
        <p:txBody>
          <a:bodyPr wrap="square">
            <a:spAutoFit/>
          </a:bodyPr>
          <a:lstStyle/>
          <a:p>
            <a:r>
              <a:rPr lang="en-US" altLang="zh-TW" sz="1800" dirty="0">
                <a:hlinkClick r:id="rId3"/>
              </a:rPr>
              <a:t>https://www.youtube.com/watch?v=3liCbRZPrZA&amp;ab_channel=udiprod</a:t>
            </a:r>
            <a:endParaRPr lang="en-US" altLang="zh-TW" sz="1800" dirty="0"/>
          </a:p>
        </p:txBody>
      </p:sp>
    </p:spTree>
    <p:extLst>
      <p:ext uri="{BB962C8B-B14F-4D97-AF65-F5344CB8AC3E}">
        <p14:creationId xmlns:p14="http://schemas.microsoft.com/office/powerpoint/2010/main" val="114852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SVM</a:t>
            </a:r>
            <a:r>
              <a:rPr lang="zh-TW" altLang="en-US" dirty="0"/>
              <a:t>做什麼</a:t>
            </a:r>
          </a:p>
        </p:txBody>
      </p:sp>
      <p:sp>
        <p:nvSpPr>
          <p:cNvPr id="3" name="內容版面配置區 2"/>
          <p:cNvSpPr>
            <a:spLocks noGrp="1"/>
          </p:cNvSpPr>
          <p:nvPr>
            <p:ph sz="quarter" idx="1"/>
          </p:nvPr>
        </p:nvSpPr>
        <p:spPr>
          <a:xfrm>
            <a:off x="467544" y="980728"/>
            <a:ext cx="7715200" cy="5328592"/>
          </a:xfrm>
        </p:spPr>
        <p:txBody>
          <a:bodyPr/>
          <a:lstStyle/>
          <a:p>
            <a:r>
              <a:rPr lang="zh-TW" altLang="en-US" dirty="0"/>
              <a:t>支持向量機</a:t>
            </a:r>
            <a:r>
              <a:rPr lang="en-US" altLang="zh-TW" dirty="0"/>
              <a:t>(SVM: Support Vector Machine)</a:t>
            </a:r>
            <a:r>
              <a:rPr lang="zh-TW" altLang="en-US" dirty="0"/>
              <a:t>是一種可用來做分類的方法。</a:t>
            </a:r>
            <a:endParaRPr lang="en-US" altLang="zh-TW" dirty="0"/>
          </a:p>
          <a:p>
            <a:r>
              <a:rPr lang="zh-TW" altLang="en-US" dirty="0"/>
              <a:t>給予一群已經分類好的資料，</a:t>
            </a:r>
            <a:r>
              <a:rPr lang="en-US" altLang="zh-TW" dirty="0"/>
              <a:t>SVM</a:t>
            </a:r>
            <a:r>
              <a:rPr lang="zh-TW" altLang="en-US" dirty="0"/>
              <a:t>可以經由訓練</a:t>
            </a:r>
            <a:r>
              <a:rPr lang="en-US" altLang="zh-TW" dirty="0"/>
              <a:t>(Training)</a:t>
            </a:r>
            <a:r>
              <a:rPr lang="zh-TW" altLang="en-US" dirty="0"/>
              <a:t>獲得一組模型。之後若有新資料，支持向量機可以利用先前訓練好的模型去預測</a:t>
            </a:r>
            <a:r>
              <a:rPr lang="en-US" altLang="zh-TW" dirty="0"/>
              <a:t>(Predict)</a:t>
            </a:r>
            <a:r>
              <a:rPr lang="zh-TW" altLang="en-US" dirty="0"/>
              <a:t>這筆新資料所屬的類別。</a:t>
            </a:r>
          </a:p>
          <a:p>
            <a:r>
              <a:rPr lang="zh-TW" altLang="en-US" dirty="0"/>
              <a:t>因為支持向量機在建立模型時，必須要先有已經分類好的資料作為訓練用，所以支持向量機是監督式學習</a:t>
            </a:r>
            <a:r>
              <a:rPr lang="en-US" altLang="zh-TW" dirty="0"/>
              <a:t>(Supervised Learning)</a:t>
            </a:r>
            <a:r>
              <a:rPr lang="zh-TW" altLang="en-US" dirty="0"/>
              <a:t>的方法之一。</a:t>
            </a:r>
          </a:p>
        </p:txBody>
      </p:sp>
      <p:sp>
        <p:nvSpPr>
          <p:cNvPr id="4" name="投影片編號版面配置區 3"/>
          <p:cNvSpPr>
            <a:spLocks noGrp="1"/>
          </p:cNvSpPr>
          <p:nvPr>
            <p:ph type="sldNum" sz="quarter" idx="15"/>
          </p:nvPr>
        </p:nvSpPr>
        <p:spPr/>
        <p:txBody>
          <a:bodyPr/>
          <a:lstStyle/>
          <a:p>
            <a:fld id="{00D287BA-DA8B-4721-A280-7D184DE14026}" type="slidenum">
              <a:rPr lang="zh-TW" altLang="en-US" smtClean="0"/>
              <a:pPr/>
              <a:t>6</a:t>
            </a:fld>
            <a:endParaRPr lang="zh-TW" altLang="en-US" dirty="0"/>
          </a:p>
        </p:txBody>
      </p:sp>
    </p:spTree>
    <p:extLst>
      <p:ext uri="{BB962C8B-B14F-4D97-AF65-F5344CB8AC3E}">
        <p14:creationId xmlns:p14="http://schemas.microsoft.com/office/powerpoint/2010/main" val="3840300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SVM</a:t>
            </a:r>
            <a:r>
              <a:rPr lang="zh-TW" altLang="en-US" dirty="0"/>
              <a:t>的選擇</a:t>
            </a:r>
          </a:p>
        </p:txBody>
      </p:sp>
      <p:sp>
        <p:nvSpPr>
          <p:cNvPr id="3" name="內容版面配置區 2"/>
          <p:cNvSpPr>
            <a:spLocks noGrp="1"/>
          </p:cNvSpPr>
          <p:nvPr>
            <p:ph sz="quarter" idx="1"/>
          </p:nvPr>
        </p:nvSpPr>
        <p:spPr>
          <a:xfrm>
            <a:off x="356458" y="1065485"/>
            <a:ext cx="7715200" cy="5328592"/>
          </a:xfrm>
        </p:spPr>
        <p:txBody>
          <a:bodyPr/>
          <a:lstStyle/>
          <a:p>
            <a:r>
              <a:rPr lang="zh-TW" altLang="en-US" dirty="0"/>
              <a:t>試找出一個超平面</a:t>
            </a:r>
            <a:r>
              <a:rPr lang="en-US" altLang="zh-TW" dirty="0"/>
              <a:t>(Hyperplane)</a:t>
            </a:r>
            <a:r>
              <a:rPr lang="zh-TW" altLang="en-US" dirty="0"/>
              <a:t>將以下分屬兩個不同類別的資料加以分割。</a:t>
            </a:r>
          </a:p>
          <a:p>
            <a:endParaRPr lang="zh-TW" altLang="en-US" dirty="0"/>
          </a:p>
        </p:txBody>
      </p:sp>
      <p:sp>
        <p:nvSpPr>
          <p:cNvPr id="4" name="投影片編號版面配置區 3"/>
          <p:cNvSpPr>
            <a:spLocks noGrp="1"/>
          </p:cNvSpPr>
          <p:nvPr>
            <p:ph type="sldNum" sz="quarter" idx="15"/>
          </p:nvPr>
        </p:nvSpPr>
        <p:spPr/>
        <p:txBody>
          <a:bodyPr/>
          <a:lstStyle/>
          <a:p>
            <a:fld id="{00D287BA-DA8B-4721-A280-7D184DE14026}" type="slidenum">
              <a:rPr lang="zh-TW" altLang="en-US" smtClean="0"/>
              <a:pPr/>
              <a:t>7</a:t>
            </a:fld>
            <a:endParaRPr lang="zh-TW"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823" y="1865163"/>
            <a:ext cx="8335169" cy="4660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251520" y="5733256"/>
            <a:ext cx="576064" cy="792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781353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DAB081-AAC5-4B02-A1B8-A83075D8BE03}"/>
              </a:ext>
            </a:extLst>
          </p:cNvPr>
          <p:cNvSpPr>
            <a:spLocks noGrp="1"/>
          </p:cNvSpPr>
          <p:nvPr>
            <p:ph type="title"/>
          </p:nvPr>
        </p:nvSpPr>
        <p:spPr/>
        <p:txBody>
          <a:bodyPr/>
          <a:lstStyle/>
          <a:p>
            <a:r>
              <a:rPr lang="en-US" altLang="zh-TW" dirty="0" err="1"/>
              <a:t>sklearn.svm.SVC</a:t>
            </a:r>
            <a:endParaRPr lang="zh-TW" altLang="en-US" dirty="0"/>
          </a:p>
        </p:txBody>
      </p:sp>
      <p:sp>
        <p:nvSpPr>
          <p:cNvPr id="3" name="內容版面配置區 2">
            <a:extLst>
              <a:ext uri="{FF2B5EF4-FFF2-40B4-BE49-F238E27FC236}">
                <a16:creationId xmlns:a16="http://schemas.microsoft.com/office/drawing/2014/main" id="{9CE270F1-12D4-4C45-922A-4A727CC586DE}"/>
              </a:ext>
            </a:extLst>
          </p:cNvPr>
          <p:cNvSpPr>
            <a:spLocks noGrp="1"/>
          </p:cNvSpPr>
          <p:nvPr>
            <p:ph sz="quarter" idx="1"/>
          </p:nvPr>
        </p:nvSpPr>
        <p:spPr/>
        <p:txBody>
          <a:bodyPr/>
          <a:lstStyle/>
          <a:p>
            <a:r>
              <a:rPr lang="en-US" altLang="zh-TW" dirty="0">
                <a:hlinkClick r:id="rId2"/>
              </a:rPr>
              <a:t>https://scikit-learn.org/stable/modules/generated/sklearn.svm.SVC.html#sklearn.svm.SVC</a:t>
            </a:r>
            <a:endParaRPr lang="en-US" altLang="zh-TW" dirty="0"/>
          </a:p>
          <a:p>
            <a:endParaRPr lang="en-US" altLang="zh-TW" dirty="0"/>
          </a:p>
          <a:p>
            <a:endParaRPr lang="zh-TW" altLang="en-US" dirty="0"/>
          </a:p>
        </p:txBody>
      </p:sp>
      <p:sp>
        <p:nvSpPr>
          <p:cNvPr id="4" name="投影片編號版面配置區 3">
            <a:extLst>
              <a:ext uri="{FF2B5EF4-FFF2-40B4-BE49-F238E27FC236}">
                <a16:creationId xmlns:a16="http://schemas.microsoft.com/office/drawing/2014/main" id="{268A73C3-9CF6-4745-8BB6-7D1C8B67332F}"/>
              </a:ext>
            </a:extLst>
          </p:cNvPr>
          <p:cNvSpPr>
            <a:spLocks noGrp="1"/>
          </p:cNvSpPr>
          <p:nvPr>
            <p:ph type="sldNum" sz="quarter" idx="15"/>
          </p:nvPr>
        </p:nvSpPr>
        <p:spPr/>
        <p:txBody>
          <a:bodyPr/>
          <a:lstStyle/>
          <a:p>
            <a:fld id="{00D287BA-DA8B-4721-A280-7D184DE14026}" type="slidenum">
              <a:rPr lang="zh-TW" altLang="en-US" smtClean="0"/>
              <a:pPr/>
              <a:t>8</a:t>
            </a:fld>
            <a:endParaRPr lang="zh-TW" altLang="en-US" dirty="0"/>
          </a:p>
        </p:txBody>
      </p:sp>
      <p:pic>
        <p:nvPicPr>
          <p:cNvPr id="6" name="圖片 5">
            <a:extLst>
              <a:ext uri="{FF2B5EF4-FFF2-40B4-BE49-F238E27FC236}">
                <a16:creationId xmlns:a16="http://schemas.microsoft.com/office/drawing/2014/main" id="{D7D4C7BD-D6DF-421A-97BD-80B62E910622}"/>
              </a:ext>
            </a:extLst>
          </p:cNvPr>
          <p:cNvPicPr>
            <a:picLocks noChangeAspect="1"/>
          </p:cNvPicPr>
          <p:nvPr/>
        </p:nvPicPr>
        <p:blipFill>
          <a:blip r:embed="rId3"/>
          <a:stretch>
            <a:fillRect/>
          </a:stretch>
        </p:blipFill>
        <p:spPr>
          <a:xfrm>
            <a:off x="755576" y="2780928"/>
            <a:ext cx="6960263" cy="1008112"/>
          </a:xfrm>
          <a:prstGeom prst="rect">
            <a:avLst/>
          </a:prstGeom>
        </p:spPr>
      </p:pic>
    </p:spTree>
    <p:extLst>
      <p:ext uri="{BB962C8B-B14F-4D97-AF65-F5344CB8AC3E}">
        <p14:creationId xmlns:p14="http://schemas.microsoft.com/office/powerpoint/2010/main" val="981792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58EDD6-335D-482B-BBCC-51A84F867E4A}"/>
              </a:ext>
            </a:extLst>
          </p:cNvPr>
          <p:cNvSpPr>
            <a:spLocks noGrp="1"/>
          </p:cNvSpPr>
          <p:nvPr>
            <p:ph type="title"/>
          </p:nvPr>
        </p:nvSpPr>
        <p:spPr/>
        <p:txBody>
          <a:bodyPr/>
          <a:lstStyle/>
          <a:p>
            <a:r>
              <a:rPr lang="zh-TW" altLang="en-US" dirty="0"/>
              <a:t>實作</a:t>
            </a:r>
            <a:r>
              <a:rPr lang="en-US" altLang="zh-TW" dirty="0"/>
              <a:t>1</a:t>
            </a:r>
            <a:r>
              <a:rPr lang="zh-TW" altLang="en-US" dirty="0"/>
              <a:t>：</a:t>
            </a:r>
            <a:r>
              <a:rPr lang="en-US" altLang="zh-TW" dirty="0"/>
              <a:t>IRIS</a:t>
            </a:r>
            <a:endParaRPr lang="zh-TW" altLang="en-US" dirty="0"/>
          </a:p>
        </p:txBody>
      </p:sp>
      <p:sp>
        <p:nvSpPr>
          <p:cNvPr id="3" name="內容版面配置區 2">
            <a:extLst>
              <a:ext uri="{FF2B5EF4-FFF2-40B4-BE49-F238E27FC236}">
                <a16:creationId xmlns:a16="http://schemas.microsoft.com/office/drawing/2014/main" id="{1C5DD2BB-330C-4028-88F3-CEA18B4E1108}"/>
              </a:ext>
            </a:extLst>
          </p:cNvPr>
          <p:cNvSpPr>
            <a:spLocks noGrp="1"/>
          </p:cNvSpPr>
          <p:nvPr>
            <p:ph sz="quarter" idx="1"/>
          </p:nvPr>
        </p:nvSpPr>
        <p:spPr>
          <a:xfrm>
            <a:off x="487578" y="1124744"/>
            <a:ext cx="7715200" cy="5328592"/>
          </a:xfrm>
        </p:spPr>
        <p:txBody>
          <a:bodyPr>
            <a:noAutofit/>
          </a:bodyPr>
          <a:lstStyle/>
          <a:p>
            <a:pPr marL="0" indent="0">
              <a:buNone/>
            </a:pPr>
            <a:r>
              <a:rPr lang="en-US" altLang="zh-TW" sz="1800" dirty="0">
                <a:solidFill>
                  <a:srgbClr val="0000FF"/>
                </a:solidFill>
              </a:rPr>
              <a:t>from </a:t>
            </a:r>
            <a:r>
              <a:rPr lang="en-US" altLang="zh-TW" sz="1800" dirty="0" err="1">
                <a:solidFill>
                  <a:srgbClr val="0000FF"/>
                </a:solidFill>
              </a:rPr>
              <a:t>sklearn</a:t>
            </a:r>
            <a:r>
              <a:rPr lang="en-US" altLang="zh-TW" sz="1800" dirty="0">
                <a:solidFill>
                  <a:srgbClr val="0000FF"/>
                </a:solidFill>
              </a:rPr>
              <a:t> import </a:t>
            </a:r>
            <a:r>
              <a:rPr lang="en-US" altLang="zh-TW" sz="1800" dirty="0" err="1">
                <a:solidFill>
                  <a:srgbClr val="0000FF"/>
                </a:solidFill>
              </a:rPr>
              <a:t>svm</a:t>
            </a:r>
            <a:endParaRPr lang="en-US" altLang="zh-TW" sz="1800" dirty="0">
              <a:solidFill>
                <a:srgbClr val="0000FF"/>
              </a:solidFill>
            </a:endParaRPr>
          </a:p>
          <a:p>
            <a:pPr marL="0" indent="0">
              <a:buNone/>
            </a:pPr>
            <a:r>
              <a:rPr lang="en-US" altLang="zh-TW" sz="1800" dirty="0">
                <a:solidFill>
                  <a:srgbClr val="0000FF"/>
                </a:solidFill>
              </a:rPr>
              <a:t>………………………………….</a:t>
            </a:r>
          </a:p>
          <a:p>
            <a:pPr marL="0" indent="0">
              <a:buNone/>
            </a:pPr>
            <a:endParaRPr lang="en-US" altLang="zh-TW" sz="1800" dirty="0">
              <a:solidFill>
                <a:srgbClr val="0000FF"/>
              </a:solidFill>
            </a:endParaRPr>
          </a:p>
          <a:p>
            <a:pPr marL="0" indent="0">
              <a:buNone/>
            </a:pPr>
            <a:r>
              <a:rPr lang="en-US" altLang="zh-TW" sz="1800" dirty="0" err="1">
                <a:solidFill>
                  <a:srgbClr val="0000FF"/>
                </a:solidFill>
              </a:rPr>
              <a:t>X_train,X_test,y_train,y_test</a:t>
            </a:r>
            <a:r>
              <a:rPr lang="en-US" altLang="zh-TW" sz="1800" dirty="0">
                <a:solidFill>
                  <a:srgbClr val="0000FF"/>
                </a:solidFill>
              </a:rPr>
              <a:t>=</a:t>
            </a:r>
            <a:r>
              <a:rPr lang="en-US" altLang="zh-TW" sz="1800" dirty="0" err="1">
                <a:solidFill>
                  <a:srgbClr val="0000FF"/>
                </a:solidFill>
              </a:rPr>
              <a:t>train_test_split</a:t>
            </a:r>
            <a:r>
              <a:rPr lang="en-US" altLang="zh-TW" sz="1800" dirty="0">
                <a:solidFill>
                  <a:srgbClr val="0000FF"/>
                </a:solidFill>
              </a:rPr>
              <a:t>(X, y, stratify=y, </a:t>
            </a:r>
            <a:r>
              <a:rPr lang="en-US" altLang="zh-TW" sz="1800" dirty="0" err="1">
                <a:solidFill>
                  <a:srgbClr val="0000FF"/>
                </a:solidFill>
              </a:rPr>
              <a:t>random_state</a:t>
            </a:r>
            <a:r>
              <a:rPr lang="en-US" altLang="zh-TW" sz="1800" dirty="0">
                <a:solidFill>
                  <a:srgbClr val="0000FF"/>
                </a:solidFill>
              </a:rPr>
              <a:t>=42)</a:t>
            </a:r>
          </a:p>
          <a:p>
            <a:pPr marL="0" indent="0">
              <a:buNone/>
            </a:pPr>
            <a:r>
              <a:rPr lang="en-US" altLang="zh-TW" sz="1800" dirty="0" err="1">
                <a:solidFill>
                  <a:srgbClr val="0000FF"/>
                </a:solidFill>
              </a:rPr>
              <a:t>svm</a:t>
            </a:r>
            <a:r>
              <a:rPr lang="en-US" altLang="zh-TW" sz="1800" dirty="0">
                <a:solidFill>
                  <a:srgbClr val="0000FF"/>
                </a:solidFill>
              </a:rPr>
              <a:t> = </a:t>
            </a:r>
            <a:r>
              <a:rPr lang="en-US" altLang="zh-TW" sz="1800" dirty="0" err="1">
                <a:solidFill>
                  <a:srgbClr val="0000FF"/>
                </a:solidFill>
              </a:rPr>
              <a:t>svm.SVC</a:t>
            </a:r>
            <a:r>
              <a:rPr lang="en-US" altLang="zh-TW" sz="1800" dirty="0">
                <a:solidFill>
                  <a:srgbClr val="0000FF"/>
                </a:solidFill>
              </a:rPr>
              <a:t>(kernel = 'linear', </a:t>
            </a:r>
            <a:r>
              <a:rPr lang="en-US" altLang="zh-TW" sz="1800" dirty="0" err="1">
                <a:solidFill>
                  <a:srgbClr val="0000FF"/>
                </a:solidFill>
              </a:rPr>
              <a:t>random_state</a:t>
            </a:r>
            <a:r>
              <a:rPr lang="en-US" altLang="zh-TW" sz="1800" dirty="0">
                <a:solidFill>
                  <a:srgbClr val="0000FF"/>
                </a:solidFill>
              </a:rPr>
              <a:t> = 42)</a:t>
            </a:r>
          </a:p>
          <a:p>
            <a:pPr marL="0" indent="0">
              <a:buNone/>
            </a:pPr>
            <a:endParaRPr lang="en-US" altLang="zh-TW" sz="1800" dirty="0"/>
          </a:p>
          <a:p>
            <a:pPr marL="0" indent="0">
              <a:buNone/>
            </a:pPr>
            <a:r>
              <a:rPr lang="en-US" altLang="zh-TW" sz="1800" dirty="0">
                <a:solidFill>
                  <a:srgbClr val="0000FF"/>
                </a:solidFill>
              </a:rPr>
              <a:t>……………………………………………..</a:t>
            </a:r>
          </a:p>
          <a:p>
            <a:pPr marL="0" indent="0">
              <a:buNone/>
            </a:pPr>
            <a:r>
              <a:rPr lang="en-US" altLang="zh-TW" sz="1800" dirty="0">
                <a:solidFill>
                  <a:srgbClr val="0000FF"/>
                </a:solidFill>
              </a:rPr>
              <a:t># What kind of iris has 3cm x 5cm sepal and 4cm x 2cm petal?</a:t>
            </a:r>
          </a:p>
          <a:p>
            <a:pPr marL="0" indent="0">
              <a:buNone/>
            </a:pPr>
            <a:r>
              <a:rPr lang="en-US" altLang="zh-TW" sz="1800" dirty="0" err="1">
                <a:solidFill>
                  <a:srgbClr val="0000FF"/>
                </a:solidFill>
              </a:rPr>
              <a:t>X_new</a:t>
            </a:r>
            <a:r>
              <a:rPr lang="en-US" altLang="zh-TW" sz="1800" dirty="0">
                <a:solidFill>
                  <a:srgbClr val="0000FF"/>
                </a:solidFill>
              </a:rPr>
              <a:t> = [[3, 5, 4, 2]]</a:t>
            </a:r>
          </a:p>
          <a:p>
            <a:pPr marL="0" indent="0">
              <a:buNone/>
            </a:pPr>
            <a:r>
              <a:rPr lang="en-US" altLang="zh-TW" sz="1800" dirty="0">
                <a:solidFill>
                  <a:srgbClr val="0000FF"/>
                </a:solidFill>
              </a:rPr>
              <a:t>prediction = </a:t>
            </a:r>
            <a:r>
              <a:rPr lang="en-US" altLang="zh-TW" sz="1800" dirty="0" err="1">
                <a:solidFill>
                  <a:srgbClr val="0000FF"/>
                </a:solidFill>
              </a:rPr>
              <a:t>svm.predict</a:t>
            </a:r>
            <a:r>
              <a:rPr lang="en-US" altLang="zh-TW" sz="1800" dirty="0">
                <a:solidFill>
                  <a:srgbClr val="0000FF"/>
                </a:solidFill>
              </a:rPr>
              <a:t>(</a:t>
            </a:r>
            <a:r>
              <a:rPr lang="en-US" altLang="zh-TW" sz="1800" dirty="0" err="1">
                <a:solidFill>
                  <a:srgbClr val="0000FF"/>
                </a:solidFill>
              </a:rPr>
              <a:t>X_new</a:t>
            </a:r>
            <a:r>
              <a:rPr lang="en-US" altLang="zh-TW" sz="1800" dirty="0">
                <a:solidFill>
                  <a:srgbClr val="0000FF"/>
                </a:solidFill>
              </a:rPr>
              <a:t>)</a:t>
            </a:r>
          </a:p>
          <a:p>
            <a:pPr marL="0" indent="0">
              <a:buNone/>
            </a:pPr>
            <a:r>
              <a:rPr lang="en-US" altLang="zh-TW" sz="1800" dirty="0">
                <a:solidFill>
                  <a:srgbClr val="0000FF"/>
                </a:solidFill>
              </a:rPr>
              <a:t>print(</a:t>
            </a:r>
            <a:r>
              <a:rPr lang="en-US" altLang="zh-TW" sz="1800" dirty="0" err="1">
                <a:solidFill>
                  <a:srgbClr val="0000FF"/>
                </a:solidFill>
              </a:rPr>
              <a:t>iris.target_names</a:t>
            </a:r>
            <a:r>
              <a:rPr lang="en-US" altLang="zh-TW" sz="1800" dirty="0">
                <a:solidFill>
                  <a:srgbClr val="0000FF"/>
                </a:solidFill>
              </a:rPr>
              <a:t>[prediction])</a:t>
            </a:r>
          </a:p>
          <a:p>
            <a:pPr marL="0" indent="0">
              <a:buNone/>
            </a:pPr>
            <a:endParaRPr lang="en-US" altLang="zh-TW" sz="1400" dirty="0"/>
          </a:p>
        </p:txBody>
      </p:sp>
      <p:sp>
        <p:nvSpPr>
          <p:cNvPr id="4" name="投影片編號版面配置區 3">
            <a:extLst>
              <a:ext uri="{FF2B5EF4-FFF2-40B4-BE49-F238E27FC236}">
                <a16:creationId xmlns:a16="http://schemas.microsoft.com/office/drawing/2014/main" id="{CB166CA0-3DC6-4105-8CFB-2DF240A1BF03}"/>
              </a:ext>
            </a:extLst>
          </p:cNvPr>
          <p:cNvSpPr>
            <a:spLocks noGrp="1"/>
          </p:cNvSpPr>
          <p:nvPr>
            <p:ph type="sldNum" sz="quarter" idx="15"/>
          </p:nvPr>
        </p:nvSpPr>
        <p:spPr/>
        <p:txBody>
          <a:bodyPr/>
          <a:lstStyle/>
          <a:p>
            <a:fld id="{00D287BA-DA8B-4721-A280-7D184DE14026}" type="slidenum">
              <a:rPr lang="zh-TW" altLang="en-US" smtClean="0"/>
              <a:pPr/>
              <a:t>9</a:t>
            </a:fld>
            <a:endParaRPr lang="zh-TW" altLang="en-US" dirty="0"/>
          </a:p>
        </p:txBody>
      </p:sp>
      <p:sp>
        <p:nvSpPr>
          <p:cNvPr id="5" name="文字方塊 4">
            <a:extLst>
              <a:ext uri="{FF2B5EF4-FFF2-40B4-BE49-F238E27FC236}">
                <a16:creationId xmlns:a16="http://schemas.microsoft.com/office/drawing/2014/main" id="{3BE85A8A-60DD-4E83-AF3D-F43ACF88F6D9}"/>
              </a:ext>
            </a:extLst>
          </p:cNvPr>
          <p:cNvSpPr txBox="1"/>
          <p:nvPr/>
        </p:nvSpPr>
        <p:spPr>
          <a:xfrm>
            <a:off x="6372200" y="192485"/>
            <a:ext cx="2592387" cy="1014412"/>
          </a:xfrm>
          <a:prstGeom prst="rect">
            <a:avLst/>
          </a:prstGeom>
          <a:noFill/>
        </p:spPr>
        <p:txBody>
          <a:bodyPr>
            <a:spAutoFit/>
          </a:bodyPr>
          <a:lstStyle/>
          <a:p>
            <a:pPr>
              <a:defRPr/>
            </a:pPr>
            <a:r>
              <a:rPr lang="zh-TW" altLang="en-US" sz="2000" b="1" dirty="0">
                <a:solidFill>
                  <a:srgbClr val="C00000"/>
                </a:solidFill>
                <a:latin typeface="Arial" charset="0"/>
                <a:ea typeface="新細明體" charset="-120"/>
              </a:rPr>
              <a:t>貼碼時注意：</a:t>
            </a:r>
            <a:endParaRPr lang="en-US" altLang="zh-TW" sz="2000" b="1" dirty="0">
              <a:solidFill>
                <a:srgbClr val="C00000"/>
              </a:solidFill>
              <a:latin typeface="Arial" charset="0"/>
              <a:ea typeface="新細明體" charset="-120"/>
            </a:endParaRPr>
          </a:p>
          <a:p>
            <a:pPr marL="342900" indent="-342900">
              <a:buFontTx/>
              <a:buAutoNum type="arabicPeriod"/>
              <a:defRPr/>
            </a:pPr>
            <a:r>
              <a:rPr lang="zh-TW" altLang="en-US" sz="2000" b="1" dirty="0">
                <a:solidFill>
                  <a:srgbClr val="C00000"/>
                </a:solidFill>
                <a:latin typeface="Arial" charset="0"/>
                <a:ea typeface="新細明體" charset="-120"/>
              </a:rPr>
              <a:t>左</a:t>
            </a:r>
            <a:r>
              <a:rPr lang="en-US" altLang="zh-TW" sz="2000" b="1" dirty="0">
                <a:solidFill>
                  <a:srgbClr val="C00000"/>
                </a:solidFill>
                <a:latin typeface="Arial" charset="0"/>
                <a:ea typeface="新細明體" charset="-120"/>
              </a:rPr>
              <a:t>“</a:t>
            </a:r>
            <a:r>
              <a:rPr lang="zh-TW" altLang="en-US" sz="2000" b="1" dirty="0">
                <a:solidFill>
                  <a:srgbClr val="C00000"/>
                </a:solidFill>
                <a:latin typeface="Arial" charset="0"/>
                <a:ea typeface="新細明體" charset="-120"/>
              </a:rPr>
              <a:t>、右</a:t>
            </a:r>
            <a:r>
              <a:rPr lang="en-US" altLang="zh-TW" sz="2000" b="1" dirty="0">
                <a:solidFill>
                  <a:srgbClr val="C00000"/>
                </a:solidFill>
                <a:latin typeface="Arial" charset="0"/>
                <a:ea typeface="新細明體" charset="-120"/>
              </a:rPr>
              <a:t> </a:t>
            </a:r>
            <a:r>
              <a:rPr lang="zh-TW" altLang="en-US" sz="2000" b="1" dirty="0">
                <a:solidFill>
                  <a:srgbClr val="C00000"/>
                </a:solidFill>
                <a:latin typeface="Arial" charset="0"/>
                <a:ea typeface="新細明體" charset="-120"/>
              </a:rPr>
              <a:t> </a:t>
            </a:r>
            <a:r>
              <a:rPr lang="en-US" altLang="zh-TW" sz="2000" b="1" dirty="0">
                <a:solidFill>
                  <a:srgbClr val="C00000"/>
                </a:solidFill>
                <a:latin typeface="Arial" charset="0"/>
                <a:ea typeface="新細明體" charset="-120"/>
              </a:rPr>
              <a:t>“</a:t>
            </a:r>
            <a:r>
              <a:rPr lang="zh-TW" altLang="en-US" sz="2000" b="1" dirty="0">
                <a:solidFill>
                  <a:srgbClr val="C00000"/>
                </a:solidFill>
                <a:latin typeface="Arial" charset="0"/>
                <a:ea typeface="新細明體" charset="-120"/>
              </a:rPr>
              <a:t> 符號</a:t>
            </a:r>
            <a:endParaRPr lang="en-US" altLang="zh-TW" sz="2000" b="1" dirty="0">
              <a:solidFill>
                <a:srgbClr val="C00000"/>
              </a:solidFill>
              <a:latin typeface="Arial" charset="0"/>
              <a:ea typeface="新細明體" charset="-120"/>
            </a:endParaRPr>
          </a:p>
          <a:p>
            <a:pPr marL="342900" indent="-342900">
              <a:buFontTx/>
              <a:buAutoNum type="arabicPeriod"/>
              <a:defRPr/>
            </a:pPr>
            <a:r>
              <a:rPr lang="zh-TW" altLang="en-US" sz="2000" b="1" dirty="0">
                <a:solidFill>
                  <a:srgbClr val="C00000"/>
                </a:solidFill>
                <a:latin typeface="Arial" charset="0"/>
                <a:ea typeface="新細明體" charset="-120"/>
              </a:rPr>
              <a:t>指令縮排位置</a:t>
            </a:r>
          </a:p>
        </p:txBody>
      </p:sp>
    </p:spTree>
    <p:extLst>
      <p:ext uri="{BB962C8B-B14F-4D97-AF65-F5344CB8AC3E}">
        <p14:creationId xmlns:p14="http://schemas.microsoft.com/office/powerpoint/2010/main" val="21477298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壁窗">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古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壁窗">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2723</TotalTime>
  <Words>913</Words>
  <Application>Microsoft Office PowerPoint</Application>
  <PresentationFormat>如螢幕大小 (4:3)</PresentationFormat>
  <Paragraphs>95</Paragraphs>
  <Slides>13</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13</vt:i4>
      </vt:variant>
    </vt:vector>
  </HeadingPairs>
  <TitlesOfParts>
    <vt:vector size="21" baseType="lpstr">
      <vt:lpstr>-apple-system</vt:lpstr>
      <vt:lpstr>charter</vt:lpstr>
      <vt:lpstr>微軟正黑體</vt:lpstr>
      <vt:lpstr>Arial</vt:lpstr>
      <vt:lpstr>Calibri</vt:lpstr>
      <vt:lpstr>Wingdings</vt:lpstr>
      <vt:lpstr>Wingdings 2</vt:lpstr>
      <vt:lpstr>壁窗</vt:lpstr>
      <vt:lpstr>機器學習的方法</vt:lpstr>
      <vt:lpstr> 支援向量機 Support Vector Machine </vt:lpstr>
      <vt:lpstr>將不同顏色的球分開 I</vt:lpstr>
      <vt:lpstr>當新的球進來</vt:lpstr>
      <vt:lpstr>將不同顏色的球分開 II</vt:lpstr>
      <vt:lpstr>SVM做什麼</vt:lpstr>
      <vt:lpstr>SVM的選擇</vt:lpstr>
      <vt:lpstr>sklearn.svm.SVC</vt:lpstr>
      <vt:lpstr>實作1：IRIS</vt:lpstr>
      <vt:lpstr>sklearn.svm.SVC</vt:lpstr>
      <vt:lpstr>Kernel</vt:lpstr>
      <vt:lpstr>實作2：IRIS 不同kernal比較</vt:lpstr>
      <vt:lpstr>實作3：WINE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大數據資料採礦</dc:title>
  <dc:creator>lemel</dc:creator>
  <cp:lastModifiedBy>jian-xun chen</cp:lastModifiedBy>
  <cp:revision>172</cp:revision>
  <cp:lastPrinted>2019-12-03T05:34:37Z</cp:lastPrinted>
  <dcterms:created xsi:type="dcterms:W3CDTF">2019-07-20T09:20:51Z</dcterms:created>
  <dcterms:modified xsi:type="dcterms:W3CDTF">2021-07-20T16:04:34Z</dcterms:modified>
</cp:coreProperties>
</file>